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76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2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D49A84E1-BC80-411D-AB17-80C80CC35D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173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6C82E6-31E1-4973-84AD-8A9C417DBA9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799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145DAC-04CF-48E6-816D-0C46321DA5C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5361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0E2EC4-2A98-4553-9900-86FB56952C6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586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D74F7C-C7CD-4A83-A168-5A9F2F8D1D5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665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2134D2-03C4-4422-8DBA-078E5A12BC1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1217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9D84D7-8FC5-43C1-A2EC-134E6C4BD06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30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12687C-A4B6-4124-8D42-3269A36A0A3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3732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08340A-FE8B-4C8A-9B14-698C089362C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663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3C8E20-30DA-4FD0-84D0-C7F212E4951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075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3C638C-2F63-49AE-BE71-E4645C9AC93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9202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B82EBB-D5CB-4DCE-B306-0CD4CD605EF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204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06E06E-DB21-4A91-8820-5051B03AF06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6705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7F3E7D-BD75-4FBB-B811-D9C28C76369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7110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99FD80-6C58-49C4-BAAA-EFAA3936FA3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722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3A8E05-85A0-4EE5-8874-BF385192458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28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90D28F-8DD8-4F48-AC4A-5047815012E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0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6D30E3-B607-4C6D-9425-540961021BE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010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568619-524C-4FC0-8FB9-FB8B8706D04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2688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4C3929-AE67-4012-BA54-CB8D752B71F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2909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AE840D-F316-48A9-BA37-8BEF846B415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479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6641A4-44E7-4F34-83A3-916FA46E695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445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823347-ABDB-4E51-89B9-79C12000E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1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843B8C-F18A-4592-B25C-72AFBACE1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44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604963"/>
            <a:ext cx="2058988" cy="4508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8625" y="1604963"/>
            <a:ext cx="6029325" cy="4508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009D0D-F1DD-4F8A-B810-B4772AC46F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62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336925"/>
            <a:ext cx="6462713" cy="2282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421438"/>
            <a:ext cx="2116138" cy="347662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8153400" y="6421438"/>
            <a:ext cx="744538" cy="347662"/>
          </a:xfrm>
        </p:spPr>
        <p:txBody>
          <a:bodyPr/>
          <a:lstStyle>
            <a:lvl1pPr>
              <a:defRPr/>
            </a:lvl1pPr>
          </a:lstStyle>
          <a:p>
            <a:fld id="{8B05A6E1-E0BF-4109-9DF7-5F3A18159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6931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CDB8B5-8044-417C-BB36-E1E88C2B0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61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15084A-75E7-4034-87D6-4B597B1C22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458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45B211-8D5E-4CAB-8925-871BF1A31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8090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48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57675" y="1600200"/>
            <a:ext cx="3649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D25EFC-8F79-4A51-9794-AA0846D428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051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DB955F-51A3-4275-8F8A-467953177A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242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0BF4E3-4450-4C3E-83DC-801DBC4614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6462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EA8E09-E23D-45AF-85A9-F8FB8F50D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93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72D9E4-A92E-466A-8729-9DF901431A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920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3EC3A7-630D-4532-A6C2-01ED98A5E5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266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7B259D-501F-4189-B36D-B3FF48EF01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601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62B37B-B045-4C5F-8DC0-EF62EA1B1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962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45200" y="274638"/>
            <a:ext cx="1862138" cy="5834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35600" cy="5834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921F97-8BD4-4B11-899E-46365FA9C4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876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8C12A9-0A7A-4129-AE19-79C5E3E40B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872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595B28-7867-4F00-AB6C-A792CB4549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349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1F707C-2417-436D-A0E1-16C115168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535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30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29AE65-1D25-4612-AB3E-7124CE6DC6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963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A5100C-E155-4B08-A83C-8D3984A0B6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012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51DD48-6A8A-41CA-B7B9-A84F02DD59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9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DE470A-1F3A-4409-B61B-0A5772463C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434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D7E0A2-1D58-4F6C-B127-A6DC724731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865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7F0E4C-C2CA-461E-97D4-CCDF6B1D77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5751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86AA88-D574-4500-8D7A-E1AF13CF5C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299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C65D5E-1A44-4D34-82C4-B4562265CF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7399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6700" y="273050"/>
            <a:ext cx="2052638" cy="5840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7100" cy="5840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5E21A9-E5D8-4F5C-8072-51ECC61C2C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1931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1F13BE-5036-4360-A801-618EE2D63F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072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318F6D-CAA9-4BC7-8D7B-3EF1CF0873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1490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1286CC-539B-47FB-8811-D7F0D0EBCD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6139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29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646238"/>
            <a:ext cx="4030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4E7626-747D-4130-9B6F-9ABC2ADB72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3054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6139CC-638F-4E68-955D-840AB6ED90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30663" cy="4508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B161DF-554C-405B-B406-99A2259664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697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B1BB3B-65AD-4671-9441-BC0EB0D0D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8010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8E2F32-E7AA-408C-B8DD-6FF5657F35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9655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700485-4D4C-44B2-AEC1-13B173D648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93330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A7F0D8-13EE-460A-9D53-5FD962A02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0872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A119CE-0592-4980-9A1C-7A9F3A586E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18596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6700" y="254000"/>
            <a:ext cx="2052638" cy="59007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4000"/>
            <a:ext cx="6007100" cy="59007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7975A5-1842-4D1B-AB6C-BFBB644E74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22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DC2F85-1F12-4210-89B0-3ED62C9C22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59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5F8257-A401-4ACB-BB1B-780CFDEE2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0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FD98CF-8C13-46FA-968E-302EC1BF74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935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B35572-7893-476A-9E85-4F6B8AB9C4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72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EF19D9-BE6D-424F-964A-3A9337DA25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56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E7E7E"/>
            </a:gs>
            <a:gs pos="100000">
              <a:srgbClr val="272727"/>
            </a:gs>
          </a:gsLst>
          <a:lin ang="2195999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1066 0 0"/>
              <a:gd name="G1" fmla="+- 1331 0 0"/>
              <a:gd name="G2" fmla="*/ 1 0 51712"/>
              <a:gd name="G3" fmla="*/ 1 0 51712"/>
              <a:gd name="G4" fmla="+- 1 0 0"/>
              <a:gd name="G5" fmla="+- 1 0 0"/>
              <a:gd name="G6" fmla="+- 1066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E7E7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G0" fmla="+- 58916 0 0"/>
              <a:gd name="G1" fmla="*/ G0 1 1914"/>
              <a:gd name="G2" fmla="+- 38961 0 0"/>
              <a:gd name="G3" fmla="*/ G2 1 4329"/>
              <a:gd name="G4" fmla="+- 58916 0 0"/>
              <a:gd name="G5" fmla="*/ G4 1 1914"/>
              <a:gd name="G6" fmla="+- 62481 0 0"/>
              <a:gd name="G7" fmla="*/ G6 1 4329"/>
              <a:gd name="G8" fmla="+- 62776 0 0"/>
              <a:gd name="G9" fmla="*/ G8 1 1914"/>
              <a:gd name="G10" fmla="+- 53823 0 0"/>
              <a:gd name="G11" fmla="*/ G10 1 4329"/>
              <a:gd name="G12" fmla="*/ 1 0 51712"/>
              <a:gd name="G13" fmla="*/ G12 1914 1"/>
              <a:gd name="G14" fmla="*/ G13 1 1914"/>
              <a:gd name="G15" fmla="*/ 1 0 51712"/>
              <a:gd name="G16" fmla="*/ G15 4329 1"/>
              <a:gd name="G17" fmla="*/ G16 1 4329"/>
              <a:gd name="G18" fmla="+- 58916 0 0"/>
              <a:gd name="G19" fmla="*/ G18 1 1914"/>
              <a:gd name="G20" fmla="+- 38961 0 0"/>
              <a:gd name="G21" fmla="*/ G20 1 4329"/>
              <a:gd name="G22" fmla="+- 1914 0 0"/>
              <a:gd name="G23" fmla="+- 4329 0 0"/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5D5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1066 0 0"/>
              <a:gd name="G1" fmla="+- 1331 0 0"/>
              <a:gd name="G2" fmla="*/ 1 0 51712"/>
              <a:gd name="G3" fmla="*/ 1 0 51712"/>
              <a:gd name="G4" fmla="+- 1 0 0"/>
              <a:gd name="G5" fmla="+- 1 0 0"/>
              <a:gd name="G6" fmla="+- 1066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E7E7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G0" fmla="+- 58916 0 0"/>
              <a:gd name="G1" fmla="*/ G0 1 1914"/>
              <a:gd name="G2" fmla="+- 38961 0 0"/>
              <a:gd name="G3" fmla="*/ G2 1 4329"/>
              <a:gd name="G4" fmla="+- 58916 0 0"/>
              <a:gd name="G5" fmla="*/ G4 1 1914"/>
              <a:gd name="G6" fmla="+- 62481 0 0"/>
              <a:gd name="G7" fmla="*/ G6 1 4329"/>
              <a:gd name="G8" fmla="+- 62776 0 0"/>
              <a:gd name="G9" fmla="*/ G8 1 1914"/>
              <a:gd name="G10" fmla="+- 53823 0 0"/>
              <a:gd name="G11" fmla="*/ G10 1 4329"/>
              <a:gd name="G12" fmla="*/ 1 0 51712"/>
              <a:gd name="G13" fmla="*/ G12 1914 1"/>
              <a:gd name="G14" fmla="*/ G13 1 1914"/>
              <a:gd name="G15" fmla="*/ 1 0 51712"/>
              <a:gd name="G16" fmla="*/ G15 4329 1"/>
              <a:gd name="G17" fmla="*/ G16 1 4329"/>
              <a:gd name="G18" fmla="+- 58916 0 0"/>
              <a:gd name="G19" fmla="*/ G18 1 1914"/>
              <a:gd name="G20" fmla="+- 38961 0 0"/>
              <a:gd name="G21" fmla="*/ G20 1 4329"/>
              <a:gd name="G22" fmla="+- 1914 0 0"/>
              <a:gd name="G23" fmla="+- 4329 0 0"/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5D5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336925"/>
            <a:ext cx="64627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4572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161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445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1AAB1D9-5F7F-4607-A5CD-AB94C8276D3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66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96" r:id="rId12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1066 0 0"/>
              <a:gd name="G1" fmla="+- 1331 0 0"/>
              <a:gd name="G2" fmla="*/ 1 0 51712"/>
              <a:gd name="G3" fmla="*/ 1 0 51712"/>
              <a:gd name="G4" fmla="+- 1 0 0"/>
              <a:gd name="G5" fmla="+- 1 0 0"/>
              <a:gd name="G6" fmla="+- 1066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E7E7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G0" fmla="+- 58916 0 0"/>
              <a:gd name="G1" fmla="*/ G0 1 1914"/>
              <a:gd name="G2" fmla="+- 38961 0 0"/>
              <a:gd name="G3" fmla="*/ G2 1 4329"/>
              <a:gd name="G4" fmla="+- 58916 0 0"/>
              <a:gd name="G5" fmla="*/ G4 1 1914"/>
              <a:gd name="G6" fmla="+- 62481 0 0"/>
              <a:gd name="G7" fmla="*/ G6 1 4329"/>
              <a:gd name="G8" fmla="+- 62776 0 0"/>
              <a:gd name="G9" fmla="*/ G8 1 1914"/>
              <a:gd name="G10" fmla="+- 53823 0 0"/>
              <a:gd name="G11" fmla="*/ G10 1 4329"/>
              <a:gd name="G12" fmla="*/ 1 0 51712"/>
              <a:gd name="G13" fmla="*/ G12 1914 1"/>
              <a:gd name="G14" fmla="*/ G13 1 1914"/>
              <a:gd name="G15" fmla="*/ 1 0 51712"/>
              <a:gd name="G16" fmla="*/ G15 4329 1"/>
              <a:gd name="G17" fmla="*/ G16 1 4329"/>
              <a:gd name="G18" fmla="+- 58916 0 0"/>
              <a:gd name="G19" fmla="*/ G18 1 1914"/>
              <a:gd name="G20" fmla="+- 38961 0 0"/>
              <a:gd name="G21" fmla="*/ G20 1 4329"/>
              <a:gd name="G22" fmla="+- 1914 0 0"/>
              <a:gd name="G23" fmla="+- 4329 0 0"/>
              <a:gd name="T0" fmla="*/ 1914 w 1914"/>
              <a:gd name="T1" fmla="*/ 9 h 4329"/>
              <a:gd name="T2" fmla="*/ 1914 w 1914"/>
              <a:gd name="T3" fmla="*/ 4329 h 4329"/>
              <a:gd name="T4" fmla="*/ 204 w 1914"/>
              <a:gd name="T5" fmla="*/ 4327 h 4329"/>
              <a:gd name="T6" fmla="*/ 0 w 1914"/>
              <a:gd name="T7" fmla="*/ 0 h 4329"/>
              <a:gd name="T8" fmla="*/ 1914 w 1914"/>
              <a:gd name="T9" fmla="*/ 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5D5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50138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50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161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FFFF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445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</a:tabLst>
              <a:defRPr>
                <a:solidFill>
                  <a:srgbClr val="FFFF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0238F7A2-93FD-4109-8EA1-7DD0EB849B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65100" y="147638"/>
            <a:ext cx="8810625" cy="6564312"/>
          </a:xfrm>
          <a:prstGeom prst="roundRect">
            <a:avLst>
              <a:gd name="adj" fmla="val 54662"/>
            </a:avLst>
          </a:prstGeom>
          <a:solidFill>
            <a:srgbClr val="888B7A">
              <a:alpha val="64999"/>
            </a:srgbClr>
          </a:solidFill>
          <a:ln w="11160" cap="flat">
            <a:solidFill>
              <a:srgbClr val="9CA08F">
                <a:alpha val="87999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5562600" y="6400800"/>
            <a:ext cx="2984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95400" y="6400800"/>
            <a:ext cx="4211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639175" y="6515100"/>
            <a:ext cx="4460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726F94EF-0D2C-4606-AE7E-4B28B276141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213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165100" y="147638"/>
            <a:ext cx="8810625" cy="6564312"/>
          </a:xfrm>
          <a:prstGeom prst="roundRect">
            <a:avLst>
              <a:gd name="adj" fmla="val 54662"/>
            </a:avLst>
          </a:prstGeom>
          <a:solidFill>
            <a:srgbClr val="888B7A">
              <a:alpha val="64999"/>
            </a:srgbClr>
          </a:solidFill>
          <a:ln w="11160" cap="flat">
            <a:solidFill>
              <a:srgbClr val="9CA08F">
                <a:alpha val="87999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88963" y="1423988"/>
            <a:ext cx="8001000" cy="7937"/>
          </a:xfrm>
          <a:prstGeom prst="rect">
            <a:avLst/>
          </a:prstGeom>
          <a:solidFill>
            <a:srgbClr val="72A37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4000"/>
            <a:ext cx="8212138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562600" y="6400800"/>
            <a:ext cx="2984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ru-RU"/>
              <a:t>22.5.19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95400" y="6400800"/>
            <a:ext cx="4211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639175" y="6515100"/>
            <a:ext cx="4460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>
                <a:solidFill>
                  <a:srgbClr val="FFFFFF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A6142617-587A-4686-8181-113B6621EB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Rockwell" panose="02060603020205020403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1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1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E7E7E"/>
            </a:gs>
            <a:gs pos="100000">
              <a:srgbClr val="272727"/>
            </a:gs>
          </a:gsLst>
          <a:lin ang="2195999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642938"/>
            <a:ext cx="7772400" cy="1828800"/>
          </a:xfrm>
          <a:ln/>
        </p:spPr>
        <p:txBody>
          <a:bodyPr rIns="900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dirty="0">
                <a:latin typeface="Franklin Gothic Book" panose="020B0503020102020204" pitchFamily="34" charset="0"/>
              </a:rPr>
              <a:t>«Бюджет для граждан» </a:t>
            </a:r>
            <a:br>
              <a:rPr lang="ru-RU" altLang="ru-RU" sz="4000" dirty="0">
                <a:latin typeface="Franklin Gothic Book" panose="020B0503020102020204" pitchFamily="34" charset="0"/>
              </a:rPr>
            </a:br>
            <a:r>
              <a:rPr lang="ru-RU" altLang="ru-RU" sz="4000" dirty="0">
                <a:latin typeface="Franklin Gothic Book" panose="020B0503020102020204" pitchFamily="34" charset="0"/>
              </a:rPr>
              <a:t>к Решению совета от </a:t>
            </a:r>
            <a:r>
              <a:rPr lang="ru-RU" altLang="ru-RU" sz="4000" dirty="0" smtClean="0">
                <a:latin typeface="Franklin Gothic Book" panose="020B0503020102020204" pitchFamily="34" charset="0"/>
              </a:rPr>
              <a:t>24.12.2020г №28</a:t>
            </a:r>
            <a:r>
              <a:rPr lang="ru-RU" altLang="ru-RU" sz="4000" dirty="0">
                <a:latin typeface="Franklin Gothic Book" panose="020B0503020102020204" pitchFamily="34" charset="0"/>
              </a:rPr>
              <a:t/>
            </a:r>
            <a:br>
              <a:rPr lang="ru-RU" altLang="ru-RU" sz="4000" dirty="0">
                <a:latin typeface="Franklin Gothic Book" panose="020B0503020102020204" pitchFamily="34" charset="0"/>
              </a:rPr>
            </a:br>
            <a:r>
              <a:rPr lang="ru-RU" altLang="ru-RU" sz="4000" dirty="0" err="1">
                <a:latin typeface="Franklin Gothic Book" panose="020B0503020102020204" pitchFamily="34" charset="0"/>
              </a:rPr>
              <a:t>Хромцовского</a:t>
            </a:r>
            <a:r>
              <a:rPr lang="ru-RU" altLang="ru-RU" sz="4000" dirty="0">
                <a:latin typeface="Franklin Gothic Book" panose="020B0503020102020204" pitchFamily="34" charset="0"/>
              </a:rPr>
              <a:t> сельского поселения </a:t>
            </a:r>
            <a:r>
              <a:rPr lang="ru-RU" altLang="ru-RU" sz="4000" dirty="0" err="1">
                <a:latin typeface="Franklin Gothic Book" panose="020B0503020102020204" pitchFamily="34" charset="0"/>
              </a:rPr>
              <a:t>Фурмановского</a:t>
            </a:r>
            <a:r>
              <a:rPr lang="ru-RU" altLang="ru-RU" sz="4000" dirty="0">
                <a:latin typeface="Franklin Gothic Book" panose="020B0503020102020204" pitchFamily="34" charset="0"/>
              </a:rPr>
              <a:t> муниципального района</a:t>
            </a:r>
            <a:br>
              <a:rPr lang="ru-RU" altLang="ru-RU" sz="4000" dirty="0">
                <a:latin typeface="Franklin Gothic Book" panose="020B0503020102020204" pitchFamily="34" charset="0"/>
              </a:rPr>
            </a:br>
            <a:r>
              <a:rPr lang="ru-RU" altLang="ru-RU" sz="4000" dirty="0">
                <a:latin typeface="Franklin Gothic Book" panose="020B0503020102020204" pitchFamily="34" charset="0"/>
              </a:rPr>
              <a:t>« О бюджете </a:t>
            </a:r>
            <a:r>
              <a:rPr lang="ru-RU" altLang="ru-RU" sz="4000" dirty="0" err="1">
                <a:latin typeface="Franklin Gothic Book" panose="020B0503020102020204" pitchFamily="34" charset="0"/>
              </a:rPr>
              <a:t>Хромцовского</a:t>
            </a:r>
            <a:r>
              <a:rPr lang="ru-RU" altLang="ru-RU" sz="4000" dirty="0">
                <a:latin typeface="Franklin Gothic Book" panose="020B0503020102020204" pitchFamily="34" charset="0"/>
              </a:rPr>
              <a:t> сельского поселения на  </a:t>
            </a:r>
            <a:r>
              <a:rPr lang="ru-RU" altLang="ru-RU" sz="4000" dirty="0" smtClean="0">
                <a:latin typeface="Franklin Gothic Book" panose="020B0503020102020204" pitchFamily="34" charset="0"/>
              </a:rPr>
              <a:t>2021 </a:t>
            </a:r>
            <a:r>
              <a:rPr lang="ru-RU" altLang="ru-RU" sz="4000" dirty="0">
                <a:latin typeface="Franklin Gothic Book" panose="020B0503020102020204" pitchFamily="34" charset="0"/>
              </a:rPr>
              <a:t>и плановый период </a:t>
            </a:r>
            <a:r>
              <a:rPr lang="ru-RU" altLang="ru-RU" sz="4000" dirty="0" smtClean="0">
                <a:latin typeface="Franklin Gothic Book" panose="020B0503020102020204" pitchFamily="34" charset="0"/>
              </a:rPr>
              <a:t>2022 </a:t>
            </a:r>
            <a:r>
              <a:rPr lang="ru-RU" altLang="ru-RU" sz="4000" dirty="0">
                <a:latin typeface="Franklin Gothic Book" panose="020B0503020102020204" pitchFamily="34" charset="0"/>
              </a:rPr>
              <a:t>и </a:t>
            </a:r>
            <a:r>
              <a:rPr lang="ru-RU" altLang="ru-RU" sz="4000" dirty="0" smtClean="0">
                <a:latin typeface="Franklin Gothic Book" panose="020B0503020102020204" pitchFamily="34" charset="0"/>
              </a:rPr>
              <a:t>2023 </a:t>
            </a:r>
            <a:r>
              <a:rPr lang="ru-RU" altLang="ru-RU" sz="4000" dirty="0">
                <a:latin typeface="Franklin Gothic Book" panose="020B0503020102020204" pitchFamily="34" charset="0"/>
              </a:rPr>
              <a:t>года»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750"/>
            <a:ext cx="8183563" cy="747713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000" b="1">
                <a:solidFill>
                  <a:srgbClr val="E6E9CB"/>
                </a:solidFill>
              </a:rPr>
              <a:t>Объем и структура доходов в динамике бюджета</a:t>
            </a:r>
            <a:br>
              <a:rPr lang="ru-RU" altLang="ru-RU" sz="2000" b="1">
                <a:solidFill>
                  <a:srgbClr val="E6E9CB"/>
                </a:solidFill>
              </a:rPr>
            </a:br>
            <a:r>
              <a:rPr lang="ru-RU" altLang="ru-RU" sz="2000" b="1">
                <a:solidFill>
                  <a:srgbClr val="E6E9CB"/>
                </a:solidFill>
              </a:rPr>
              <a:t>Хромцовского сельского поселения</a:t>
            </a:r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47663" y="1031875"/>
            <a:ext cx="8164512" cy="5580063"/>
            <a:chOff x="219" y="650"/>
            <a:chExt cx="5143" cy="3515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219" y="650"/>
              <a:ext cx="1444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Наименование доходов</a:t>
              </a: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1676" y="650"/>
              <a:ext cx="60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2018 </a:t>
              </a: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отчет</a:t>
              </a:r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286" y="650"/>
              <a:ext cx="564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2019 </a:t>
              </a: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отчет</a:t>
              </a: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859" y="650"/>
              <a:ext cx="60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2020 </a:t>
              </a: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утверждено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3474" y="650"/>
              <a:ext cx="60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2021 </a:t>
              </a: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план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4088" y="650"/>
              <a:ext cx="627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год 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план        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4725" y="650"/>
              <a:ext cx="628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 dirty="0" smtClean="0">
                  <a:solidFill>
                    <a:srgbClr val="FFFFFF"/>
                  </a:solidFill>
                  <a:latin typeface="Times New Roman" panose="02020603050405020304" pitchFamily="18" charset="0"/>
                </a:rPr>
                <a:t>2023 </a:t>
              </a:r>
              <a:r>
                <a:rPr lang="ru-RU" altLang="ru-RU" sz="14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год план</a:t>
              </a: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19" y="1037"/>
              <a:ext cx="144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всего </a:t>
              </a: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(тыс. руб.)</a:t>
              </a: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676" y="1037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8780,2</a:t>
              </a: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286" y="1037"/>
              <a:ext cx="56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6897,9</a:t>
              </a: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2859" y="1037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7928,5</a:t>
              </a: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3474" y="1037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4088" y="1037"/>
              <a:ext cx="627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4725" y="1037"/>
              <a:ext cx="628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219" y="1311"/>
              <a:ext cx="1444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и не налоговые доходы, </a:t>
              </a: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1676" y="1311"/>
              <a:ext cx="605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2023,0</a:t>
              </a:r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2286" y="1311"/>
              <a:ext cx="564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2217,34</a:t>
              </a: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2859" y="1311"/>
              <a:ext cx="605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2588,47</a:t>
              </a: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3474" y="1311"/>
              <a:ext cx="605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2654,7</a:t>
              </a:r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088" y="1311"/>
              <a:ext cx="627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2712,4</a:t>
              </a:r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4725" y="1311"/>
              <a:ext cx="628" cy="46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2736,0</a:t>
              </a: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219" y="1784"/>
              <a:ext cx="144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доходы</a:t>
              </a:r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1676" y="1784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1944,0</a:t>
              </a:r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2286" y="1784"/>
              <a:ext cx="56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1630,38</a:t>
              </a: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2859" y="1784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1811,4</a:t>
              </a:r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3474" y="1784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1854,7</a:t>
              </a:r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4088" y="1784"/>
              <a:ext cx="627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1882,7</a:t>
              </a:r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725" y="1784"/>
              <a:ext cx="628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1890,3</a:t>
              </a:r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219" y="2057"/>
              <a:ext cx="144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неналоговые доходы</a:t>
              </a:r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1676" y="2057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79,0</a:t>
              </a:r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2286" y="2057"/>
              <a:ext cx="56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586,96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859" y="2057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375,0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3474" y="2057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800,0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097" y="2057"/>
              <a:ext cx="627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829,7</a:t>
              </a:r>
            </a:p>
          </p:txBody>
        </p:sp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4725" y="2057"/>
              <a:ext cx="628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845,7</a:t>
              </a:r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219" y="2326"/>
              <a:ext cx="1444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поступления,</a:t>
              </a: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</p:txBody>
        </p:sp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1676" y="2326"/>
              <a:ext cx="605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6757,2</a:t>
              </a:r>
            </a:p>
          </p:txBody>
        </p:sp>
        <p:sp>
          <p:nvSpPr>
            <p:cNvPr id="15400" name="Rectangle 40"/>
            <p:cNvSpPr>
              <a:spLocks noChangeArrowheads="1"/>
            </p:cNvSpPr>
            <p:nvPr/>
          </p:nvSpPr>
          <p:spPr bwMode="auto">
            <a:xfrm>
              <a:off x="2286" y="2326"/>
              <a:ext cx="564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7239,04</a:t>
              </a:r>
            </a:p>
          </p:txBody>
        </p:sp>
        <p:sp>
          <p:nvSpPr>
            <p:cNvPr id="15401" name="Rectangle 41"/>
            <p:cNvSpPr>
              <a:spLocks noChangeArrowheads="1"/>
            </p:cNvSpPr>
            <p:nvPr/>
          </p:nvSpPr>
          <p:spPr bwMode="auto">
            <a:xfrm>
              <a:off x="2861" y="2325"/>
              <a:ext cx="605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8254,6</a:t>
              </a:r>
            </a:p>
          </p:txBody>
        </p:sp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474" y="2326"/>
              <a:ext cx="605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7675,4</a:t>
              </a:r>
            </a:p>
          </p:txBody>
        </p:sp>
        <p:sp>
          <p:nvSpPr>
            <p:cNvPr id="15403" name="Rectangle 43"/>
            <p:cNvSpPr>
              <a:spLocks noChangeArrowheads="1"/>
            </p:cNvSpPr>
            <p:nvPr/>
          </p:nvSpPr>
          <p:spPr bwMode="auto">
            <a:xfrm>
              <a:off x="4081" y="2326"/>
              <a:ext cx="627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3009,2</a:t>
              </a:r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4725" y="2326"/>
              <a:ext cx="628" cy="3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2928,7</a:t>
              </a:r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219" y="2711"/>
              <a:ext cx="144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дотации</a:t>
              </a:r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1676" y="2711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4866,9</a:t>
              </a:r>
            </a:p>
          </p:txBody>
        </p:sp>
        <p:sp>
          <p:nvSpPr>
            <p:cNvPr id="15407" name="Rectangle 47"/>
            <p:cNvSpPr>
              <a:spLocks noChangeArrowheads="1"/>
            </p:cNvSpPr>
            <p:nvPr/>
          </p:nvSpPr>
          <p:spPr bwMode="auto">
            <a:xfrm>
              <a:off x="2286" y="2711"/>
              <a:ext cx="56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1907,49</a:t>
              </a:r>
            </a:p>
          </p:txBody>
        </p:sp>
        <p:sp>
          <p:nvSpPr>
            <p:cNvPr id="15408" name="Rectangle 48"/>
            <p:cNvSpPr>
              <a:spLocks noChangeArrowheads="1"/>
            </p:cNvSpPr>
            <p:nvPr/>
          </p:nvSpPr>
          <p:spPr bwMode="auto">
            <a:xfrm>
              <a:off x="2856" y="2711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2053,1</a:t>
              </a:r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3474" y="2711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2122,3</a:t>
              </a:r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088" y="2711"/>
              <a:ext cx="627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1735,9</a:t>
              </a:r>
            </a:p>
          </p:txBody>
        </p:sp>
        <p:sp>
          <p:nvSpPr>
            <p:cNvPr id="15411" name="Rectangle 51"/>
            <p:cNvSpPr>
              <a:spLocks noChangeArrowheads="1"/>
            </p:cNvSpPr>
            <p:nvPr/>
          </p:nvSpPr>
          <p:spPr bwMode="auto">
            <a:xfrm>
              <a:off x="4725" y="2711"/>
              <a:ext cx="628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1735,9</a:t>
              </a:r>
            </a:p>
          </p:txBody>
        </p:sp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219" y="2985"/>
              <a:ext cx="144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субсидии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1676" y="2985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128,1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2286" y="2985"/>
              <a:ext cx="564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384,48</a:t>
              </a:r>
            </a:p>
          </p:txBody>
        </p:sp>
        <p:sp>
          <p:nvSpPr>
            <p:cNvPr id="15415" name="Rectangle 55"/>
            <p:cNvSpPr>
              <a:spLocks noChangeArrowheads="1"/>
            </p:cNvSpPr>
            <p:nvPr/>
          </p:nvSpPr>
          <p:spPr bwMode="auto">
            <a:xfrm>
              <a:off x="2859" y="2983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ru-RU" altLang="ru-RU" sz="1200"/>
                <a:t>754,4</a:t>
              </a:r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3474" y="2985"/>
              <a:ext cx="605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808,1</a:t>
              </a:r>
            </a:p>
          </p:txBody>
        </p:sp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4088" y="2985"/>
              <a:ext cx="627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4725" y="2985"/>
              <a:ext cx="628" cy="26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219" y="3259"/>
              <a:ext cx="144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субвенции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1676" y="3259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842,4</a:t>
              </a:r>
            </a:p>
          </p:txBody>
        </p:sp>
        <p:sp>
          <p:nvSpPr>
            <p:cNvPr id="15421" name="Rectangle 61"/>
            <p:cNvSpPr>
              <a:spLocks noChangeArrowheads="1"/>
            </p:cNvSpPr>
            <p:nvPr/>
          </p:nvSpPr>
          <p:spPr bwMode="auto">
            <a:xfrm>
              <a:off x="2286" y="3259"/>
              <a:ext cx="564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61,1</a:t>
              </a:r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2859" y="3259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80,1</a:t>
              </a:r>
            </a:p>
          </p:txBody>
        </p:sp>
        <p:sp>
          <p:nvSpPr>
            <p:cNvPr id="15423" name="Rectangle 63"/>
            <p:cNvSpPr>
              <a:spLocks noChangeArrowheads="1"/>
            </p:cNvSpPr>
            <p:nvPr/>
          </p:nvSpPr>
          <p:spPr bwMode="auto">
            <a:xfrm>
              <a:off x="3474" y="3259"/>
              <a:ext cx="605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80,5</a:t>
              </a:r>
            </a:p>
          </p:txBody>
        </p:sp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>
              <a:off x="4088" y="3259"/>
              <a:ext cx="627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80,5</a:t>
              </a:r>
            </a:p>
          </p:txBody>
        </p:sp>
        <p:sp>
          <p:nvSpPr>
            <p:cNvPr id="15425" name="Rectangle 65"/>
            <p:cNvSpPr>
              <a:spLocks noChangeArrowheads="1"/>
            </p:cNvSpPr>
            <p:nvPr/>
          </p:nvSpPr>
          <p:spPr bwMode="auto">
            <a:xfrm>
              <a:off x="4733" y="3259"/>
              <a:ext cx="628" cy="26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6" name="Rectangle 66"/>
            <p:cNvSpPr>
              <a:spLocks noChangeArrowheads="1"/>
            </p:cNvSpPr>
            <p:nvPr/>
          </p:nvSpPr>
          <p:spPr bwMode="auto">
            <a:xfrm>
              <a:off x="219" y="3534"/>
              <a:ext cx="1444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иные межбюджетные трансферты</a:t>
              </a:r>
            </a:p>
          </p:txBody>
        </p:sp>
        <p:sp>
          <p:nvSpPr>
            <p:cNvPr id="15427" name="Rectangle 67"/>
            <p:cNvSpPr>
              <a:spLocks noChangeArrowheads="1"/>
            </p:cNvSpPr>
            <p:nvPr/>
          </p:nvSpPr>
          <p:spPr bwMode="auto">
            <a:xfrm>
              <a:off x="1676" y="3534"/>
              <a:ext cx="605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919,8</a:t>
              </a:r>
            </a:p>
          </p:txBody>
        </p:sp>
        <p:sp>
          <p:nvSpPr>
            <p:cNvPr id="15428" name="Rectangle 68"/>
            <p:cNvSpPr>
              <a:spLocks noChangeArrowheads="1"/>
            </p:cNvSpPr>
            <p:nvPr/>
          </p:nvSpPr>
          <p:spPr bwMode="auto">
            <a:xfrm>
              <a:off x="2286" y="3534"/>
              <a:ext cx="564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5184,61</a:t>
              </a:r>
            </a:p>
          </p:txBody>
        </p:sp>
        <p:sp>
          <p:nvSpPr>
            <p:cNvPr id="15429" name="Rectangle 69"/>
            <p:cNvSpPr>
              <a:spLocks noChangeArrowheads="1"/>
            </p:cNvSpPr>
            <p:nvPr/>
          </p:nvSpPr>
          <p:spPr bwMode="auto">
            <a:xfrm>
              <a:off x="2859" y="3534"/>
              <a:ext cx="605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5184,61</a:t>
              </a:r>
            </a:p>
          </p:txBody>
        </p:sp>
        <p:sp>
          <p:nvSpPr>
            <p:cNvPr id="15430" name="Rectangle 70"/>
            <p:cNvSpPr>
              <a:spLocks noChangeArrowheads="1"/>
            </p:cNvSpPr>
            <p:nvPr/>
          </p:nvSpPr>
          <p:spPr bwMode="auto">
            <a:xfrm>
              <a:off x="3474" y="3534"/>
              <a:ext cx="605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4664,4</a:t>
              </a:r>
            </a:p>
          </p:txBody>
        </p:sp>
        <p:sp>
          <p:nvSpPr>
            <p:cNvPr id="15431" name="Rectangle 71"/>
            <p:cNvSpPr>
              <a:spLocks noChangeArrowheads="1"/>
            </p:cNvSpPr>
            <p:nvPr/>
          </p:nvSpPr>
          <p:spPr bwMode="auto">
            <a:xfrm>
              <a:off x="4088" y="3534"/>
              <a:ext cx="627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1192,8</a:t>
              </a:r>
            </a:p>
          </p:txBody>
        </p:sp>
        <p:sp>
          <p:nvSpPr>
            <p:cNvPr id="15432" name="Rectangle 72"/>
            <p:cNvSpPr>
              <a:spLocks noChangeArrowheads="1"/>
            </p:cNvSpPr>
            <p:nvPr/>
          </p:nvSpPr>
          <p:spPr bwMode="auto">
            <a:xfrm>
              <a:off x="4725" y="3534"/>
              <a:ext cx="628" cy="30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1192,8</a:t>
              </a:r>
            </a:p>
          </p:txBody>
        </p:sp>
        <p:sp>
          <p:nvSpPr>
            <p:cNvPr id="15433" name="Rectangle 73"/>
            <p:cNvSpPr>
              <a:spLocks noChangeArrowheads="1"/>
            </p:cNvSpPr>
            <p:nvPr/>
          </p:nvSpPr>
          <p:spPr bwMode="auto">
            <a:xfrm>
              <a:off x="219" y="3849"/>
              <a:ext cx="1444" cy="30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>
              <a:off x="219" y="650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1676" y="650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2286" y="650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>
              <a:off x="2859" y="650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3474" y="650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4088" y="650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>
              <a:off x="4725" y="650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1" name="Line 81"/>
            <p:cNvSpPr>
              <a:spLocks noChangeShapeType="1"/>
            </p:cNvSpPr>
            <p:nvPr/>
          </p:nvSpPr>
          <p:spPr bwMode="auto">
            <a:xfrm>
              <a:off x="219" y="1037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2" name="Line 82"/>
            <p:cNvSpPr>
              <a:spLocks noChangeShapeType="1"/>
            </p:cNvSpPr>
            <p:nvPr/>
          </p:nvSpPr>
          <p:spPr bwMode="auto">
            <a:xfrm>
              <a:off x="1676" y="103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3" name="Line 83"/>
            <p:cNvSpPr>
              <a:spLocks noChangeShapeType="1"/>
            </p:cNvSpPr>
            <p:nvPr/>
          </p:nvSpPr>
          <p:spPr bwMode="auto">
            <a:xfrm>
              <a:off x="2286" y="1037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4" name="Line 84"/>
            <p:cNvSpPr>
              <a:spLocks noChangeShapeType="1"/>
            </p:cNvSpPr>
            <p:nvPr/>
          </p:nvSpPr>
          <p:spPr bwMode="auto">
            <a:xfrm>
              <a:off x="2859" y="103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5" name="Line 85"/>
            <p:cNvSpPr>
              <a:spLocks noChangeShapeType="1"/>
            </p:cNvSpPr>
            <p:nvPr/>
          </p:nvSpPr>
          <p:spPr bwMode="auto">
            <a:xfrm>
              <a:off x="3474" y="103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6" name="Line 86"/>
            <p:cNvSpPr>
              <a:spLocks noChangeShapeType="1"/>
            </p:cNvSpPr>
            <p:nvPr/>
          </p:nvSpPr>
          <p:spPr bwMode="auto">
            <a:xfrm>
              <a:off x="4088" y="1037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7" name="Line 87"/>
            <p:cNvSpPr>
              <a:spLocks noChangeShapeType="1"/>
            </p:cNvSpPr>
            <p:nvPr/>
          </p:nvSpPr>
          <p:spPr bwMode="auto">
            <a:xfrm>
              <a:off x="4725" y="1037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8" name="Line 88"/>
            <p:cNvSpPr>
              <a:spLocks noChangeShapeType="1"/>
            </p:cNvSpPr>
            <p:nvPr/>
          </p:nvSpPr>
          <p:spPr bwMode="auto">
            <a:xfrm>
              <a:off x="219" y="1311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49" name="Line 89"/>
            <p:cNvSpPr>
              <a:spLocks noChangeShapeType="1"/>
            </p:cNvSpPr>
            <p:nvPr/>
          </p:nvSpPr>
          <p:spPr bwMode="auto">
            <a:xfrm>
              <a:off x="1676" y="13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0" name="Line 90"/>
            <p:cNvSpPr>
              <a:spLocks noChangeShapeType="1"/>
            </p:cNvSpPr>
            <p:nvPr/>
          </p:nvSpPr>
          <p:spPr bwMode="auto">
            <a:xfrm>
              <a:off x="2286" y="1311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1" name="Line 91"/>
            <p:cNvSpPr>
              <a:spLocks noChangeShapeType="1"/>
            </p:cNvSpPr>
            <p:nvPr/>
          </p:nvSpPr>
          <p:spPr bwMode="auto">
            <a:xfrm>
              <a:off x="2859" y="13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2" name="Line 92"/>
            <p:cNvSpPr>
              <a:spLocks noChangeShapeType="1"/>
            </p:cNvSpPr>
            <p:nvPr/>
          </p:nvSpPr>
          <p:spPr bwMode="auto">
            <a:xfrm>
              <a:off x="3474" y="13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3" name="Line 93"/>
            <p:cNvSpPr>
              <a:spLocks noChangeShapeType="1"/>
            </p:cNvSpPr>
            <p:nvPr/>
          </p:nvSpPr>
          <p:spPr bwMode="auto">
            <a:xfrm>
              <a:off x="4088" y="1311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4" name="Line 94"/>
            <p:cNvSpPr>
              <a:spLocks noChangeShapeType="1"/>
            </p:cNvSpPr>
            <p:nvPr/>
          </p:nvSpPr>
          <p:spPr bwMode="auto">
            <a:xfrm>
              <a:off x="4725" y="1311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5" name="Line 95"/>
            <p:cNvSpPr>
              <a:spLocks noChangeShapeType="1"/>
            </p:cNvSpPr>
            <p:nvPr/>
          </p:nvSpPr>
          <p:spPr bwMode="auto">
            <a:xfrm>
              <a:off x="219" y="1784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6" name="Line 96"/>
            <p:cNvSpPr>
              <a:spLocks noChangeShapeType="1"/>
            </p:cNvSpPr>
            <p:nvPr/>
          </p:nvSpPr>
          <p:spPr bwMode="auto">
            <a:xfrm>
              <a:off x="1676" y="178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7" name="Line 97"/>
            <p:cNvSpPr>
              <a:spLocks noChangeShapeType="1"/>
            </p:cNvSpPr>
            <p:nvPr/>
          </p:nvSpPr>
          <p:spPr bwMode="auto">
            <a:xfrm>
              <a:off x="2286" y="1784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8" name="Line 98"/>
            <p:cNvSpPr>
              <a:spLocks noChangeShapeType="1"/>
            </p:cNvSpPr>
            <p:nvPr/>
          </p:nvSpPr>
          <p:spPr bwMode="auto">
            <a:xfrm>
              <a:off x="2859" y="178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59" name="Line 99"/>
            <p:cNvSpPr>
              <a:spLocks noChangeShapeType="1"/>
            </p:cNvSpPr>
            <p:nvPr/>
          </p:nvSpPr>
          <p:spPr bwMode="auto">
            <a:xfrm>
              <a:off x="3474" y="178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0" name="Line 100"/>
            <p:cNvSpPr>
              <a:spLocks noChangeShapeType="1"/>
            </p:cNvSpPr>
            <p:nvPr/>
          </p:nvSpPr>
          <p:spPr bwMode="auto">
            <a:xfrm>
              <a:off x="4088" y="1784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1" name="Line 101"/>
            <p:cNvSpPr>
              <a:spLocks noChangeShapeType="1"/>
            </p:cNvSpPr>
            <p:nvPr/>
          </p:nvSpPr>
          <p:spPr bwMode="auto">
            <a:xfrm>
              <a:off x="4725" y="1784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2" name="Line 102"/>
            <p:cNvSpPr>
              <a:spLocks noChangeShapeType="1"/>
            </p:cNvSpPr>
            <p:nvPr/>
          </p:nvSpPr>
          <p:spPr bwMode="auto">
            <a:xfrm>
              <a:off x="219" y="2057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3" name="Line 103"/>
            <p:cNvSpPr>
              <a:spLocks noChangeShapeType="1"/>
            </p:cNvSpPr>
            <p:nvPr/>
          </p:nvSpPr>
          <p:spPr bwMode="auto">
            <a:xfrm>
              <a:off x="1676" y="205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4" name="Line 104"/>
            <p:cNvSpPr>
              <a:spLocks noChangeShapeType="1"/>
            </p:cNvSpPr>
            <p:nvPr/>
          </p:nvSpPr>
          <p:spPr bwMode="auto">
            <a:xfrm>
              <a:off x="2286" y="2057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5" name="Line 105"/>
            <p:cNvSpPr>
              <a:spLocks noChangeShapeType="1"/>
            </p:cNvSpPr>
            <p:nvPr/>
          </p:nvSpPr>
          <p:spPr bwMode="auto">
            <a:xfrm>
              <a:off x="2859" y="205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6" name="Line 106"/>
            <p:cNvSpPr>
              <a:spLocks noChangeShapeType="1"/>
            </p:cNvSpPr>
            <p:nvPr/>
          </p:nvSpPr>
          <p:spPr bwMode="auto">
            <a:xfrm>
              <a:off x="3474" y="2057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7" name="Line 107"/>
            <p:cNvSpPr>
              <a:spLocks noChangeShapeType="1"/>
            </p:cNvSpPr>
            <p:nvPr/>
          </p:nvSpPr>
          <p:spPr bwMode="auto">
            <a:xfrm>
              <a:off x="4088" y="2057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8" name="Line 108"/>
            <p:cNvSpPr>
              <a:spLocks noChangeShapeType="1"/>
            </p:cNvSpPr>
            <p:nvPr/>
          </p:nvSpPr>
          <p:spPr bwMode="auto">
            <a:xfrm>
              <a:off x="4725" y="2057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69" name="Line 109"/>
            <p:cNvSpPr>
              <a:spLocks noChangeShapeType="1"/>
            </p:cNvSpPr>
            <p:nvPr/>
          </p:nvSpPr>
          <p:spPr bwMode="auto">
            <a:xfrm>
              <a:off x="219" y="2326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0" name="Line 110"/>
            <p:cNvSpPr>
              <a:spLocks noChangeShapeType="1"/>
            </p:cNvSpPr>
            <p:nvPr/>
          </p:nvSpPr>
          <p:spPr bwMode="auto">
            <a:xfrm>
              <a:off x="1676" y="23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1" name="Line 111"/>
            <p:cNvSpPr>
              <a:spLocks noChangeShapeType="1"/>
            </p:cNvSpPr>
            <p:nvPr/>
          </p:nvSpPr>
          <p:spPr bwMode="auto">
            <a:xfrm>
              <a:off x="2286" y="2326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2" name="Line 112"/>
            <p:cNvSpPr>
              <a:spLocks noChangeShapeType="1"/>
            </p:cNvSpPr>
            <p:nvPr/>
          </p:nvSpPr>
          <p:spPr bwMode="auto">
            <a:xfrm>
              <a:off x="2859" y="23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3" name="Line 113"/>
            <p:cNvSpPr>
              <a:spLocks noChangeShapeType="1"/>
            </p:cNvSpPr>
            <p:nvPr/>
          </p:nvSpPr>
          <p:spPr bwMode="auto">
            <a:xfrm>
              <a:off x="3474" y="23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4" name="Line 114"/>
            <p:cNvSpPr>
              <a:spLocks noChangeShapeType="1"/>
            </p:cNvSpPr>
            <p:nvPr/>
          </p:nvSpPr>
          <p:spPr bwMode="auto">
            <a:xfrm>
              <a:off x="4088" y="2326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5" name="Line 115"/>
            <p:cNvSpPr>
              <a:spLocks noChangeShapeType="1"/>
            </p:cNvSpPr>
            <p:nvPr/>
          </p:nvSpPr>
          <p:spPr bwMode="auto">
            <a:xfrm>
              <a:off x="4725" y="2326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6" name="Line 116"/>
            <p:cNvSpPr>
              <a:spLocks noChangeShapeType="1"/>
            </p:cNvSpPr>
            <p:nvPr/>
          </p:nvSpPr>
          <p:spPr bwMode="auto">
            <a:xfrm>
              <a:off x="219" y="2711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7" name="Line 117"/>
            <p:cNvSpPr>
              <a:spLocks noChangeShapeType="1"/>
            </p:cNvSpPr>
            <p:nvPr/>
          </p:nvSpPr>
          <p:spPr bwMode="auto">
            <a:xfrm>
              <a:off x="1676" y="27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8" name="Line 118"/>
            <p:cNvSpPr>
              <a:spLocks noChangeShapeType="1"/>
            </p:cNvSpPr>
            <p:nvPr/>
          </p:nvSpPr>
          <p:spPr bwMode="auto">
            <a:xfrm>
              <a:off x="2286" y="2711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79" name="Line 119"/>
            <p:cNvSpPr>
              <a:spLocks noChangeShapeType="1"/>
            </p:cNvSpPr>
            <p:nvPr/>
          </p:nvSpPr>
          <p:spPr bwMode="auto">
            <a:xfrm>
              <a:off x="2859" y="27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0" name="Line 120"/>
            <p:cNvSpPr>
              <a:spLocks noChangeShapeType="1"/>
            </p:cNvSpPr>
            <p:nvPr/>
          </p:nvSpPr>
          <p:spPr bwMode="auto">
            <a:xfrm>
              <a:off x="3474" y="2711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1" name="Line 121"/>
            <p:cNvSpPr>
              <a:spLocks noChangeShapeType="1"/>
            </p:cNvSpPr>
            <p:nvPr/>
          </p:nvSpPr>
          <p:spPr bwMode="auto">
            <a:xfrm>
              <a:off x="4088" y="2711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2" name="Line 122"/>
            <p:cNvSpPr>
              <a:spLocks noChangeShapeType="1"/>
            </p:cNvSpPr>
            <p:nvPr/>
          </p:nvSpPr>
          <p:spPr bwMode="auto">
            <a:xfrm>
              <a:off x="4725" y="2711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3" name="Line 123"/>
            <p:cNvSpPr>
              <a:spLocks noChangeShapeType="1"/>
            </p:cNvSpPr>
            <p:nvPr/>
          </p:nvSpPr>
          <p:spPr bwMode="auto">
            <a:xfrm>
              <a:off x="219" y="2985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4" name="Line 124"/>
            <p:cNvSpPr>
              <a:spLocks noChangeShapeType="1"/>
            </p:cNvSpPr>
            <p:nvPr/>
          </p:nvSpPr>
          <p:spPr bwMode="auto">
            <a:xfrm>
              <a:off x="1676" y="2985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5" name="Line 125"/>
            <p:cNvSpPr>
              <a:spLocks noChangeShapeType="1"/>
            </p:cNvSpPr>
            <p:nvPr/>
          </p:nvSpPr>
          <p:spPr bwMode="auto">
            <a:xfrm>
              <a:off x="2286" y="2985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6" name="Line 126"/>
            <p:cNvSpPr>
              <a:spLocks noChangeShapeType="1"/>
            </p:cNvSpPr>
            <p:nvPr/>
          </p:nvSpPr>
          <p:spPr bwMode="auto">
            <a:xfrm>
              <a:off x="2859" y="2985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7" name="Line 127"/>
            <p:cNvSpPr>
              <a:spLocks noChangeShapeType="1"/>
            </p:cNvSpPr>
            <p:nvPr/>
          </p:nvSpPr>
          <p:spPr bwMode="auto">
            <a:xfrm>
              <a:off x="3474" y="2985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8" name="Line 128"/>
            <p:cNvSpPr>
              <a:spLocks noChangeShapeType="1"/>
            </p:cNvSpPr>
            <p:nvPr/>
          </p:nvSpPr>
          <p:spPr bwMode="auto">
            <a:xfrm>
              <a:off x="4088" y="2985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89" name="Line 129"/>
            <p:cNvSpPr>
              <a:spLocks noChangeShapeType="1"/>
            </p:cNvSpPr>
            <p:nvPr/>
          </p:nvSpPr>
          <p:spPr bwMode="auto">
            <a:xfrm>
              <a:off x="4725" y="2985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0" name="Line 130"/>
            <p:cNvSpPr>
              <a:spLocks noChangeShapeType="1"/>
            </p:cNvSpPr>
            <p:nvPr/>
          </p:nvSpPr>
          <p:spPr bwMode="auto">
            <a:xfrm>
              <a:off x="219" y="3259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1" name="Line 131"/>
            <p:cNvSpPr>
              <a:spLocks noChangeShapeType="1"/>
            </p:cNvSpPr>
            <p:nvPr/>
          </p:nvSpPr>
          <p:spPr bwMode="auto">
            <a:xfrm>
              <a:off x="1676" y="325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2" name="Line 132"/>
            <p:cNvSpPr>
              <a:spLocks noChangeShapeType="1"/>
            </p:cNvSpPr>
            <p:nvPr/>
          </p:nvSpPr>
          <p:spPr bwMode="auto">
            <a:xfrm>
              <a:off x="2286" y="3259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3" name="Line 133"/>
            <p:cNvSpPr>
              <a:spLocks noChangeShapeType="1"/>
            </p:cNvSpPr>
            <p:nvPr/>
          </p:nvSpPr>
          <p:spPr bwMode="auto">
            <a:xfrm>
              <a:off x="2859" y="325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4" name="Line 134"/>
            <p:cNvSpPr>
              <a:spLocks noChangeShapeType="1"/>
            </p:cNvSpPr>
            <p:nvPr/>
          </p:nvSpPr>
          <p:spPr bwMode="auto">
            <a:xfrm>
              <a:off x="3474" y="325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5" name="Line 135"/>
            <p:cNvSpPr>
              <a:spLocks noChangeShapeType="1"/>
            </p:cNvSpPr>
            <p:nvPr/>
          </p:nvSpPr>
          <p:spPr bwMode="auto">
            <a:xfrm>
              <a:off x="4088" y="3259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6" name="Line 136"/>
            <p:cNvSpPr>
              <a:spLocks noChangeShapeType="1"/>
            </p:cNvSpPr>
            <p:nvPr/>
          </p:nvSpPr>
          <p:spPr bwMode="auto">
            <a:xfrm>
              <a:off x="4725" y="3259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7" name="Line 137"/>
            <p:cNvSpPr>
              <a:spLocks noChangeShapeType="1"/>
            </p:cNvSpPr>
            <p:nvPr/>
          </p:nvSpPr>
          <p:spPr bwMode="auto">
            <a:xfrm>
              <a:off x="219" y="3534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8" name="Line 138"/>
            <p:cNvSpPr>
              <a:spLocks noChangeShapeType="1"/>
            </p:cNvSpPr>
            <p:nvPr/>
          </p:nvSpPr>
          <p:spPr bwMode="auto">
            <a:xfrm>
              <a:off x="1676" y="353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99" name="Line 139"/>
            <p:cNvSpPr>
              <a:spLocks noChangeShapeType="1"/>
            </p:cNvSpPr>
            <p:nvPr/>
          </p:nvSpPr>
          <p:spPr bwMode="auto">
            <a:xfrm>
              <a:off x="2286" y="3534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0" name="Line 140"/>
            <p:cNvSpPr>
              <a:spLocks noChangeShapeType="1"/>
            </p:cNvSpPr>
            <p:nvPr/>
          </p:nvSpPr>
          <p:spPr bwMode="auto">
            <a:xfrm>
              <a:off x="2859" y="353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1" name="Line 141"/>
            <p:cNvSpPr>
              <a:spLocks noChangeShapeType="1"/>
            </p:cNvSpPr>
            <p:nvPr/>
          </p:nvSpPr>
          <p:spPr bwMode="auto">
            <a:xfrm>
              <a:off x="3474" y="3534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2" name="Line 142"/>
            <p:cNvSpPr>
              <a:spLocks noChangeShapeType="1"/>
            </p:cNvSpPr>
            <p:nvPr/>
          </p:nvSpPr>
          <p:spPr bwMode="auto">
            <a:xfrm>
              <a:off x="4088" y="3534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3" name="Line 143"/>
            <p:cNvSpPr>
              <a:spLocks noChangeShapeType="1"/>
            </p:cNvSpPr>
            <p:nvPr/>
          </p:nvSpPr>
          <p:spPr bwMode="auto">
            <a:xfrm>
              <a:off x="4725" y="3534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4" name="Line 144"/>
            <p:cNvSpPr>
              <a:spLocks noChangeShapeType="1"/>
            </p:cNvSpPr>
            <p:nvPr/>
          </p:nvSpPr>
          <p:spPr bwMode="auto">
            <a:xfrm>
              <a:off x="219" y="3849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5" name="Line 145"/>
            <p:cNvSpPr>
              <a:spLocks noChangeShapeType="1"/>
            </p:cNvSpPr>
            <p:nvPr/>
          </p:nvSpPr>
          <p:spPr bwMode="auto">
            <a:xfrm>
              <a:off x="1676" y="384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6" name="Line 146"/>
            <p:cNvSpPr>
              <a:spLocks noChangeShapeType="1"/>
            </p:cNvSpPr>
            <p:nvPr/>
          </p:nvSpPr>
          <p:spPr bwMode="auto">
            <a:xfrm>
              <a:off x="2286" y="3849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7" name="Line 147"/>
            <p:cNvSpPr>
              <a:spLocks noChangeShapeType="1"/>
            </p:cNvSpPr>
            <p:nvPr/>
          </p:nvSpPr>
          <p:spPr bwMode="auto">
            <a:xfrm>
              <a:off x="2859" y="384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8" name="Line 148"/>
            <p:cNvSpPr>
              <a:spLocks noChangeShapeType="1"/>
            </p:cNvSpPr>
            <p:nvPr/>
          </p:nvSpPr>
          <p:spPr bwMode="auto">
            <a:xfrm>
              <a:off x="3474" y="384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09" name="Line 149"/>
            <p:cNvSpPr>
              <a:spLocks noChangeShapeType="1"/>
            </p:cNvSpPr>
            <p:nvPr/>
          </p:nvSpPr>
          <p:spPr bwMode="auto">
            <a:xfrm>
              <a:off x="4088" y="3849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0" name="Line 150"/>
            <p:cNvSpPr>
              <a:spLocks noChangeShapeType="1"/>
            </p:cNvSpPr>
            <p:nvPr/>
          </p:nvSpPr>
          <p:spPr bwMode="auto">
            <a:xfrm>
              <a:off x="4725" y="3849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1" name="Line 151"/>
            <p:cNvSpPr>
              <a:spLocks noChangeShapeType="1"/>
            </p:cNvSpPr>
            <p:nvPr/>
          </p:nvSpPr>
          <p:spPr bwMode="auto">
            <a:xfrm>
              <a:off x="219" y="4166"/>
              <a:ext cx="144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2" name="Line 152"/>
            <p:cNvSpPr>
              <a:spLocks noChangeShapeType="1"/>
            </p:cNvSpPr>
            <p:nvPr/>
          </p:nvSpPr>
          <p:spPr bwMode="auto">
            <a:xfrm>
              <a:off x="1676" y="416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3" name="Line 153"/>
            <p:cNvSpPr>
              <a:spLocks noChangeShapeType="1"/>
            </p:cNvSpPr>
            <p:nvPr/>
          </p:nvSpPr>
          <p:spPr bwMode="auto">
            <a:xfrm>
              <a:off x="2286" y="4166"/>
              <a:ext cx="56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4" name="Line 154"/>
            <p:cNvSpPr>
              <a:spLocks noChangeShapeType="1"/>
            </p:cNvSpPr>
            <p:nvPr/>
          </p:nvSpPr>
          <p:spPr bwMode="auto">
            <a:xfrm>
              <a:off x="2859" y="416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5" name="Line 155"/>
            <p:cNvSpPr>
              <a:spLocks noChangeShapeType="1"/>
            </p:cNvSpPr>
            <p:nvPr/>
          </p:nvSpPr>
          <p:spPr bwMode="auto">
            <a:xfrm>
              <a:off x="3474" y="416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6" name="Line 156"/>
            <p:cNvSpPr>
              <a:spLocks noChangeShapeType="1"/>
            </p:cNvSpPr>
            <p:nvPr/>
          </p:nvSpPr>
          <p:spPr bwMode="auto">
            <a:xfrm>
              <a:off x="4088" y="4166"/>
              <a:ext cx="62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7" name="Line 157"/>
            <p:cNvSpPr>
              <a:spLocks noChangeShapeType="1"/>
            </p:cNvSpPr>
            <p:nvPr/>
          </p:nvSpPr>
          <p:spPr bwMode="auto">
            <a:xfrm>
              <a:off x="4725" y="4166"/>
              <a:ext cx="62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8" name="Line 158"/>
            <p:cNvSpPr>
              <a:spLocks noChangeShapeType="1"/>
            </p:cNvSpPr>
            <p:nvPr/>
          </p:nvSpPr>
          <p:spPr bwMode="auto">
            <a:xfrm>
              <a:off x="219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19" name="Line 159"/>
            <p:cNvSpPr>
              <a:spLocks noChangeShapeType="1"/>
            </p:cNvSpPr>
            <p:nvPr/>
          </p:nvSpPr>
          <p:spPr bwMode="auto">
            <a:xfrm>
              <a:off x="219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0" name="Line 160"/>
            <p:cNvSpPr>
              <a:spLocks noChangeShapeType="1"/>
            </p:cNvSpPr>
            <p:nvPr/>
          </p:nvSpPr>
          <p:spPr bwMode="auto">
            <a:xfrm>
              <a:off x="219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1" name="Line 161"/>
            <p:cNvSpPr>
              <a:spLocks noChangeShapeType="1"/>
            </p:cNvSpPr>
            <p:nvPr/>
          </p:nvSpPr>
          <p:spPr bwMode="auto">
            <a:xfrm>
              <a:off x="219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2" name="Line 162"/>
            <p:cNvSpPr>
              <a:spLocks noChangeShapeType="1"/>
            </p:cNvSpPr>
            <p:nvPr/>
          </p:nvSpPr>
          <p:spPr bwMode="auto">
            <a:xfrm>
              <a:off x="219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3" name="Line 163"/>
            <p:cNvSpPr>
              <a:spLocks noChangeShapeType="1"/>
            </p:cNvSpPr>
            <p:nvPr/>
          </p:nvSpPr>
          <p:spPr bwMode="auto">
            <a:xfrm>
              <a:off x="219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4" name="Line 164"/>
            <p:cNvSpPr>
              <a:spLocks noChangeShapeType="1"/>
            </p:cNvSpPr>
            <p:nvPr/>
          </p:nvSpPr>
          <p:spPr bwMode="auto">
            <a:xfrm>
              <a:off x="219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5" name="Line 165"/>
            <p:cNvSpPr>
              <a:spLocks noChangeShapeType="1"/>
            </p:cNvSpPr>
            <p:nvPr/>
          </p:nvSpPr>
          <p:spPr bwMode="auto">
            <a:xfrm>
              <a:off x="219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6" name="Line 166"/>
            <p:cNvSpPr>
              <a:spLocks noChangeShapeType="1"/>
            </p:cNvSpPr>
            <p:nvPr/>
          </p:nvSpPr>
          <p:spPr bwMode="auto">
            <a:xfrm>
              <a:off x="219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7" name="Line 167"/>
            <p:cNvSpPr>
              <a:spLocks noChangeShapeType="1"/>
            </p:cNvSpPr>
            <p:nvPr/>
          </p:nvSpPr>
          <p:spPr bwMode="auto">
            <a:xfrm>
              <a:off x="219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8" name="Line 168"/>
            <p:cNvSpPr>
              <a:spLocks noChangeShapeType="1"/>
            </p:cNvSpPr>
            <p:nvPr/>
          </p:nvSpPr>
          <p:spPr bwMode="auto">
            <a:xfrm>
              <a:off x="219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29" name="Line 169"/>
            <p:cNvSpPr>
              <a:spLocks noChangeShapeType="1"/>
            </p:cNvSpPr>
            <p:nvPr/>
          </p:nvSpPr>
          <p:spPr bwMode="auto">
            <a:xfrm>
              <a:off x="1676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0" name="Line 170"/>
            <p:cNvSpPr>
              <a:spLocks noChangeShapeType="1"/>
            </p:cNvSpPr>
            <p:nvPr/>
          </p:nvSpPr>
          <p:spPr bwMode="auto">
            <a:xfrm>
              <a:off x="1676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1" name="Line 171"/>
            <p:cNvSpPr>
              <a:spLocks noChangeShapeType="1"/>
            </p:cNvSpPr>
            <p:nvPr/>
          </p:nvSpPr>
          <p:spPr bwMode="auto">
            <a:xfrm>
              <a:off x="1676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2" name="Line 172"/>
            <p:cNvSpPr>
              <a:spLocks noChangeShapeType="1"/>
            </p:cNvSpPr>
            <p:nvPr/>
          </p:nvSpPr>
          <p:spPr bwMode="auto">
            <a:xfrm>
              <a:off x="1676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3" name="Line 173"/>
            <p:cNvSpPr>
              <a:spLocks noChangeShapeType="1"/>
            </p:cNvSpPr>
            <p:nvPr/>
          </p:nvSpPr>
          <p:spPr bwMode="auto">
            <a:xfrm>
              <a:off x="1676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4" name="Line 174"/>
            <p:cNvSpPr>
              <a:spLocks noChangeShapeType="1"/>
            </p:cNvSpPr>
            <p:nvPr/>
          </p:nvSpPr>
          <p:spPr bwMode="auto">
            <a:xfrm>
              <a:off x="1676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5" name="Line 175"/>
            <p:cNvSpPr>
              <a:spLocks noChangeShapeType="1"/>
            </p:cNvSpPr>
            <p:nvPr/>
          </p:nvSpPr>
          <p:spPr bwMode="auto">
            <a:xfrm>
              <a:off x="1676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6" name="Line 176"/>
            <p:cNvSpPr>
              <a:spLocks noChangeShapeType="1"/>
            </p:cNvSpPr>
            <p:nvPr/>
          </p:nvSpPr>
          <p:spPr bwMode="auto">
            <a:xfrm>
              <a:off x="1676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7" name="Line 177"/>
            <p:cNvSpPr>
              <a:spLocks noChangeShapeType="1"/>
            </p:cNvSpPr>
            <p:nvPr/>
          </p:nvSpPr>
          <p:spPr bwMode="auto">
            <a:xfrm>
              <a:off x="1676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8" name="Line 178"/>
            <p:cNvSpPr>
              <a:spLocks noChangeShapeType="1"/>
            </p:cNvSpPr>
            <p:nvPr/>
          </p:nvSpPr>
          <p:spPr bwMode="auto">
            <a:xfrm>
              <a:off x="1676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39" name="Line 179"/>
            <p:cNvSpPr>
              <a:spLocks noChangeShapeType="1"/>
            </p:cNvSpPr>
            <p:nvPr/>
          </p:nvSpPr>
          <p:spPr bwMode="auto">
            <a:xfrm>
              <a:off x="1676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0" name="Line 180"/>
            <p:cNvSpPr>
              <a:spLocks noChangeShapeType="1"/>
            </p:cNvSpPr>
            <p:nvPr/>
          </p:nvSpPr>
          <p:spPr bwMode="auto">
            <a:xfrm>
              <a:off x="2286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1" name="Line 181"/>
            <p:cNvSpPr>
              <a:spLocks noChangeShapeType="1"/>
            </p:cNvSpPr>
            <p:nvPr/>
          </p:nvSpPr>
          <p:spPr bwMode="auto">
            <a:xfrm>
              <a:off x="2286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2" name="Line 182"/>
            <p:cNvSpPr>
              <a:spLocks noChangeShapeType="1"/>
            </p:cNvSpPr>
            <p:nvPr/>
          </p:nvSpPr>
          <p:spPr bwMode="auto">
            <a:xfrm>
              <a:off x="2286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3" name="Line 183"/>
            <p:cNvSpPr>
              <a:spLocks noChangeShapeType="1"/>
            </p:cNvSpPr>
            <p:nvPr/>
          </p:nvSpPr>
          <p:spPr bwMode="auto">
            <a:xfrm>
              <a:off x="2286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4" name="Line 184"/>
            <p:cNvSpPr>
              <a:spLocks noChangeShapeType="1"/>
            </p:cNvSpPr>
            <p:nvPr/>
          </p:nvSpPr>
          <p:spPr bwMode="auto">
            <a:xfrm>
              <a:off x="2286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5" name="Line 185"/>
            <p:cNvSpPr>
              <a:spLocks noChangeShapeType="1"/>
            </p:cNvSpPr>
            <p:nvPr/>
          </p:nvSpPr>
          <p:spPr bwMode="auto">
            <a:xfrm>
              <a:off x="2286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6" name="Line 186"/>
            <p:cNvSpPr>
              <a:spLocks noChangeShapeType="1"/>
            </p:cNvSpPr>
            <p:nvPr/>
          </p:nvSpPr>
          <p:spPr bwMode="auto">
            <a:xfrm>
              <a:off x="2286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7" name="Line 187"/>
            <p:cNvSpPr>
              <a:spLocks noChangeShapeType="1"/>
            </p:cNvSpPr>
            <p:nvPr/>
          </p:nvSpPr>
          <p:spPr bwMode="auto">
            <a:xfrm>
              <a:off x="2286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8" name="Line 188"/>
            <p:cNvSpPr>
              <a:spLocks noChangeShapeType="1"/>
            </p:cNvSpPr>
            <p:nvPr/>
          </p:nvSpPr>
          <p:spPr bwMode="auto">
            <a:xfrm>
              <a:off x="2286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49" name="Line 189"/>
            <p:cNvSpPr>
              <a:spLocks noChangeShapeType="1"/>
            </p:cNvSpPr>
            <p:nvPr/>
          </p:nvSpPr>
          <p:spPr bwMode="auto">
            <a:xfrm>
              <a:off x="2286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0" name="Line 190"/>
            <p:cNvSpPr>
              <a:spLocks noChangeShapeType="1"/>
            </p:cNvSpPr>
            <p:nvPr/>
          </p:nvSpPr>
          <p:spPr bwMode="auto">
            <a:xfrm>
              <a:off x="2286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1" name="Line 191"/>
            <p:cNvSpPr>
              <a:spLocks noChangeShapeType="1"/>
            </p:cNvSpPr>
            <p:nvPr/>
          </p:nvSpPr>
          <p:spPr bwMode="auto">
            <a:xfrm>
              <a:off x="2859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2" name="Line 192"/>
            <p:cNvSpPr>
              <a:spLocks noChangeShapeType="1"/>
            </p:cNvSpPr>
            <p:nvPr/>
          </p:nvSpPr>
          <p:spPr bwMode="auto">
            <a:xfrm>
              <a:off x="2859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3" name="Line 193"/>
            <p:cNvSpPr>
              <a:spLocks noChangeShapeType="1"/>
            </p:cNvSpPr>
            <p:nvPr/>
          </p:nvSpPr>
          <p:spPr bwMode="auto">
            <a:xfrm>
              <a:off x="2859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4" name="Line 194"/>
            <p:cNvSpPr>
              <a:spLocks noChangeShapeType="1"/>
            </p:cNvSpPr>
            <p:nvPr/>
          </p:nvSpPr>
          <p:spPr bwMode="auto">
            <a:xfrm>
              <a:off x="2859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5" name="Line 195"/>
            <p:cNvSpPr>
              <a:spLocks noChangeShapeType="1"/>
            </p:cNvSpPr>
            <p:nvPr/>
          </p:nvSpPr>
          <p:spPr bwMode="auto">
            <a:xfrm>
              <a:off x="2859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6" name="Line 196"/>
            <p:cNvSpPr>
              <a:spLocks noChangeShapeType="1"/>
            </p:cNvSpPr>
            <p:nvPr/>
          </p:nvSpPr>
          <p:spPr bwMode="auto">
            <a:xfrm>
              <a:off x="2859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7" name="Line 197"/>
            <p:cNvSpPr>
              <a:spLocks noChangeShapeType="1"/>
            </p:cNvSpPr>
            <p:nvPr/>
          </p:nvSpPr>
          <p:spPr bwMode="auto">
            <a:xfrm>
              <a:off x="2859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8" name="Line 198"/>
            <p:cNvSpPr>
              <a:spLocks noChangeShapeType="1"/>
            </p:cNvSpPr>
            <p:nvPr/>
          </p:nvSpPr>
          <p:spPr bwMode="auto">
            <a:xfrm>
              <a:off x="2859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59" name="Line 199"/>
            <p:cNvSpPr>
              <a:spLocks noChangeShapeType="1"/>
            </p:cNvSpPr>
            <p:nvPr/>
          </p:nvSpPr>
          <p:spPr bwMode="auto">
            <a:xfrm>
              <a:off x="2859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0" name="Line 200"/>
            <p:cNvSpPr>
              <a:spLocks noChangeShapeType="1"/>
            </p:cNvSpPr>
            <p:nvPr/>
          </p:nvSpPr>
          <p:spPr bwMode="auto">
            <a:xfrm>
              <a:off x="2859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1" name="Line 201"/>
            <p:cNvSpPr>
              <a:spLocks noChangeShapeType="1"/>
            </p:cNvSpPr>
            <p:nvPr/>
          </p:nvSpPr>
          <p:spPr bwMode="auto">
            <a:xfrm>
              <a:off x="2859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2" name="Line 202"/>
            <p:cNvSpPr>
              <a:spLocks noChangeShapeType="1"/>
            </p:cNvSpPr>
            <p:nvPr/>
          </p:nvSpPr>
          <p:spPr bwMode="auto">
            <a:xfrm>
              <a:off x="3474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3" name="Line 203"/>
            <p:cNvSpPr>
              <a:spLocks noChangeShapeType="1"/>
            </p:cNvSpPr>
            <p:nvPr/>
          </p:nvSpPr>
          <p:spPr bwMode="auto">
            <a:xfrm>
              <a:off x="3474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4" name="Line 204"/>
            <p:cNvSpPr>
              <a:spLocks noChangeShapeType="1"/>
            </p:cNvSpPr>
            <p:nvPr/>
          </p:nvSpPr>
          <p:spPr bwMode="auto">
            <a:xfrm>
              <a:off x="3474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5" name="Line 205"/>
            <p:cNvSpPr>
              <a:spLocks noChangeShapeType="1"/>
            </p:cNvSpPr>
            <p:nvPr/>
          </p:nvSpPr>
          <p:spPr bwMode="auto">
            <a:xfrm>
              <a:off x="3474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6" name="Line 206"/>
            <p:cNvSpPr>
              <a:spLocks noChangeShapeType="1"/>
            </p:cNvSpPr>
            <p:nvPr/>
          </p:nvSpPr>
          <p:spPr bwMode="auto">
            <a:xfrm>
              <a:off x="3474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7" name="Line 207"/>
            <p:cNvSpPr>
              <a:spLocks noChangeShapeType="1"/>
            </p:cNvSpPr>
            <p:nvPr/>
          </p:nvSpPr>
          <p:spPr bwMode="auto">
            <a:xfrm>
              <a:off x="3474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8" name="Line 208"/>
            <p:cNvSpPr>
              <a:spLocks noChangeShapeType="1"/>
            </p:cNvSpPr>
            <p:nvPr/>
          </p:nvSpPr>
          <p:spPr bwMode="auto">
            <a:xfrm>
              <a:off x="3474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69" name="Line 209"/>
            <p:cNvSpPr>
              <a:spLocks noChangeShapeType="1"/>
            </p:cNvSpPr>
            <p:nvPr/>
          </p:nvSpPr>
          <p:spPr bwMode="auto">
            <a:xfrm>
              <a:off x="3474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0" name="Line 210"/>
            <p:cNvSpPr>
              <a:spLocks noChangeShapeType="1"/>
            </p:cNvSpPr>
            <p:nvPr/>
          </p:nvSpPr>
          <p:spPr bwMode="auto">
            <a:xfrm>
              <a:off x="3474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1" name="Line 211"/>
            <p:cNvSpPr>
              <a:spLocks noChangeShapeType="1"/>
            </p:cNvSpPr>
            <p:nvPr/>
          </p:nvSpPr>
          <p:spPr bwMode="auto">
            <a:xfrm>
              <a:off x="3474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2" name="Line 212"/>
            <p:cNvSpPr>
              <a:spLocks noChangeShapeType="1"/>
            </p:cNvSpPr>
            <p:nvPr/>
          </p:nvSpPr>
          <p:spPr bwMode="auto">
            <a:xfrm>
              <a:off x="3474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3" name="Line 213"/>
            <p:cNvSpPr>
              <a:spLocks noChangeShapeType="1"/>
            </p:cNvSpPr>
            <p:nvPr/>
          </p:nvSpPr>
          <p:spPr bwMode="auto">
            <a:xfrm>
              <a:off x="4088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4" name="Line 214"/>
            <p:cNvSpPr>
              <a:spLocks noChangeShapeType="1"/>
            </p:cNvSpPr>
            <p:nvPr/>
          </p:nvSpPr>
          <p:spPr bwMode="auto">
            <a:xfrm>
              <a:off x="4088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5" name="Line 215"/>
            <p:cNvSpPr>
              <a:spLocks noChangeShapeType="1"/>
            </p:cNvSpPr>
            <p:nvPr/>
          </p:nvSpPr>
          <p:spPr bwMode="auto">
            <a:xfrm>
              <a:off x="4088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6" name="Line 216"/>
            <p:cNvSpPr>
              <a:spLocks noChangeShapeType="1"/>
            </p:cNvSpPr>
            <p:nvPr/>
          </p:nvSpPr>
          <p:spPr bwMode="auto">
            <a:xfrm>
              <a:off x="4088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7" name="Line 217"/>
            <p:cNvSpPr>
              <a:spLocks noChangeShapeType="1"/>
            </p:cNvSpPr>
            <p:nvPr/>
          </p:nvSpPr>
          <p:spPr bwMode="auto">
            <a:xfrm>
              <a:off x="4088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8" name="Line 218"/>
            <p:cNvSpPr>
              <a:spLocks noChangeShapeType="1"/>
            </p:cNvSpPr>
            <p:nvPr/>
          </p:nvSpPr>
          <p:spPr bwMode="auto">
            <a:xfrm>
              <a:off x="4088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79" name="Line 219"/>
            <p:cNvSpPr>
              <a:spLocks noChangeShapeType="1"/>
            </p:cNvSpPr>
            <p:nvPr/>
          </p:nvSpPr>
          <p:spPr bwMode="auto">
            <a:xfrm>
              <a:off x="4088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0" name="Line 220"/>
            <p:cNvSpPr>
              <a:spLocks noChangeShapeType="1"/>
            </p:cNvSpPr>
            <p:nvPr/>
          </p:nvSpPr>
          <p:spPr bwMode="auto">
            <a:xfrm>
              <a:off x="4088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1" name="Line 221"/>
            <p:cNvSpPr>
              <a:spLocks noChangeShapeType="1"/>
            </p:cNvSpPr>
            <p:nvPr/>
          </p:nvSpPr>
          <p:spPr bwMode="auto">
            <a:xfrm>
              <a:off x="4088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2" name="Line 222"/>
            <p:cNvSpPr>
              <a:spLocks noChangeShapeType="1"/>
            </p:cNvSpPr>
            <p:nvPr/>
          </p:nvSpPr>
          <p:spPr bwMode="auto">
            <a:xfrm>
              <a:off x="4088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3" name="Line 223"/>
            <p:cNvSpPr>
              <a:spLocks noChangeShapeType="1"/>
            </p:cNvSpPr>
            <p:nvPr/>
          </p:nvSpPr>
          <p:spPr bwMode="auto">
            <a:xfrm>
              <a:off x="4088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4" name="Line 224"/>
            <p:cNvSpPr>
              <a:spLocks noChangeShapeType="1"/>
            </p:cNvSpPr>
            <p:nvPr/>
          </p:nvSpPr>
          <p:spPr bwMode="auto">
            <a:xfrm>
              <a:off x="4725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5" name="Line 225"/>
            <p:cNvSpPr>
              <a:spLocks noChangeShapeType="1"/>
            </p:cNvSpPr>
            <p:nvPr/>
          </p:nvSpPr>
          <p:spPr bwMode="auto">
            <a:xfrm>
              <a:off x="4725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6" name="Line 226"/>
            <p:cNvSpPr>
              <a:spLocks noChangeShapeType="1"/>
            </p:cNvSpPr>
            <p:nvPr/>
          </p:nvSpPr>
          <p:spPr bwMode="auto">
            <a:xfrm>
              <a:off x="4725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7" name="Line 227"/>
            <p:cNvSpPr>
              <a:spLocks noChangeShapeType="1"/>
            </p:cNvSpPr>
            <p:nvPr/>
          </p:nvSpPr>
          <p:spPr bwMode="auto">
            <a:xfrm>
              <a:off x="4725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8" name="Line 228"/>
            <p:cNvSpPr>
              <a:spLocks noChangeShapeType="1"/>
            </p:cNvSpPr>
            <p:nvPr/>
          </p:nvSpPr>
          <p:spPr bwMode="auto">
            <a:xfrm>
              <a:off x="4725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89" name="Line 229"/>
            <p:cNvSpPr>
              <a:spLocks noChangeShapeType="1"/>
            </p:cNvSpPr>
            <p:nvPr/>
          </p:nvSpPr>
          <p:spPr bwMode="auto">
            <a:xfrm>
              <a:off x="4725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0" name="Line 230"/>
            <p:cNvSpPr>
              <a:spLocks noChangeShapeType="1"/>
            </p:cNvSpPr>
            <p:nvPr/>
          </p:nvSpPr>
          <p:spPr bwMode="auto">
            <a:xfrm>
              <a:off x="4725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1" name="Line 231"/>
            <p:cNvSpPr>
              <a:spLocks noChangeShapeType="1"/>
            </p:cNvSpPr>
            <p:nvPr/>
          </p:nvSpPr>
          <p:spPr bwMode="auto">
            <a:xfrm>
              <a:off x="4725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2" name="Line 232"/>
            <p:cNvSpPr>
              <a:spLocks noChangeShapeType="1"/>
            </p:cNvSpPr>
            <p:nvPr/>
          </p:nvSpPr>
          <p:spPr bwMode="auto">
            <a:xfrm>
              <a:off x="4725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3" name="Line 233"/>
            <p:cNvSpPr>
              <a:spLocks noChangeShapeType="1"/>
            </p:cNvSpPr>
            <p:nvPr/>
          </p:nvSpPr>
          <p:spPr bwMode="auto">
            <a:xfrm>
              <a:off x="4725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4" name="Line 234"/>
            <p:cNvSpPr>
              <a:spLocks noChangeShapeType="1"/>
            </p:cNvSpPr>
            <p:nvPr/>
          </p:nvSpPr>
          <p:spPr bwMode="auto">
            <a:xfrm>
              <a:off x="4725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5" name="Line 235"/>
            <p:cNvSpPr>
              <a:spLocks noChangeShapeType="1"/>
            </p:cNvSpPr>
            <p:nvPr/>
          </p:nvSpPr>
          <p:spPr bwMode="auto">
            <a:xfrm>
              <a:off x="5363" y="650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6" name="Line 236"/>
            <p:cNvSpPr>
              <a:spLocks noChangeShapeType="1"/>
            </p:cNvSpPr>
            <p:nvPr/>
          </p:nvSpPr>
          <p:spPr bwMode="auto">
            <a:xfrm>
              <a:off x="5363" y="103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7" name="Line 237"/>
            <p:cNvSpPr>
              <a:spLocks noChangeShapeType="1"/>
            </p:cNvSpPr>
            <p:nvPr/>
          </p:nvSpPr>
          <p:spPr bwMode="auto">
            <a:xfrm>
              <a:off x="5363" y="1311"/>
              <a:ext cx="0" cy="46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8" name="Line 238"/>
            <p:cNvSpPr>
              <a:spLocks noChangeShapeType="1"/>
            </p:cNvSpPr>
            <p:nvPr/>
          </p:nvSpPr>
          <p:spPr bwMode="auto">
            <a:xfrm>
              <a:off x="5363" y="1784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99" name="Line 239"/>
            <p:cNvSpPr>
              <a:spLocks noChangeShapeType="1"/>
            </p:cNvSpPr>
            <p:nvPr/>
          </p:nvSpPr>
          <p:spPr bwMode="auto">
            <a:xfrm>
              <a:off x="5363" y="2057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0" name="Line 240"/>
            <p:cNvSpPr>
              <a:spLocks noChangeShapeType="1"/>
            </p:cNvSpPr>
            <p:nvPr/>
          </p:nvSpPr>
          <p:spPr bwMode="auto">
            <a:xfrm>
              <a:off x="5363" y="2326"/>
              <a:ext cx="0" cy="3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1" name="Line 241"/>
            <p:cNvSpPr>
              <a:spLocks noChangeShapeType="1"/>
            </p:cNvSpPr>
            <p:nvPr/>
          </p:nvSpPr>
          <p:spPr bwMode="auto">
            <a:xfrm>
              <a:off x="5363" y="2711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2" name="Line 242"/>
            <p:cNvSpPr>
              <a:spLocks noChangeShapeType="1"/>
            </p:cNvSpPr>
            <p:nvPr/>
          </p:nvSpPr>
          <p:spPr bwMode="auto">
            <a:xfrm>
              <a:off x="5363" y="2985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3" name="Line 243"/>
            <p:cNvSpPr>
              <a:spLocks noChangeShapeType="1"/>
            </p:cNvSpPr>
            <p:nvPr/>
          </p:nvSpPr>
          <p:spPr bwMode="auto">
            <a:xfrm>
              <a:off x="5363" y="3259"/>
              <a:ext cx="0" cy="26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4" name="Line 244"/>
            <p:cNvSpPr>
              <a:spLocks noChangeShapeType="1"/>
            </p:cNvSpPr>
            <p:nvPr/>
          </p:nvSpPr>
          <p:spPr bwMode="auto">
            <a:xfrm>
              <a:off x="5363" y="3534"/>
              <a:ext cx="0" cy="30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605" name="Line 245"/>
            <p:cNvSpPr>
              <a:spLocks noChangeShapeType="1"/>
            </p:cNvSpPr>
            <p:nvPr/>
          </p:nvSpPr>
          <p:spPr bwMode="auto">
            <a:xfrm>
              <a:off x="5363" y="3849"/>
              <a:ext cx="0" cy="30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2413" y="769938"/>
            <a:ext cx="4679950" cy="11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 dirty="0">
              <a:solidFill>
                <a:srgbClr val="FFFFFF"/>
              </a:solidFill>
              <a:latin typeface="Rockwell" panose="02060603020205020403" pitchFamily="18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2021 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год – 0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2022 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год – 0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2023 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год – 0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946150"/>
            <a:ext cx="3971925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63500" y="404813"/>
            <a:ext cx="96964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Дефицит/профицит бюджета Хромцовского сельского поселения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92250" y="3811588"/>
            <a:ext cx="58134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Уровень долговой нагрузки на бюджет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92388" y="4638675"/>
            <a:ext cx="6540500" cy="147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      В </a:t>
            </a:r>
            <a:r>
              <a:rPr lang="ru-RU" altLang="ru-RU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2018-2020годах 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муниципальный долг у </a:t>
            </a:r>
            <a:r>
              <a:rPr lang="ru-RU" altLang="ru-RU" dirty="0" err="1">
                <a:solidFill>
                  <a:srgbClr val="FFFFFF"/>
                </a:solidFill>
                <a:latin typeface="Rockwell" panose="02060603020205020403" pitchFamily="18" charset="0"/>
              </a:rPr>
              <a:t>Хромцовского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 сельского поселения отсутствовал. В </a:t>
            </a:r>
            <a:r>
              <a:rPr lang="ru-RU" altLang="ru-RU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2021 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году и плановом периоде </a:t>
            </a:r>
            <a:r>
              <a:rPr lang="ru-RU" altLang="ru-RU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2022-2023гг </a:t>
            </a:r>
            <a:r>
              <a:rPr lang="ru-RU" altLang="ru-RU" dirty="0">
                <a:solidFill>
                  <a:srgbClr val="FFFFFF"/>
                </a:solidFill>
                <a:latin typeface="Rockwell" panose="02060603020205020403" pitchFamily="18" charset="0"/>
              </a:rPr>
              <a:t>также не планируется осуществление муниципальных заимствований и осуществление расходов по их погашению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679950"/>
            <a:ext cx="2300287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183562" cy="479425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400" b="1">
                <a:solidFill>
                  <a:srgbClr val="E6E9CB"/>
                </a:solidFill>
              </a:rPr>
              <a:t>Бюджетная политика в области доходов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00063" y="1714500"/>
            <a:ext cx="8183562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90513" indent="-274638"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Мероприятия, направленные на увеличение собираемости платежей в бюджет: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повышение ответственности каждого администратора доходов бюджета за эффективное прогнозирование, своевременность, правильность и полноту поступления администрируемых им платежей;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усиление совместно с налоговыми органами работы по легализации заработной платы работающего населения и выводу из «тени» доходов предпринимателей, а также по установлению причин образования и обоснованности убытков.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В целях увеличения доходов бюджета особое внимание следует уделять следующим направлениям: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обеспечению эффективного управления муниципальной собственностью Хромцовского сельского поселения;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активизации работы по выявлению не оформленных в установленном законодательством порядке земельных участков и не оформленных в собственность объектов недвижимости, в том числе объектов незавершенного строительства, с последующим понуждением собственников земельных участков и объектов недвижимости к своевременной регистрации прав собственности на данные объекты;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сокращению задолженности и недоимки по платежам в бюджет поселения путем взаимодействия в рамках межведомственных комиссий с налогоплательщиками Хромцовского сельского поселения и эффективной реализацией контрольных функций главными администраторами доходов местного бюджета;</a:t>
            </a:r>
          </a:p>
          <a:p>
            <a:pPr marL="274638" indent="-258763" algn="just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поддержке малого и среднего предпринимательства.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200">
                <a:solidFill>
                  <a:srgbClr val="FFFFFF"/>
                </a:solidFill>
                <a:latin typeface="Times New Roman" panose="02020603050405020304" pitchFamily="18" charset="0"/>
              </a:rPr>
              <a:t>Кардинальное увеличение доходной базы бюджета Хромцовского сельского поселения может быть обеспечено развитием экономики поселения, привлечением инвестиций и появлением новых налогоплательщиков.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550862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800" b="1">
                <a:solidFill>
                  <a:srgbClr val="E6E9CB"/>
                </a:solidFill>
              </a:rPr>
              <a:t>Бюджетная политика в области расходов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28625" y="1643063"/>
            <a:ext cx="8183563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90513" indent="-274638"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Бюджетная политика соответствует стратегическим целям и задачам Хромцовское сельского поселения и направлена: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на обеспечение равного доступа населения к социальным услугам в сфере образования, культуры и спорта, 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на повышение качества предоставляемых услуг;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на оптимизацию расходов бюджета, обеспечение режима эффективного и экономного расходования средств.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2000">
                <a:solidFill>
                  <a:srgbClr val="FFFFFF"/>
                </a:solidFill>
                <a:latin typeface="Times New Roman" panose="02020603050405020304" pitchFamily="18" charset="0"/>
              </a:rPr>
              <a:t>В основу бюджетной политики Хромцовское сельского поселения положено безусловное исполнение действующих обязательств. Необходимо временно приостановить принятие новых расходных обязательств с учетом сложной экономической ситуации. 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2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83562" cy="765175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400" b="1">
                <a:solidFill>
                  <a:srgbClr val="E6E9CB"/>
                </a:solidFill>
              </a:rPr>
              <a:t>Расходы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500188"/>
            <a:ext cx="5394325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3238" y="71438"/>
            <a:ext cx="818356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rPr>
              <a:t>Бюджет </a:t>
            </a:r>
            <a:r>
              <a:rPr lang="ru-RU" altLang="ru-RU" sz="1600" dirty="0" err="1">
                <a:solidFill>
                  <a:srgbClr val="FFFFFF"/>
                </a:solidFill>
                <a:latin typeface="Rockwell" panose="02060603020205020403" pitchFamily="18" charset="0"/>
              </a:rPr>
              <a:t>Хромцовского</a:t>
            </a:r>
            <a:r>
              <a: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rPr>
              <a:t> сельского поселения формируется в рамках   муниципальных программ и не программных направлений деятельности.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rPr>
              <a:t>В </a:t>
            </a:r>
            <a:r>
              <a:rPr lang="ru-RU" altLang="ru-RU" sz="1600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2021 </a:t>
            </a:r>
            <a:r>
              <a: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rPr>
              <a:t>году и плановом периоде </a:t>
            </a:r>
            <a:r>
              <a:rPr lang="ru-RU" altLang="ru-RU" sz="1600" dirty="0" smtClean="0">
                <a:solidFill>
                  <a:srgbClr val="FFFFFF"/>
                </a:solidFill>
                <a:latin typeface="Rockwell" panose="02060603020205020403" pitchFamily="18" charset="0"/>
              </a:rPr>
              <a:t>2022-2023гг </a:t>
            </a:r>
            <a:r>
              <a: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rPr>
              <a:t>планируется реализация четырех муниципальных программ: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539750" y="1439863"/>
            <a:ext cx="8110538" cy="3516312"/>
            <a:chOff x="340" y="907"/>
            <a:chExt cx="5109" cy="2215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340" y="907"/>
              <a:ext cx="2746" cy="21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3095" y="907"/>
              <a:ext cx="2338" cy="21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340" y="1130"/>
              <a:ext cx="2746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095" y="1130"/>
              <a:ext cx="773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3877" y="1130"/>
              <a:ext cx="773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4661" y="1130"/>
              <a:ext cx="773" cy="22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40" y="1366"/>
              <a:ext cx="2746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 программа «Совершенствование местного самоуправления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095" y="1366"/>
              <a:ext cx="773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2987,3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3886" y="1357"/>
              <a:ext cx="773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2318,5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4669" y="1366"/>
              <a:ext cx="773" cy="39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2318,5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340" y="1772"/>
              <a:ext cx="2746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just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программа «Развитие культуры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3095" y="1772"/>
              <a:ext cx="773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4673,4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3877" y="1772"/>
              <a:ext cx="773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4661" y="1772"/>
              <a:ext cx="773" cy="3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340" y="2174"/>
              <a:ext cx="2746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just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программа «Обеспечение безопасности граждан на территории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3095" y="2174"/>
              <a:ext cx="773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3876" y="2174"/>
              <a:ext cx="773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661" y="2174"/>
              <a:ext cx="773" cy="53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340" y="2717"/>
              <a:ext cx="2746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just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Муниципальная  программа «Благоустройство и уличное освещение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3095" y="2717"/>
              <a:ext cx="773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710,1</a:t>
              </a: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3877" y="2717"/>
              <a:ext cx="773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208,5</a:t>
              </a: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4661" y="2717"/>
              <a:ext cx="773" cy="39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119,7</a:t>
              </a: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340" y="907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3095" y="907"/>
              <a:ext cx="233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340" y="1130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3095" y="1130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3877" y="1130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4661" y="1130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340" y="1364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3095" y="136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3877" y="136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4661" y="136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340" y="1772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3095" y="1772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3877" y="1772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4661" y="1772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340" y="2174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3095" y="217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3877" y="217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4661" y="2174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340" y="2717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3095" y="2717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3877" y="2717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4661" y="2717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>
              <a:off x="340" y="3123"/>
              <a:ext cx="27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3095" y="3123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3877" y="3123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4661" y="3123"/>
              <a:ext cx="7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340" y="907"/>
              <a:ext cx="0" cy="21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>
              <a:off x="340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340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340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340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340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3095" y="907"/>
              <a:ext cx="0" cy="21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8" name="Line 58"/>
            <p:cNvSpPr>
              <a:spLocks noChangeShapeType="1"/>
            </p:cNvSpPr>
            <p:nvPr/>
          </p:nvSpPr>
          <p:spPr bwMode="auto">
            <a:xfrm>
              <a:off x="3095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Line 59"/>
            <p:cNvSpPr>
              <a:spLocks noChangeShapeType="1"/>
            </p:cNvSpPr>
            <p:nvPr/>
          </p:nvSpPr>
          <p:spPr bwMode="auto">
            <a:xfrm>
              <a:off x="3095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>
              <a:off x="3095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>
              <a:off x="3095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3095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3877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3877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3877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3877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7" name="Line 67"/>
            <p:cNvSpPr>
              <a:spLocks noChangeShapeType="1"/>
            </p:cNvSpPr>
            <p:nvPr/>
          </p:nvSpPr>
          <p:spPr bwMode="auto">
            <a:xfrm>
              <a:off x="3877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8" name="Line 68"/>
            <p:cNvSpPr>
              <a:spLocks noChangeShapeType="1"/>
            </p:cNvSpPr>
            <p:nvPr/>
          </p:nvSpPr>
          <p:spPr bwMode="auto">
            <a:xfrm>
              <a:off x="4661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49" name="Line 69"/>
            <p:cNvSpPr>
              <a:spLocks noChangeShapeType="1"/>
            </p:cNvSpPr>
            <p:nvPr/>
          </p:nvSpPr>
          <p:spPr bwMode="auto">
            <a:xfrm>
              <a:off x="4661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0" name="Line 70"/>
            <p:cNvSpPr>
              <a:spLocks noChangeShapeType="1"/>
            </p:cNvSpPr>
            <p:nvPr/>
          </p:nvSpPr>
          <p:spPr bwMode="auto">
            <a:xfrm>
              <a:off x="4661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1" name="Line 71"/>
            <p:cNvSpPr>
              <a:spLocks noChangeShapeType="1"/>
            </p:cNvSpPr>
            <p:nvPr/>
          </p:nvSpPr>
          <p:spPr bwMode="auto">
            <a:xfrm>
              <a:off x="4661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2" name="Line 72"/>
            <p:cNvSpPr>
              <a:spLocks noChangeShapeType="1"/>
            </p:cNvSpPr>
            <p:nvPr/>
          </p:nvSpPr>
          <p:spPr bwMode="auto">
            <a:xfrm>
              <a:off x="4661" y="2717"/>
              <a:ext cx="0" cy="39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3" name="Line 73"/>
            <p:cNvSpPr>
              <a:spLocks noChangeShapeType="1"/>
            </p:cNvSpPr>
            <p:nvPr/>
          </p:nvSpPr>
          <p:spPr bwMode="auto">
            <a:xfrm>
              <a:off x="5444" y="907"/>
              <a:ext cx="0" cy="21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4" name="Line 74"/>
            <p:cNvSpPr>
              <a:spLocks noChangeShapeType="1"/>
            </p:cNvSpPr>
            <p:nvPr/>
          </p:nvSpPr>
          <p:spPr bwMode="auto">
            <a:xfrm>
              <a:off x="5444" y="1130"/>
              <a:ext cx="0" cy="22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>
              <a:off x="5444" y="1364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>
              <a:off x="5444" y="1772"/>
              <a:ext cx="0" cy="3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7" name="Line 77"/>
            <p:cNvSpPr>
              <a:spLocks noChangeShapeType="1"/>
            </p:cNvSpPr>
            <p:nvPr/>
          </p:nvSpPr>
          <p:spPr bwMode="auto">
            <a:xfrm>
              <a:off x="5444" y="2174"/>
              <a:ext cx="0" cy="53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5431" y="2717"/>
              <a:ext cx="18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60" name="Group 80"/>
          <p:cNvGrpSpPr>
            <a:grpSpLocks/>
          </p:cNvGrpSpPr>
          <p:nvPr/>
        </p:nvGrpSpPr>
        <p:grpSpPr bwMode="auto">
          <a:xfrm>
            <a:off x="503238" y="4967288"/>
            <a:ext cx="8124825" cy="709612"/>
            <a:chOff x="317" y="3129"/>
            <a:chExt cx="5118" cy="447"/>
          </a:xfrm>
        </p:grpSpPr>
        <p:sp>
          <p:nvSpPr>
            <p:cNvPr id="20561" name="Rectangle 81"/>
            <p:cNvSpPr>
              <a:spLocks noChangeArrowheads="1"/>
            </p:cNvSpPr>
            <p:nvPr/>
          </p:nvSpPr>
          <p:spPr bwMode="auto">
            <a:xfrm>
              <a:off x="317" y="3130"/>
              <a:ext cx="2731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436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b="1">
                  <a:latin typeface="Times New Roman" panose="02020603050405020304" pitchFamily="18" charset="0"/>
                </a:rPr>
                <a:t>Муниципальная программа  «Развитие малого и среднего предпринимательства на территории Хромцовского сельского поселения Фурмановского муниципального района»</a:t>
              </a:r>
            </a:p>
          </p:txBody>
        </p:sp>
        <p:sp>
          <p:nvSpPr>
            <p:cNvPr id="20562" name="Rectangle 82"/>
            <p:cNvSpPr>
              <a:spLocks noChangeArrowheads="1"/>
            </p:cNvSpPr>
            <p:nvPr/>
          </p:nvSpPr>
          <p:spPr bwMode="auto">
            <a:xfrm>
              <a:off x="3055" y="3130"/>
              <a:ext cx="838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724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ru-RU" altLang="ru-RU" sz="1200"/>
                <a:t>500,0</a:t>
              </a:r>
            </a:p>
          </p:txBody>
        </p:sp>
        <p:sp>
          <p:nvSpPr>
            <p:cNvPr id="20563" name="Rectangle 83"/>
            <p:cNvSpPr>
              <a:spLocks noChangeArrowheads="1"/>
            </p:cNvSpPr>
            <p:nvPr/>
          </p:nvSpPr>
          <p:spPr bwMode="auto">
            <a:xfrm>
              <a:off x="3901" y="3130"/>
              <a:ext cx="808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724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ru-RU" altLang="ru-RU" sz="1200"/>
                <a:t>500,0</a:t>
              </a:r>
            </a:p>
          </p:txBody>
        </p:sp>
        <p:sp>
          <p:nvSpPr>
            <p:cNvPr id="20564" name="Rectangle 84"/>
            <p:cNvSpPr>
              <a:spLocks noChangeArrowheads="1"/>
            </p:cNvSpPr>
            <p:nvPr/>
          </p:nvSpPr>
          <p:spPr bwMode="auto">
            <a:xfrm>
              <a:off x="4716" y="3130"/>
              <a:ext cx="713" cy="44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57240" rIns="90000" bIns="468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ru-RU" altLang="ru-RU" sz="1200"/>
                <a:t>500,0</a:t>
              </a:r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317" y="3129"/>
              <a:ext cx="2731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3055" y="3129"/>
              <a:ext cx="83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>
              <a:off x="3901" y="3129"/>
              <a:ext cx="80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Line 88"/>
            <p:cNvSpPr>
              <a:spLocks noChangeShapeType="1"/>
            </p:cNvSpPr>
            <p:nvPr/>
          </p:nvSpPr>
          <p:spPr bwMode="auto">
            <a:xfrm>
              <a:off x="4716" y="3129"/>
              <a:ext cx="713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69" name="Line 89"/>
            <p:cNvSpPr>
              <a:spLocks noChangeShapeType="1"/>
            </p:cNvSpPr>
            <p:nvPr/>
          </p:nvSpPr>
          <p:spPr bwMode="auto">
            <a:xfrm>
              <a:off x="317" y="3577"/>
              <a:ext cx="2731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0" name="Line 90"/>
            <p:cNvSpPr>
              <a:spLocks noChangeShapeType="1"/>
            </p:cNvSpPr>
            <p:nvPr/>
          </p:nvSpPr>
          <p:spPr bwMode="auto">
            <a:xfrm>
              <a:off x="3055" y="3577"/>
              <a:ext cx="83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1" name="Line 91"/>
            <p:cNvSpPr>
              <a:spLocks noChangeShapeType="1"/>
            </p:cNvSpPr>
            <p:nvPr/>
          </p:nvSpPr>
          <p:spPr bwMode="auto">
            <a:xfrm>
              <a:off x="3901" y="3577"/>
              <a:ext cx="808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>
              <a:off x="4716" y="3577"/>
              <a:ext cx="713" cy="0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3" name="Line 93"/>
            <p:cNvSpPr>
              <a:spLocks noChangeShapeType="1"/>
            </p:cNvSpPr>
            <p:nvPr/>
          </p:nvSpPr>
          <p:spPr bwMode="auto">
            <a:xfrm>
              <a:off x="317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>
              <a:off x="3055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5" name="Line 95"/>
            <p:cNvSpPr>
              <a:spLocks noChangeShapeType="1"/>
            </p:cNvSpPr>
            <p:nvPr/>
          </p:nvSpPr>
          <p:spPr bwMode="auto">
            <a:xfrm>
              <a:off x="3901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4716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Line 97"/>
            <p:cNvSpPr>
              <a:spLocks noChangeShapeType="1"/>
            </p:cNvSpPr>
            <p:nvPr/>
          </p:nvSpPr>
          <p:spPr bwMode="auto">
            <a:xfrm>
              <a:off x="5436" y="3129"/>
              <a:ext cx="0" cy="441"/>
            </a:xfrm>
            <a:prstGeom prst="line">
              <a:avLst/>
            </a:prstGeom>
            <a:noFill/>
            <a:ln w="7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"/>
          <p:cNvGrpSpPr>
            <a:grpSpLocks/>
          </p:cNvGrpSpPr>
          <p:nvPr/>
        </p:nvGrpSpPr>
        <p:grpSpPr bwMode="auto">
          <a:xfrm>
            <a:off x="539750" y="2349500"/>
            <a:ext cx="7927976" cy="4035426"/>
            <a:chOff x="340" y="1480"/>
            <a:chExt cx="4994" cy="2542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340" y="1480"/>
              <a:ext cx="1841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Наименование показателей</a:t>
              </a:r>
            </a:p>
          </p:txBody>
        </p:sp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191" y="1480"/>
              <a:ext cx="473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2017</a:t>
              </a: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  <a:endParaRPr lang="ru-RU" altLang="ru-RU" sz="1400" dirty="0">
                <a:solidFill>
                  <a:srgbClr val="FFFFFF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670" y="1480"/>
              <a:ext cx="473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2018 </a:t>
              </a:r>
              <a:r>
                <a:rPr lang="ru-RU" altLang="ru-RU" sz="14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148" y="1480"/>
              <a:ext cx="39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2019 </a:t>
              </a:r>
              <a:r>
                <a:rPr lang="ru-RU" altLang="ru-RU" sz="14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550" y="1480"/>
              <a:ext cx="43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2020 </a:t>
              </a:r>
              <a:r>
                <a:rPr lang="ru-RU" altLang="ru-RU" sz="14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992" y="1480"/>
              <a:ext cx="43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2021 </a:t>
              </a:r>
              <a:r>
                <a:rPr lang="ru-RU" altLang="ru-RU" sz="14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435" y="1480"/>
              <a:ext cx="432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2022 </a:t>
              </a:r>
              <a:r>
                <a:rPr lang="ru-RU" altLang="ru-RU" sz="14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877" y="1480"/>
              <a:ext cx="433" cy="34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2023 </a:t>
              </a:r>
              <a:r>
                <a:rPr lang="ru-RU" altLang="ru-RU" sz="14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340" y="1839"/>
              <a:ext cx="1841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Количество муниципальных служащих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191" y="1839"/>
              <a:ext cx="473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/>
                <a:t>2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670" y="1839"/>
              <a:ext cx="473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3148" y="1839"/>
              <a:ext cx="39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3550" y="1839"/>
              <a:ext cx="43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3992" y="1839"/>
              <a:ext cx="43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4435" y="1839"/>
              <a:ext cx="432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877" y="1839"/>
              <a:ext cx="433" cy="34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340" y="2198"/>
              <a:ext cx="1841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Количество не муниципальных служащих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2191" y="2198"/>
              <a:ext cx="473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670" y="2198"/>
              <a:ext cx="473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3148" y="2198"/>
              <a:ext cx="39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3550" y="2198"/>
              <a:ext cx="43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6</a:t>
              </a:r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3992" y="2198"/>
              <a:ext cx="43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Rockwell" panose="02060603020205020403" pitchFamily="18" charset="0"/>
                </a:rPr>
                <a:t>3</a:t>
              </a:r>
              <a:endParaRPr lang="ru-RU" altLang="ru-RU" sz="1400" dirty="0">
                <a:latin typeface="Rockwell" panose="02060603020205020403" pitchFamily="18" charset="0"/>
              </a:endParaRPr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4435" y="2198"/>
              <a:ext cx="432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Rockwell" panose="02060603020205020403" pitchFamily="18" charset="0"/>
                </a:rPr>
                <a:t>3</a:t>
              </a:r>
              <a:endParaRPr lang="ru-RU" altLang="ru-RU" sz="1400" dirty="0">
                <a:latin typeface="Rockwell" panose="02060603020205020403" pitchFamily="18" charset="0"/>
              </a:endParaRPr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4901" y="2218"/>
              <a:ext cx="433" cy="3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>
                  <a:latin typeface="Rockwell" panose="02060603020205020403" pitchFamily="18" charset="0"/>
                </a:rPr>
                <a:t>3</a:t>
              </a:r>
              <a:endParaRPr lang="ru-RU" altLang="ru-RU" sz="1400" dirty="0">
                <a:latin typeface="Rockwell" panose="02060603020205020403" pitchFamily="18" charset="0"/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340" y="2552"/>
              <a:ext cx="1841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Количество рабочих</a:t>
              </a: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2191" y="2552"/>
              <a:ext cx="473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2670" y="2552"/>
              <a:ext cx="473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3148" y="2552"/>
              <a:ext cx="39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3548" y="2552"/>
              <a:ext cx="43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3992" y="2552"/>
              <a:ext cx="43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0,5</a:t>
              </a:r>
            </a:p>
          </p:txBody>
        </p:sp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4435" y="2552"/>
              <a:ext cx="432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4877" y="2552"/>
              <a:ext cx="433" cy="19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340" y="2757"/>
              <a:ext cx="1841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Число случаев нарушения установленных сроков выделения средств из резервного фонда администрации Хромцовского сельского поселения Фурмановского муниципального района</a:t>
              </a: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191" y="2757"/>
              <a:ext cx="473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2670" y="2757"/>
              <a:ext cx="473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3148" y="2757"/>
              <a:ext cx="39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3550" y="2757"/>
              <a:ext cx="43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3992" y="2757"/>
              <a:ext cx="43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4435" y="2757"/>
              <a:ext cx="432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4877" y="2757"/>
              <a:ext cx="433" cy="124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</a:t>
              </a:r>
            </a:p>
          </p:txBody>
        </p:sp>
        <p:sp>
          <p:nvSpPr>
            <p:cNvPr id="21546" name="Line 42"/>
            <p:cNvSpPr>
              <a:spLocks noChangeShapeType="1"/>
            </p:cNvSpPr>
            <p:nvPr/>
          </p:nvSpPr>
          <p:spPr bwMode="auto">
            <a:xfrm>
              <a:off x="340" y="1480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>
              <a:off x="2191" y="1480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>
              <a:off x="2670" y="1480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>
              <a:off x="3148" y="1480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3550" y="1480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1" name="Line 47"/>
            <p:cNvSpPr>
              <a:spLocks noChangeShapeType="1"/>
            </p:cNvSpPr>
            <p:nvPr/>
          </p:nvSpPr>
          <p:spPr bwMode="auto">
            <a:xfrm>
              <a:off x="3992" y="1480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>
              <a:off x="4435" y="1480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>
              <a:off x="4877" y="1480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>
              <a:off x="340" y="1839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>
              <a:off x="2191" y="1839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6" name="Line 52"/>
            <p:cNvSpPr>
              <a:spLocks noChangeShapeType="1"/>
            </p:cNvSpPr>
            <p:nvPr/>
          </p:nvSpPr>
          <p:spPr bwMode="auto">
            <a:xfrm>
              <a:off x="2670" y="1839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53"/>
            <p:cNvSpPr>
              <a:spLocks noChangeShapeType="1"/>
            </p:cNvSpPr>
            <p:nvPr/>
          </p:nvSpPr>
          <p:spPr bwMode="auto">
            <a:xfrm>
              <a:off x="3148" y="1839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3550" y="1839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Line 55"/>
            <p:cNvSpPr>
              <a:spLocks noChangeShapeType="1"/>
            </p:cNvSpPr>
            <p:nvPr/>
          </p:nvSpPr>
          <p:spPr bwMode="auto">
            <a:xfrm>
              <a:off x="3992" y="1839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0" name="Line 56"/>
            <p:cNvSpPr>
              <a:spLocks noChangeShapeType="1"/>
            </p:cNvSpPr>
            <p:nvPr/>
          </p:nvSpPr>
          <p:spPr bwMode="auto">
            <a:xfrm>
              <a:off x="4435" y="1839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1" name="Line 57"/>
            <p:cNvSpPr>
              <a:spLocks noChangeShapeType="1"/>
            </p:cNvSpPr>
            <p:nvPr/>
          </p:nvSpPr>
          <p:spPr bwMode="auto">
            <a:xfrm>
              <a:off x="4877" y="1839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2" name="Line 58"/>
            <p:cNvSpPr>
              <a:spLocks noChangeShapeType="1"/>
            </p:cNvSpPr>
            <p:nvPr/>
          </p:nvSpPr>
          <p:spPr bwMode="auto">
            <a:xfrm>
              <a:off x="340" y="2198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3" name="Line 59"/>
            <p:cNvSpPr>
              <a:spLocks noChangeShapeType="1"/>
            </p:cNvSpPr>
            <p:nvPr/>
          </p:nvSpPr>
          <p:spPr bwMode="auto">
            <a:xfrm>
              <a:off x="2191" y="2198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4" name="Line 60"/>
            <p:cNvSpPr>
              <a:spLocks noChangeShapeType="1"/>
            </p:cNvSpPr>
            <p:nvPr/>
          </p:nvSpPr>
          <p:spPr bwMode="auto">
            <a:xfrm>
              <a:off x="2670" y="2198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5" name="Line 61"/>
            <p:cNvSpPr>
              <a:spLocks noChangeShapeType="1"/>
            </p:cNvSpPr>
            <p:nvPr/>
          </p:nvSpPr>
          <p:spPr bwMode="auto">
            <a:xfrm>
              <a:off x="3148" y="2198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6" name="Line 62"/>
            <p:cNvSpPr>
              <a:spLocks noChangeShapeType="1"/>
            </p:cNvSpPr>
            <p:nvPr/>
          </p:nvSpPr>
          <p:spPr bwMode="auto">
            <a:xfrm>
              <a:off x="3550" y="2198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7" name="Line 63"/>
            <p:cNvSpPr>
              <a:spLocks noChangeShapeType="1"/>
            </p:cNvSpPr>
            <p:nvPr/>
          </p:nvSpPr>
          <p:spPr bwMode="auto">
            <a:xfrm>
              <a:off x="3992" y="2198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8" name="Line 64"/>
            <p:cNvSpPr>
              <a:spLocks noChangeShapeType="1"/>
            </p:cNvSpPr>
            <p:nvPr/>
          </p:nvSpPr>
          <p:spPr bwMode="auto">
            <a:xfrm>
              <a:off x="4435" y="2198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9" name="Line 65"/>
            <p:cNvSpPr>
              <a:spLocks noChangeShapeType="1"/>
            </p:cNvSpPr>
            <p:nvPr/>
          </p:nvSpPr>
          <p:spPr bwMode="auto">
            <a:xfrm>
              <a:off x="4877" y="2198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0" name="Line 66"/>
            <p:cNvSpPr>
              <a:spLocks noChangeShapeType="1"/>
            </p:cNvSpPr>
            <p:nvPr/>
          </p:nvSpPr>
          <p:spPr bwMode="auto">
            <a:xfrm>
              <a:off x="340" y="2552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1" name="Line 67"/>
            <p:cNvSpPr>
              <a:spLocks noChangeShapeType="1"/>
            </p:cNvSpPr>
            <p:nvPr/>
          </p:nvSpPr>
          <p:spPr bwMode="auto">
            <a:xfrm>
              <a:off x="2191" y="255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2" name="Line 68"/>
            <p:cNvSpPr>
              <a:spLocks noChangeShapeType="1"/>
            </p:cNvSpPr>
            <p:nvPr/>
          </p:nvSpPr>
          <p:spPr bwMode="auto">
            <a:xfrm>
              <a:off x="2670" y="255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3" name="Line 69"/>
            <p:cNvSpPr>
              <a:spLocks noChangeShapeType="1"/>
            </p:cNvSpPr>
            <p:nvPr/>
          </p:nvSpPr>
          <p:spPr bwMode="auto">
            <a:xfrm>
              <a:off x="3148" y="2552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4" name="Line 70"/>
            <p:cNvSpPr>
              <a:spLocks noChangeShapeType="1"/>
            </p:cNvSpPr>
            <p:nvPr/>
          </p:nvSpPr>
          <p:spPr bwMode="auto">
            <a:xfrm>
              <a:off x="3550" y="255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5" name="Line 71"/>
            <p:cNvSpPr>
              <a:spLocks noChangeShapeType="1"/>
            </p:cNvSpPr>
            <p:nvPr/>
          </p:nvSpPr>
          <p:spPr bwMode="auto">
            <a:xfrm>
              <a:off x="3992" y="255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6" name="Line 72"/>
            <p:cNvSpPr>
              <a:spLocks noChangeShapeType="1"/>
            </p:cNvSpPr>
            <p:nvPr/>
          </p:nvSpPr>
          <p:spPr bwMode="auto">
            <a:xfrm>
              <a:off x="4435" y="255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7" name="Line 73"/>
            <p:cNvSpPr>
              <a:spLocks noChangeShapeType="1"/>
            </p:cNvSpPr>
            <p:nvPr/>
          </p:nvSpPr>
          <p:spPr bwMode="auto">
            <a:xfrm>
              <a:off x="4877" y="2552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8" name="Line 74"/>
            <p:cNvSpPr>
              <a:spLocks noChangeShapeType="1"/>
            </p:cNvSpPr>
            <p:nvPr/>
          </p:nvSpPr>
          <p:spPr bwMode="auto">
            <a:xfrm>
              <a:off x="340" y="2757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9" name="Line 75"/>
            <p:cNvSpPr>
              <a:spLocks noChangeShapeType="1"/>
            </p:cNvSpPr>
            <p:nvPr/>
          </p:nvSpPr>
          <p:spPr bwMode="auto">
            <a:xfrm>
              <a:off x="2191" y="2757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0" name="Line 76"/>
            <p:cNvSpPr>
              <a:spLocks noChangeShapeType="1"/>
            </p:cNvSpPr>
            <p:nvPr/>
          </p:nvSpPr>
          <p:spPr bwMode="auto">
            <a:xfrm>
              <a:off x="2670" y="2757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1" name="Line 77"/>
            <p:cNvSpPr>
              <a:spLocks noChangeShapeType="1"/>
            </p:cNvSpPr>
            <p:nvPr/>
          </p:nvSpPr>
          <p:spPr bwMode="auto">
            <a:xfrm>
              <a:off x="3148" y="2757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2" name="Line 78"/>
            <p:cNvSpPr>
              <a:spLocks noChangeShapeType="1"/>
            </p:cNvSpPr>
            <p:nvPr/>
          </p:nvSpPr>
          <p:spPr bwMode="auto">
            <a:xfrm>
              <a:off x="3550" y="2757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3" name="Line 79"/>
            <p:cNvSpPr>
              <a:spLocks noChangeShapeType="1"/>
            </p:cNvSpPr>
            <p:nvPr/>
          </p:nvSpPr>
          <p:spPr bwMode="auto">
            <a:xfrm>
              <a:off x="3992" y="2757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4" name="Line 80"/>
            <p:cNvSpPr>
              <a:spLocks noChangeShapeType="1"/>
            </p:cNvSpPr>
            <p:nvPr/>
          </p:nvSpPr>
          <p:spPr bwMode="auto">
            <a:xfrm>
              <a:off x="4435" y="2757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5" name="Line 81"/>
            <p:cNvSpPr>
              <a:spLocks noChangeShapeType="1"/>
            </p:cNvSpPr>
            <p:nvPr/>
          </p:nvSpPr>
          <p:spPr bwMode="auto">
            <a:xfrm>
              <a:off x="4877" y="2757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6" name="Line 82"/>
            <p:cNvSpPr>
              <a:spLocks noChangeShapeType="1"/>
            </p:cNvSpPr>
            <p:nvPr/>
          </p:nvSpPr>
          <p:spPr bwMode="auto">
            <a:xfrm>
              <a:off x="340" y="4022"/>
              <a:ext cx="18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7" name="Line 83"/>
            <p:cNvSpPr>
              <a:spLocks noChangeShapeType="1"/>
            </p:cNvSpPr>
            <p:nvPr/>
          </p:nvSpPr>
          <p:spPr bwMode="auto">
            <a:xfrm>
              <a:off x="2191" y="402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8" name="Line 84"/>
            <p:cNvSpPr>
              <a:spLocks noChangeShapeType="1"/>
            </p:cNvSpPr>
            <p:nvPr/>
          </p:nvSpPr>
          <p:spPr bwMode="auto">
            <a:xfrm>
              <a:off x="2670" y="4022"/>
              <a:ext cx="47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9" name="Line 85"/>
            <p:cNvSpPr>
              <a:spLocks noChangeShapeType="1"/>
            </p:cNvSpPr>
            <p:nvPr/>
          </p:nvSpPr>
          <p:spPr bwMode="auto">
            <a:xfrm>
              <a:off x="3148" y="4022"/>
              <a:ext cx="3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0" name="Line 86"/>
            <p:cNvSpPr>
              <a:spLocks noChangeShapeType="1"/>
            </p:cNvSpPr>
            <p:nvPr/>
          </p:nvSpPr>
          <p:spPr bwMode="auto">
            <a:xfrm>
              <a:off x="3550" y="402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1" name="Line 87"/>
            <p:cNvSpPr>
              <a:spLocks noChangeShapeType="1"/>
            </p:cNvSpPr>
            <p:nvPr/>
          </p:nvSpPr>
          <p:spPr bwMode="auto">
            <a:xfrm>
              <a:off x="3992" y="402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2" name="Line 88"/>
            <p:cNvSpPr>
              <a:spLocks noChangeShapeType="1"/>
            </p:cNvSpPr>
            <p:nvPr/>
          </p:nvSpPr>
          <p:spPr bwMode="auto">
            <a:xfrm>
              <a:off x="4435" y="4022"/>
              <a:ext cx="4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3" name="Line 89"/>
            <p:cNvSpPr>
              <a:spLocks noChangeShapeType="1"/>
            </p:cNvSpPr>
            <p:nvPr/>
          </p:nvSpPr>
          <p:spPr bwMode="auto">
            <a:xfrm>
              <a:off x="4877" y="4022"/>
              <a:ext cx="43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4" name="Line 90"/>
            <p:cNvSpPr>
              <a:spLocks noChangeShapeType="1"/>
            </p:cNvSpPr>
            <p:nvPr/>
          </p:nvSpPr>
          <p:spPr bwMode="auto">
            <a:xfrm>
              <a:off x="34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5" name="Line 91"/>
            <p:cNvSpPr>
              <a:spLocks noChangeShapeType="1"/>
            </p:cNvSpPr>
            <p:nvPr/>
          </p:nvSpPr>
          <p:spPr bwMode="auto">
            <a:xfrm>
              <a:off x="34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6" name="Line 92"/>
            <p:cNvSpPr>
              <a:spLocks noChangeShapeType="1"/>
            </p:cNvSpPr>
            <p:nvPr/>
          </p:nvSpPr>
          <p:spPr bwMode="auto">
            <a:xfrm>
              <a:off x="34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7" name="Line 93"/>
            <p:cNvSpPr>
              <a:spLocks noChangeShapeType="1"/>
            </p:cNvSpPr>
            <p:nvPr/>
          </p:nvSpPr>
          <p:spPr bwMode="auto">
            <a:xfrm>
              <a:off x="34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8" name="Line 94"/>
            <p:cNvSpPr>
              <a:spLocks noChangeShapeType="1"/>
            </p:cNvSpPr>
            <p:nvPr/>
          </p:nvSpPr>
          <p:spPr bwMode="auto">
            <a:xfrm>
              <a:off x="34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9" name="Line 95"/>
            <p:cNvSpPr>
              <a:spLocks noChangeShapeType="1"/>
            </p:cNvSpPr>
            <p:nvPr/>
          </p:nvSpPr>
          <p:spPr bwMode="auto">
            <a:xfrm>
              <a:off x="2191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0" name="Line 96"/>
            <p:cNvSpPr>
              <a:spLocks noChangeShapeType="1"/>
            </p:cNvSpPr>
            <p:nvPr/>
          </p:nvSpPr>
          <p:spPr bwMode="auto">
            <a:xfrm>
              <a:off x="2191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1" name="Line 97"/>
            <p:cNvSpPr>
              <a:spLocks noChangeShapeType="1"/>
            </p:cNvSpPr>
            <p:nvPr/>
          </p:nvSpPr>
          <p:spPr bwMode="auto">
            <a:xfrm>
              <a:off x="2191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2" name="Line 98"/>
            <p:cNvSpPr>
              <a:spLocks noChangeShapeType="1"/>
            </p:cNvSpPr>
            <p:nvPr/>
          </p:nvSpPr>
          <p:spPr bwMode="auto">
            <a:xfrm>
              <a:off x="2191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3" name="Line 99"/>
            <p:cNvSpPr>
              <a:spLocks noChangeShapeType="1"/>
            </p:cNvSpPr>
            <p:nvPr/>
          </p:nvSpPr>
          <p:spPr bwMode="auto">
            <a:xfrm>
              <a:off x="2191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4" name="Line 100"/>
            <p:cNvSpPr>
              <a:spLocks noChangeShapeType="1"/>
            </p:cNvSpPr>
            <p:nvPr/>
          </p:nvSpPr>
          <p:spPr bwMode="auto">
            <a:xfrm>
              <a:off x="267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5" name="Line 101"/>
            <p:cNvSpPr>
              <a:spLocks noChangeShapeType="1"/>
            </p:cNvSpPr>
            <p:nvPr/>
          </p:nvSpPr>
          <p:spPr bwMode="auto">
            <a:xfrm>
              <a:off x="267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6" name="Line 102"/>
            <p:cNvSpPr>
              <a:spLocks noChangeShapeType="1"/>
            </p:cNvSpPr>
            <p:nvPr/>
          </p:nvSpPr>
          <p:spPr bwMode="auto">
            <a:xfrm>
              <a:off x="267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7" name="Line 103"/>
            <p:cNvSpPr>
              <a:spLocks noChangeShapeType="1"/>
            </p:cNvSpPr>
            <p:nvPr/>
          </p:nvSpPr>
          <p:spPr bwMode="auto">
            <a:xfrm>
              <a:off x="267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8" name="Line 104"/>
            <p:cNvSpPr>
              <a:spLocks noChangeShapeType="1"/>
            </p:cNvSpPr>
            <p:nvPr/>
          </p:nvSpPr>
          <p:spPr bwMode="auto">
            <a:xfrm>
              <a:off x="267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09" name="Line 105"/>
            <p:cNvSpPr>
              <a:spLocks noChangeShapeType="1"/>
            </p:cNvSpPr>
            <p:nvPr/>
          </p:nvSpPr>
          <p:spPr bwMode="auto">
            <a:xfrm>
              <a:off x="3148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0" name="Line 106"/>
            <p:cNvSpPr>
              <a:spLocks noChangeShapeType="1"/>
            </p:cNvSpPr>
            <p:nvPr/>
          </p:nvSpPr>
          <p:spPr bwMode="auto">
            <a:xfrm>
              <a:off x="3148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1" name="Line 107"/>
            <p:cNvSpPr>
              <a:spLocks noChangeShapeType="1"/>
            </p:cNvSpPr>
            <p:nvPr/>
          </p:nvSpPr>
          <p:spPr bwMode="auto">
            <a:xfrm>
              <a:off x="3148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2" name="Line 108"/>
            <p:cNvSpPr>
              <a:spLocks noChangeShapeType="1"/>
            </p:cNvSpPr>
            <p:nvPr/>
          </p:nvSpPr>
          <p:spPr bwMode="auto">
            <a:xfrm>
              <a:off x="3148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3" name="Line 109"/>
            <p:cNvSpPr>
              <a:spLocks noChangeShapeType="1"/>
            </p:cNvSpPr>
            <p:nvPr/>
          </p:nvSpPr>
          <p:spPr bwMode="auto">
            <a:xfrm>
              <a:off x="3148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4" name="Line 110"/>
            <p:cNvSpPr>
              <a:spLocks noChangeShapeType="1"/>
            </p:cNvSpPr>
            <p:nvPr/>
          </p:nvSpPr>
          <p:spPr bwMode="auto">
            <a:xfrm>
              <a:off x="355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5" name="Line 111"/>
            <p:cNvSpPr>
              <a:spLocks noChangeShapeType="1"/>
            </p:cNvSpPr>
            <p:nvPr/>
          </p:nvSpPr>
          <p:spPr bwMode="auto">
            <a:xfrm>
              <a:off x="355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6" name="Line 112"/>
            <p:cNvSpPr>
              <a:spLocks noChangeShapeType="1"/>
            </p:cNvSpPr>
            <p:nvPr/>
          </p:nvSpPr>
          <p:spPr bwMode="auto">
            <a:xfrm>
              <a:off x="355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7" name="Line 113"/>
            <p:cNvSpPr>
              <a:spLocks noChangeShapeType="1"/>
            </p:cNvSpPr>
            <p:nvPr/>
          </p:nvSpPr>
          <p:spPr bwMode="auto">
            <a:xfrm>
              <a:off x="355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8" name="Line 114"/>
            <p:cNvSpPr>
              <a:spLocks noChangeShapeType="1"/>
            </p:cNvSpPr>
            <p:nvPr/>
          </p:nvSpPr>
          <p:spPr bwMode="auto">
            <a:xfrm>
              <a:off x="355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19" name="Line 115"/>
            <p:cNvSpPr>
              <a:spLocks noChangeShapeType="1"/>
            </p:cNvSpPr>
            <p:nvPr/>
          </p:nvSpPr>
          <p:spPr bwMode="auto">
            <a:xfrm>
              <a:off x="3992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0" name="Line 116"/>
            <p:cNvSpPr>
              <a:spLocks noChangeShapeType="1"/>
            </p:cNvSpPr>
            <p:nvPr/>
          </p:nvSpPr>
          <p:spPr bwMode="auto">
            <a:xfrm>
              <a:off x="3992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1" name="Line 117"/>
            <p:cNvSpPr>
              <a:spLocks noChangeShapeType="1"/>
            </p:cNvSpPr>
            <p:nvPr/>
          </p:nvSpPr>
          <p:spPr bwMode="auto">
            <a:xfrm>
              <a:off x="3992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2" name="Line 118"/>
            <p:cNvSpPr>
              <a:spLocks noChangeShapeType="1"/>
            </p:cNvSpPr>
            <p:nvPr/>
          </p:nvSpPr>
          <p:spPr bwMode="auto">
            <a:xfrm>
              <a:off x="3992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3" name="Line 119"/>
            <p:cNvSpPr>
              <a:spLocks noChangeShapeType="1"/>
            </p:cNvSpPr>
            <p:nvPr/>
          </p:nvSpPr>
          <p:spPr bwMode="auto">
            <a:xfrm>
              <a:off x="3992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4" name="Line 120"/>
            <p:cNvSpPr>
              <a:spLocks noChangeShapeType="1"/>
            </p:cNvSpPr>
            <p:nvPr/>
          </p:nvSpPr>
          <p:spPr bwMode="auto">
            <a:xfrm>
              <a:off x="4435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5" name="Line 121"/>
            <p:cNvSpPr>
              <a:spLocks noChangeShapeType="1"/>
            </p:cNvSpPr>
            <p:nvPr/>
          </p:nvSpPr>
          <p:spPr bwMode="auto">
            <a:xfrm>
              <a:off x="4435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6" name="Line 122"/>
            <p:cNvSpPr>
              <a:spLocks noChangeShapeType="1"/>
            </p:cNvSpPr>
            <p:nvPr/>
          </p:nvSpPr>
          <p:spPr bwMode="auto">
            <a:xfrm>
              <a:off x="4435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7" name="Line 123"/>
            <p:cNvSpPr>
              <a:spLocks noChangeShapeType="1"/>
            </p:cNvSpPr>
            <p:nvPr/>
          </p:nvSpPr>
          <p:spPr bwMode="auto">
            <a:xfrm>
              <a:off x="4435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8" name="Line 124"/>
            <p:cNvSpPr>
              <a:spLocks noChangeShapeType="1"/>
            </p:cNvSpPr>
            <p:nvPr/>
          </p:nvSpPr>
          <p:spPr bwMode="auto">
            <a:xfrm>
              <a:off x="4435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29" name="Line 125"/>
            <p:cNvSpPr>
              <a:spLocks noChangeShapeType="1"/>
            </p:cNvSpPr>
            <p:nvPr/>
          </p:nvSpPr>
          <p:spPr bwMode="auto">
            <a:xfrm>
              <a:off x="4877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0" name="Line 126"/>
            <p:cNvSpPr>
              <a:spLocks noChangeShapeType="1"/>
            </p:cNvSpPr>
            <p:nvPr/>
          </p:nvSpPr>
          <p:spPr bwMode="auto">
            <a:xfrm>
              <a:off x="4877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1" name="Line 127"/>
            <p:cNvSpPr>
              <a:spLocks noChangeShapeType="1"/>
            </p:cNvSpPr>
            <p:nvPr/>
          </p:nvSpPr>
          <p:spPr bwMode="auto">
            <a:xfrm>
              <a:off x="4877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2" name="Line 128"/>
            <p:cNvSpPr>
              <a:spLocks noChangeShapeType="1"/>
            </p:cNvSpPr>
            <p:nvPr/>
          </p:nvSpPr>
          <p:spPr bwMode="auto">
            <a:xfrm>
              <a:off x="4877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3" name="Line 129"/>
            <p:cNvSpPr>
              <a:spLocks noChangeShapeType="1"/>
            </p:cNvSpPr>
            <p:nvPr/>
          </p:nvSpPr>
          <p:spPr bwMode="auto">
            <a:xfrm>
              <a:off x="4877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4" name="Line 130"/>
            <p:cNvSpPr>
              <a:spLocks noChangeShapeType="1"/>
            </p:cNvSpPr>
            <p:nvPr/>
          </p:nvSpPr>
          <p:spPr bwMode="auto">
            <a:xfrm>
              <a:off x="5320" y="1480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5" name="Line 131"/>
            <p:cNvSpPr>
              <a:spLocks noChangeShapeType="1"/>
            </p:cNvSpPr>
            <p:nvPr/>
          </p:nvSpPr>
          <p:spPr bwMode="auto">
            <a:xfrm>
              <a:off x="5320" y="1839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6" name="Line 132"/>
            <p:cNvSpPr>
              <a:spLocks noChangeShapeType="1"/>
            </p:cNvSpPr>
            <p:nvPr/>
          </p:nvSpPr>
          <p:spPr bwMode="auto">
            <a:xfrm>
              <a:off x="5320" y="2198"/>
              <a:ext cx="0" cy="3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7" name="Line 133"/>
            <p:cNvSpPr>
              <a:spLocks noChangeShapeType="1"/>
            </p:cNvSpPr>
            <p:nvPr/>
          </p:nvSpPr>
          <p:spPr bwMode="auto">
            <a:xfrm>
              <a:off x="5320" y="2552"/>
              <a:ext cx="0" cy="1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638" name="Line 134"/>
            <p:cNvSpPr>
              <a:spLocks noChangeShapeType="1"/>
            </p:cNvSpPr>
            <p:nvPr/>
          </p:nvSpPr>
          <p:spPr bwMode="auto">
            <a:xfrm>
              <a:off x="5320" y="2757"/>
              <a:ext cx="0" cy="1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-450850" y="765175"/>
            <a:ext cx="850265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 marL="285750" indent="-268288"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733425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 u="sng">
                <a:solidFill>
                  <a:srgbClr val="FFFFFF"/>
                </a:solidFill>
                <a:latin typeface="Rockwell" panose="02060603020205020403" pitchFamily="18" charset="0"/>
              </a:rPr>
              <a:t>    Целью реализации муниципальной программы</a:t>
            </a: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является обеспечение  деятельности органов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   местного самоуправления:</a:t>
            </a:r>
          </a:p>
          <a:p>
            <a:pPr marL="269875" indent="-252413" algn="ctr" hangingPunct="1">
              <a:lnSpc>
                <a:spcPct val="100000"/>
              </a:lnSpc>
              <a:buSzPct val="45000"/>
              <a:buFont typeface="StarSymbol" charset="0"/>
              <a:buChar char="-"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обеспечение своевременного и полного исполнения расходных обязательств Хромцовского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                   сельского поселения Фурмановского муниципального района.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             Целевые показатели, характеризующие ожидаемые результаты реализации программы, в том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  <a:latin typeface="Rockwell" panose="02060603020205020403" pitchFamily="18" charset="0"/>
              </a:rPr>
              <a:t>числе по годам реализации представлены в нижеследующей таблице: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endParaRPr lang="ru-RU" altLang="ru-RU" sz="1100" b="1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"/>
          <p:cNvGrpSpPr>
            <a:grpSpLocks/>
          </p:cNvGrpSpPr>
          <p:nvPr/>
        </p:nvGrpSpPr>
        <p:grpSpPr bwMode="auto">
          <a:xfrm>
            <a:off x="468313" y="604838"/>
            <a:ext cx="8196262" cy="5937250"/>
            <a:chOff x="295" y="381"/>
            <a:chExt cx="5163" cy="374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auto">
            <a:xfrm>
              <a:off x="295" y="381"/>
              <a:ext cx="2161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Rockwell" panose="02060603020205020403" pitchFamily="18" charset="0"/>
                </a:rPr>
                <a:t>Наименование показателя</a:t>
              </a:r>
            </a:p>
          </p:txBody>
        </p:sp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2468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Rockwell" panose="02060603020205020403" pitchFamily="18" charset="0"/>
                </a:rPr>
                <a:t>Ед.измерения</a:t>
              </a: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831" y="381"/>
              <a:ext cx="398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2017 </a:t>
              </a: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3235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2018 </a:t>
              </a: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597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2019 </a:t>
              </a: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960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2020 </a:t>
              </a: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4324" y="381"/>
              <a:ext cx="353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2021 </a:t>
              </a: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687" y="381"/>
              <a:ext cx="377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2021 </a:t>
              </a: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5074" y="381"/>
              <a:ext cx="375" cy="39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2022 год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95" y="785"/>
              <a:ext cx="2161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посещений взрослыми и детьми учреждений культуры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468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831" y="785"/>
              <a:ext cx="398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235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3597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960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4324" y="785"/>
              <a:ext cx="353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4687" y="785"/>
              <a:ext cx="377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5074" y="785"/>
              <a:ext cx="375" cy="27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295" y="1073"/>
              <a:ext cx="2161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числа мероприятий культурно-досугового характера, проводимых в организациях культуры</a:t>
              </a: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468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ед</a:t>
              </a: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2831" y="1073"/>
              <a:ext cx="398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155</a:t>
              </a: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3235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162</a:t>
              </a: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3597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155</a:t>
              </a: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3960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4324" y="1073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4687" y="1073"/>
              <a:ext cx="377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5074" y="1073"/>
              <a:ext cx="375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165</a:t>
              </a: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295" y="1477"/>
              <a:ext cx="2161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среднегодового числа лиц, проводящих досуг в клубных формированиях на постоянной основе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2468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2831" y="1477"/>
              <a:ext cx="398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28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3235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28</a:t>
              </a: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3597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28</a:t>
              </a:r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3960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30</a:t>
              </a:r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4324" y="1477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30</a:t>
              </a:r>
            </a:p>
          </p:txBody>
        </p:sp>
        <p:sp>
          <p:nvSpPr>
            <p:cNvPr id="22564" name="Rectangle 36"/>
            <p:cNvSpPr>
              <a:spLocks noChangeArrowheads="1"/>
            </p:cNvSpPr>
            <p:nvPr/>
          </p:nvSpPr>
          <p:spPr bwMode="auto">
            <a:xfrm>
              <a:off x="4687" y="1477"/>
              <a:ext cx="377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25</a:t>
              </a:r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5074" y="1477"/>
              <a:ext cx="375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25</a:t>
              </a:r>
            </a:p>
          </p:txBody>
        </p:sp>
        <p:sp>
          <p:nvSpPr>
            <p:cNvPr id="22566" name="Rectangle 38"/>
            <p:cNvSpPr>
              <a:spLocks noChangeArrowheads="1"/>
            </p:cNvSpPr>
            <p:nvPr/>
          </p:nvSpPr>
          <p:spPr bwMode="auto">
            <a:xfrm>
              <a:off x="295" y="1879"/>
              <a:ext cx="2161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лиц, принимающих участие в выездных фестивалях организаций культуры </a:t>
              </a:r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2468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568" name="Rectangle 40"/>
            <p:cNvSpPr>
              <a:spLocks noChangeArrowheads="1"/>
            </p:cNvSpPr>
            <p:nvPr/>
          </p:nvSpPr>
          <p:spPr bwMode="auto">
            <a:xfrm>
              <a:off x="2831" y="1879"/>
              <a:ext cx="398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3235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0" name="Rectangle 42"/>
            <p:cNvSpPr>
              <a:spLocks noChangeArrowheads="1"/>
            </p:cNvSpPr>
            <p:nvPr/>
          </p:nvSpPr>
          <p:spPr bwMode="auto">
            <a:xfrm>
              <a:off x="3597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3960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4324" y="1879"/>
              <a:ext cx="353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4687" y="1879"/>
              <a:ext cx="377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5074" y="1879"/>
              <a:ext cx="375" cy="39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10</a:t>
              </a:r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295" y="2281"/>
              <a:ext cx="2161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коллективов, принимающих участие в выездных фестивалях и конкурсах</a:t>
              </a:r>
            </a:p>
          </p:txBody>
        </p:sp>
        <p:sp>
          <p:nvSpPr>
            <p:cNvPr id="22576" name="Rectangle 48"/>
            <p:cNvSpPr>
              <a:spLocks noChangeArrowheads="1"/>
            </p:cNvSpPr>
            <p:nvPr/>
          </p:nvSpPr>
          <p:spPr bwMode="auto">
            <a:xfrm>
              <a:off x="2468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ед</a:t>
              </a:r>
            </a:p>
          </p:txBody>
        </p:sp>
        <p:sp>
          <p:nvSpPr>
            <p:cNvPr id="22577" name="Rectangle 49"/>
            <p:cNvSpPr>
              <a:spLocks noChangeArrowheads="1"/>
            </p:cNvSpPr>
            <p:nvPr/>
          </p:nvSpPr>
          <p:spPr bwMode="auto">
            <a:xfrm>
              <a:off x="2831" y="2281"/>
              <a:ext cx="398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</a:t>
              </a:r>
            </a:p>
          </p:txBody>
        </p:sp>
        <p:sp>
          <p:nvSpPr>
            <p:cNvPr id="22578" name="Rectangle 50"/>
            <p:cNvSpPr>
              <a:spLocks noChangeArrowheads="1"/>
            </p:cNvSpPr>
            <p:nvPr/>
          </p:nvSpPr>
          <p:spPr bwMode="auto">
            <a:xfrm>
              <a:off x="3235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</a:t>
              </a:r>
            </a:p>
          </p:txBody>
        </p:sp>
        <p:sp>
          <p:nvSpPr>
            <p:cNvPr id="22579" name="Rectangle 51"/>
            <p:cNvSpPr>
              <a:spLocks noChangeArrowheads="1"/>
            </p:cNvSpPr>
            <p:nvPr/>
          </p:nvSpPr>
          <p:spPr bwMode="auto">
            <a:xfrm>
              <a:off x="3597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0" name="Rectangle 52"/>
            <p:cNvSpPr>
              <a:spLocks noChangeArrowheads="1"/>
            </p:cNvSpPr>
            <p:nvPr/>
          </p:nvSpPr>
          <p:spPr bwMode="auto">
            <a:xfrm>
              <a:off x="3960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1" name="Rectangle 53"/>
            <p:cNvSpPr>
              <a:spLocks noChangeArrowheads="1"/>
            </p:cNvSpPr>
            <p:nvPr/>
          </p:nvSpPr>
          <p:spPr bwMode="auto">
            <a:xfrm>
              <a:off x="4324" y="2281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687" y="2281"/>
              <a:ext cx="377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3" name="Rectangle 55"/>
            <p:cNvSpPr>
              <a:spLocks noChangeArrowheads="1"/>
            </p:cNvSpPr>
            <p:nvPr/>
          </p:nvSpPr>
          <p:spPr bwMode="auto">
            <a:xfrm>
              <a:off x="5074" y="2281"/>
              <a:ext cx="375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22584" name="Rectangle 56"/>
            <p:cNvSpPr>
              <a:spLocks noChangeArrowheads="1"/>
            </p:cNvSpPr>
            <p:nvPr/>
          </p:nvSpPr>
          <p:spPr bwMode="auto">
            <a:xfrm>
              <a:off x="295" y="2686"/>
              <a:ext cx="2161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посещений взрослыми и детьми библиотеки</a:t>
              </a:r>
            </a:p>
          </p:txBody>
        </p:sp>
        <p:sp>
          <p:nvSpPr>
            <p:cNvPr id="22585" name="Rectangle 57"/>
            <p:cNvSpPr>
              <a:spLocks noChangeArrowheads="1"/>
            </p:cNvSpPr>
            <p:nvPr/>
          </p:nvSpPr>
          <p:spPr bwMode="auto">
            <a:xfrm>
              <a:off x="2468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86" name="Rectangle 58"/>
            <p:cNvSpPr>
              <a:spLocks noChangeArrowheads="1"/>
            </p:cNvSpPr>
            <p:nvPr/>
          </p:nvSpPr>
          <p:spPr bwMode="auto">
            <a:xfrm>
              <a:off x="2831" y="2686"/>
              <a:ext cx="398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87" name="Rectangle 59"/>
            <p:cNvSpPr>
              <a:spLocks noChangeArrowheads="1"/>
            </p:cNvSpPr>
            <p:nvPr/>
          </p:nvSpPr>
          <p:spPr bwMode="auto">
            <a:xfrm>
              <a:off x="3235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2004</a:t>
              </a:r>
            </a:p>
          </p:txBody>
        </p:sp>
        <p:sp>
          <p:nvSpPr>
            <p:cNvPr id="22588" name="Rectangle 60"/>
            <p:cNvSpPr>
              <a:spLocks noChangeArrowheads="1"/>
            </p:cNvSpPr>
            <p:nvPr/>
          </p:nvSpPr>
          <p:spPr bwMode="auto">
            <a:xfrm>
              <a:off x="3597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89" name="Rectangle 61"/>
            <p:cNvSpPr>
              <a:spLocks noChangeArrowheads="1"/>
            </p:cNvSpPr>
            <p:nvPr/>
          </p:nvSpPr>
          <p:spPr bwMode="auto">
            <a:xfrm>
              <a:off x="3960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0" name="Rectangle 62"/>
            <p:cNvSpPr>
              <a:spLocks noChangeArrowheads="1"/>
            </p:cNvSpPr>
            <p:nvPr/>
          </p:nvSpPr>
          <p:spPr bwMode="auto">
            <a:xfrm>
              <a:off x="4324" y="2686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1" name="Rectangle 63"/>
            <p:cNvSpPr>
              <a:spLocks noChangeArrowheads="1"/>
            </p:cNvSpPr>
            <p:nvPr/>
          </p:nvSpPr>
          <p:spPr bwMode="auto">
            <a:xfrm>
              <a:off x="4687" y="2686"/>
              <a:ext cx="377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2" name="Rectangle 64"/>
            <p:cNvSpPr>
              <a:spLocks noChangeArrowheads="1"/>
            </p:cNvSpPr>
            <p:nvPr/>
          </p:nvSpPr>
          <p:spPr bwMode="auto">
            <a:xfrm>
              <a:off x="5074" y="2686"/>
              <a:ext cx="375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2005</a:t>
              </a:r>
            </a:p>
          </p:txBody>
        </p:sp>
        <p:sp>
          <p:nvSpPr>
            <p:cNvPr id="22593" name="Rectangle 65"/>
            <p:cNvSpPr>
              <a:spLocks noChangeArrowheads="1"/>
            </p:cNvSpPr>
            <p:nvPr/>
          </p:nvSpPr>
          <p:spPr bwMode="auto">
            <a:xfrm>
              <a:off x="295" y="2973"/>
              <a:ext cx="2161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числа мероприятий культурно-досугового характера, проводимых в библиотеке</a:t>
              </a:r>
            </a:p>
          </p:txBody>
        </p:sp>
        <p:sp>
          <p:nvSpPr>
            <p:cNvPr id="22594" name="Rectangle 66"/>
            <p:cNvSpPr>
              <a:spLocks noChangeArrowheads="1"/>
            </p:cNvSpPr>
            <p:nvPr/>
          </p:nvSpPr>
          <p:spPr bwMode="auto">
            <a:xfrm>
              <a:off x="2468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меропр</a:t>
              </a:r>
            </a:p>
          </p:txBody>
        </p:sp>
        <p:sp>
          <p:nvSpPr>
            <p:cNvPr id="22595" name="Rectangle 67"/>
            <p:cNvSpPr>
              <a:spLocks noChangeArrowheads="1"/>
            </p:cNvSpPr>
            <p:nvPr/>
          </p:nvSpPr>
          <p:spPr bwMode="auto">
            <a:xfrm>
              <a:off x="2831" y="2973"/>
              <a:ext cx="398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81</a:t>
              </a:r>
            </a:p>
          </p:txBody>
        </p:sp>
        <p:sp>
          <p:nvSpPr>
            <p:cNvPr id="22596" name="Rectangle 68"/>
            <p:cNvSpPr>
              <a:spLocks noChangeArrowheads="1"/>
            </p:cNvSpPr>
            <p:nvPr/>
          </p:nvSpPr>
          <p:spPr bwMode="auto">
            <a:xfrm>
              <a:off x="3235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74</a:t>
              </a:r>
            </a:p>
          </p:txBody>
        </p:sp>
        <p:sp>
          <p:nvSpPr>
            <p:cNvPr id="22597" name="Rectangle 69"/>
            <p:cNvSpPr>
              <a:spLocks noChangeArrowheads="1"/>
            </p:cNvSpPr>
            <p:nvPr/>
          </p:nvSpPr>
          <p:spPr bwMode="auto">
            <a:xfrm>
              <a:off x="3597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75</a:t>
              </a:r>
            </a:p>
          </p:txBody>
        </p:sp>
        <p:sp>
          <p:nvSpPr>
            <p:cNvPr id="22598" name="Rectangle 70"/>
            <p:cNvSpPr>
              <a:spLocks noChangeArrowheads="1"/>
            </p:cNvSpPr>
            <p:nvPr/>
          </p:nvSpPr>
          <p:spPr bwMode="auto">
            <a:xfrm>
              <a:off x="3960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77</a:t>
              </a:r>
            </a:p>
          </p:txBody>
        </p:sp>
        <p:sp>
          <p:nvSpPr>
            <p:cNvPr id="22599" name="Rectangle 71"/>
            <p:cNvSpPr>
              <a:spLocks noChangeArrowheads="1"/>
            </p:cNvSpPr>
            <p:nvPr/>
          </p:nvSpPr>
          <p:spPr bwMode="auto">
            <a:xfrm>
              <a:off x="4324" y="2973"/>
              <a:ext cx="353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80</a:t>
              </a:r>
            </a:p>
          </p:txBody>
        </p:sp>
        <p:sp>
          <p:nvSpPr>
            <p:cNvPr id="22600" name="Rectangle 72"/>
            <p:cNvSpPr>
              <a:spLocks noChangeArrowheads="1"/>
            </p:cNvSpPr>
            <p:nvPr/>
          </p:nvSpPr>
          <p:spPr bwMode="auto">
            <a:xfrm>
              <a:off x="4687" y="2973"/>
              <a:ext cx="377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80</a:t>
              </a:r>
            </a:p>
          </p:txBody>
        </p:sp>
        <p:sp>
          <p:nvSpPr>
            <p:cNvPr id="22601" name="Rectangle 73"/>
            <p:cNvSpPr>
              <a:spLocks noChangeArrowheads="1"/>
            </p:cNvSpPr>
            <p:nvPr/>
          </p:nvSpPr>
          <p:spPr bwMode="auto">
            <a:xfrm>
              <a:off x="5074" y="2973"/>
              <a:ext cx="375" cy="39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80</a:t>
              </a:r>
            </a:p>
          </p:txBody>
        </p:sp>
        <p:sp>
          <p:nvSpPr>
            <p:cNvPr id="22602" name="Rectangle 74"/>
            <p:cNvSpPr>
              <a:spLocks noChangeArrowheads="1"/>
            </p:cNvSpPr>
            <p:nvPr/>
          </p:nvSpPr>
          <p:spPr bwMode="auto">
            <a:xfrm>
              <a:off x="295" y="3378"/>
              <a:ext cx="2161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количества зарегистрированных пользователей в библиотеке</a:t>
              </a:r>
            </a:p>
          </p:txBody>
        </p:sp>
        <p:sp>
          <p:nvSpPr>
            <p:cNvPr id="22603" name="Rectangle 75"/>
            <p:cNvSpPr>
              <a:spLocks noChangeArrowheads="1"/>
            </p:cNvSpPr>
            <p:nvPr/>
          </p:nvSpPr>
          <p:spPr bwMode="auto">
            <a:xfrm>
              <a:off x="2468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чел</a:t>
              </a:r>
            </a:p>
          </p:txBody>
        </p:sp>
        <p:sp>
          <p:nvSpPr>
            <p:cNvPr id="22604" name="Rectangle 76"/>
            <p:cNvSpPr>
              <a:spLocks noChangeArrowheads="1"/>
            </p:cNvSpPr>
            <p:nvPr/>
          </p:nvSpPr>
          <p:spPr bwMode="auto">
            <a:xfrm>
              <a:off x="2831" y="3378"/>
              <a:ext cx="398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507</a:t>
              </a:r>
            </a:p>
          </p:txBody>
        </p:sp>
        <p:sp>
          <p:nvSpPr>
            <p:cNvPr id="22605" name="Rectangle 77"/>
            <p:cNvSpPr>
              <a:spLocks noChangeArrowheads="1"/>
            </p:cNvSpPr>
            <p:nvPr/>
          </p:nvSpPr>
          <p:spPr bwMode="auto">
            <a:xfrm>
              <a:off x="3235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508</a:t>
              </a:r>
            </a:p>
          </p:txBody>
        </p:sp>
        <p:sp>
          <p:nvSpPr>
            <p:cNvPr id="22606" name="Rectangle 78"/>
            <p:cNvSpPr>
              <a:spLocks noChangeArrowheads="1"/>
            </p:cNvSpPr>
            <p:nvPr/>
          </p:nvSpPr>
          <p:spPr bwMode="auto">
            <a:xfrm>
              <a:off x="3597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508</a:t>
              </a:r>
            </a:p>
          </p:txBody>
        </p:sp>
        <p:sp>
          <p:nvSpPr>
            <p:cNvPr id="22607" name="Rectangle 79"/>
            <p:cNvSpPr>
              <a:spLocks noChangeArrowheads="1"/>
            </p:cNvSpPr>
            <p:nvPr/>
          </p:nvSpPr>
          <p:spPr bwMode="auto">
            <a:xfrm>
              <a:off x="3960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509</a:t>
              </a:r>
            </a:p>
          </p:txBody>
        </p:sp>
        <p:sp>
          <p:nvSpPr>
            <p:cNvPr id="22608" name="Rectangle 80"/>
            <p:cNvSpPr>
              <a:spLocks noChangeArrowheads="1"/>
            </p:cNvSpPr>
            <p:nvPr/>
          </p:nvSpPr>
          <p:spPr bwMode="auto">
            <a:xfrm>
              <a:off x="4324" y="3378"/>
              <a:ext cx="353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510</a:t>
              </a:r>
            </a:p>
          </p:txBody>
        </p:sp>
        <p:sp>
          <p:nvSpPr>
            <p:cNvPr id="22609" name="Rectangle 81"/>
            <p:cNvSpPr>
              <a:spLocks noChangeArrowheads="1"/>
            </p:cNvSpPr>
            <p:nvPr/>
          </p:nvSpPr>
          <p:spPr bwMode="auto">
            <a:xfrm>
              <a:off x="4687" y="3378"/>
              <a:ext cx="377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510</a:t>
              </a:r>
            </a:p>
          </p:txBody>
        </p:sp>
        <p:sp>
          <p:nvSpPr>
            <p:cNvPr id="22610" name="Rectangle 82"/>
            <p:cNvSpPr>
              <a:spLocks noChangeArrowheads="1"/>
            </p:cNvSpPr>
            <p:nvPr/>
          </p:nvSpPr>
          <p:spPr bwMode="auto">
            <a:xfrm>
              <a:off x="5074" y="3378"/>
              <a:ext cx="375" cy="278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510</a:t>
              </a:r>
            </a:p>
          </p:txBody>
        </p:sp>
        <p:sp>
          <p:nvSpPr>
            <p:cNvPr id="22611" name="Rectangle 83"/>
            <p:cNvSpPr>
              <a:spLocks noChangeArrowheads="1"/>
            </p:cNvSpPr>
            <p:nvPr/>
          </p:nvSpPr>
          <p:spPr bwMode="auto">
            <a:xfrm>
              <a:off x="295" y="3666"/>
              <a:ext cx="2161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книго-выдачи</a:t>
              </a:r>
            </a:p>
          </p:txBody>
        </p:sp>
        <p:sp>
          <p:nvSpPr>
            <p:cNvPr id="22612" name="Rectangle 84"/>
            <p:cNvSpPr>
              <a:spLocks noChangeArrowheads="1"/>
            </p:cNvSpPr>
            <p:nvPr/>
          </p:nvSpPr>
          <p:spPr bwMode="auto">
            <a:xfrm>
              <a:off x="2468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экз</a:t>
              </a:r>
            </a:p>
          </p:txBody>
        </p:sp>
        <p:sp>
          <p:nvSpPr>
            <p:cNvPr id="22613" name="Rectangle 85"/>
            <p:cNvSpPr>
              <a:spLocks noChangeArrowheads="1"/>
            </p:cNvSpPr>
            <p:nvPr/>
          </p:nvSpPr>
          <p:spPr bwMode="auto">
            <a:xfrm>
              <a:off x="2831" y="3666"/>
              <a:ext cx="398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4" name="Rectangle 86"/>
            <p:cNvSpPr>
              <a:spLocks noChangeArrowheads="1"/>
            </p:cNvSpPr>
            <p:nvPr/>
          </p:nvSpPr>
          <p:spPr bwMode="auto">
            <a:xfrm>
              <a:off x="3235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5" name="Rectangle 87"/>
            <p:cNvSpPr>
              <a:spLocks noChangeArrowheads="1"/>
            </p:cNvSpPr>
            <p:nvPr/>
          </p:nvSpPr>
          <p:spPr bwMode="auto">
            <a:xfrm>
              <a:off x="3597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6" name="Rectangle 88"/>
            <p:cNvSpPr>
              <a:spLocks noChangeArrowheads="1"/>
            </p:cNvSpPr>
            <p:nvPr/>
          </p:nvSpPr>
          <p:spPr bwMode="auto">
            <a:xfrm>
              <a:off x="3960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7" name="Rectangle 89"/>
            <p:cNvSpPr>
              <a:spLocks noChangeArrowheads="1"/>
            </p:cNvSpPr>
            <p:nvPr/>
          </p:nvSpPr>
          <p:spPr bwMode="auto">
            <a:xfrm>
              <a:off x="4324" y="3666"/>
              <a:ext cx="353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8" name="Rectangle 90"/>
            <p:cNvSpPr>
              <a:spLocks noChangeArrowheads="1"/>
            </p:cNvSpPr>
            <p:nvPr/>
          </p:nvSpPr>
          <p:spPr bwMode="auto">
            <a:xfrm>
              <a:off x="4687" y="3666"/>
              <a:ext cx="377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19" name="Rectangle 91"/>
            <p:cNvSpPr>
              <a:spLocks noChangeArrowheads="1"/>
            </p:cNvSpPr>
            <p:nvPr/>
          </p:nvSpPr>
          <p:spPr bwMode="auto">
            <a:xfrm>
              <a:off x="5074" y="3666"/>
              <a:ext cx="375" cy="16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100">
                  <a:latin typeface="Rockwell" panose="02060603020205020403" pitchFamily="18" charset="0"/>
                </a:rPr>
                <a:t>5001</a:t>
              </a:r>
            </a:p>
          </p:txBody>
        </p:sp>
        <p:sp>
          <p:nvSpPr>
            <p:cNvPr id="22620" name="Rectangle 92"/>
            <p:cNvSpPr>
              <a:spLocks noChangeArrowheads="1"/>
            </p:cNvSpPr>
            <p:nvPr/>
          </p:nvSpPr>
          <p:spPr bwMode="auto">
            <a:xfrm>
              <a:off x="295" y="3835"/>
              <a:ext cx="2161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Увеличение охвата библиотечного обслуживания</a:t>
              </a:r>
            </a:p>
          </p:txBody>
        </p:sp>
        <p:sp>
          <p:nvSpPr>
            <p:cNvPr id="22621" name="Rectangle 93"/>
            <p:cNvSpPr>
              <a:spLocks noChangeArrowheads="1"/>
            </p:cNvSpPr>
            <p:nvPr/>
          </p:nvSpPr>
          <p:spPr bwMode="auto">
            <a:xfrm>
              <a:off x="2468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%</a:t>
              </a:r>
            </a:p>
          </p:txBody>
        </p:sp>
        <p:sp>
          <p:nvSpPr>
            <p:cNvPr id="22622" name="Rectangle 94"/>
            <p:cNvSpPr>
              <a:spLocks noChangeArrowheads="1"/>
            </p:cNvSpPr>
            <p:nvPr/>
          </p:nvSpPr>
          <p:spPr bwMode="auto">
            <a:xfrm>
              <a:off x="2831" y="3835"/>
              <a:ext cx="398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32</a:t>
              </a:r>
            </a:p>
          </p:txBody>
        </p:sp>
        <p:sp>
          <p:nvSpPr>
            <p:cNvPr id="22623" name="Rectangle 95"/>
            <p:cNvSpPr>
              <a:spLocks noChangeArrowheads="1"/>
            </p:cNvSpPr>
            <p:nvPr/>
          </p:nvSpPr>
          <p:spPr bwMode="auto">
            <a:xfrm>
              <a:off x="3235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32</a:t>
              </a:r>
            </a:p>
          </p:txBody>
        </p:sp>
        <p:sp>
          <p:nvSpPr>
            <p:cNvPr id="22624" name="Rectangle 96"/>
            <p:cNvSpPr>
              <a:spLocks noChangeArrowheads="1"/>
            </p:cNvSpPr>
            <p:nvPr/>
          </p:nvSpPr>
          <p:spPr bwMode="auto">
            <a:xfrm>
              <a:off x="3597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33</a:t>
              </a:r>
            </a:p>
          </p:txBody>
        </p:sp>
        <p:sp>
          <p:nvSpPr>
            <p:cNvPr id="22625" name="Rectangle 97"/>
            <p:cNvSpPr>
              <a:spLocks noChangeArrowheads="1"/>
            </p:cNvSpPr>
            <p:nvPr/>
          </p:nvSpPr>
          <p:spPr bwMode="auto">
            <a:xfrm>
              <a:off x="3960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6" name="Rectangle 98"/>
            <p:cNvSpPr>
              <a:spLocks noChangeArrowheads="1"/>
            </p:cNvSpPr>
            <p:nvPr/>
          </p:nvSpPr>
          <p:spPr bwMode="auto">
            <a:xfrm>
              <a:off x="4324" y="3835"/>
              <a:ext cx="353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7" name="Rectangle 99"/>
            <p:cNvSpPr>
              <a:spLocks noChangeArrowheads="1"/>
            </p:cNvSpPr>
            <p:nvPr/>
          </p:nvSpPr>
          <p:spPr bwMode="auto">
            <a:xfrm>
              <a:off x="4687" y="3835"/>
              <a:ext cx="377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8" name="Rectangle 100"/>
            <p:cNvSpPr>
              <a:spLocks noChangeArrowheads="1"/>
            </p:cNvSpPr>
            <p:nvPr/>
          </p:nvSpPr>
          <p:spPr bwMode="auto">
            <a:xfrm>
              <a:off x="5074" y="3835"/>
              <a:ext cx="375" cy="277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35</a:t>
              </a:r>
            </a:p>
          </p:txBody>
        </p:sp>
        <p:sp>
          <p:nvSpPr>
            <p:cNvPr id="22629" name="Line 101"/>
            <p:cNvSpPr>
              <a:spLocks noChangeShapeType="1"/>
            </p:cNvSpPr>
            <p:nvPr/>
          </p:nvSpPr>
          <p:spPr bwMode="auto">
            <a:xfrm>
              <a:off x="295" y="381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0" name="Line 102"/>
            <p:cNvSpPr>
              <a:spLocks noChangeShapeType="1"/>
            </p:cNvSpPr>
            <p:nvPr/>
          </p:nvSpPr>
          <p:spPr bwMode="auto">
            <a:xfrm>
              <a:off x="2468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1" name="Line 103"/>
            <p:cNvSpPr>
              <a:spLocks noChangeShapeType="1"/>
            </p:cNvSpPr>
            <p:nvPr/>
          </p:nvSpPr>
          <p:spPr bwMode="auto">
            <a:xfrm>
              <a:off x="2831" y="381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2" name="Line 104"/>
            <p:cNvSpPr>
              <a:spLocks noChangeShapeType="1"/>
            </p:cNvSpPr>
            <p:nvPr/>
          </p:nvSpPr>
          <p:spPr bwMode="auto">
            <a:xfrm>
              <a:off x="3235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3" name="Line 105"/>
            <p:cNvSpPr>
              <a:spLocks noChangeShapeType="1"/>
            </p:cNvSpPr>
            <p:nvPr/>
          </p:nvSpPr>
          <p:spPr bwMode="auto">
            <a:xfrm>
              <a:off x="3597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4" name="Line 106"/>
            <p:cNvSpPr>
              <a:spLocks noChangeShapeType="1"/>
            </p:cNvSpPr>
            <p:nvPr/>
          </p:nvSpPr>
          <p:spPr bwMode="auto">
            <a:xfrm>
              <a:off x="3960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5" name="Line 107"/>
            <p:cNvSpPr>
              <a:spLocks noChangeShapeType="1"/>
            </p:cNvSpPr>
            <p:nvPr/>
          </p:nvSpPr>
          <p:spPr bwMode="auto">
            <a:xfrm>
              <a:off x="4324" y="3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6" name="Line 108"/>
            <p:cNvSpPr>
              <a:spLocks noChangeShapeType="1"/>
            </p:cNvSpPr>
            <p:nvPr/>
          </p:nvSpPr>
          <p:spPr bwMode="auto">
            <a:xfrm>
              <a:off x="4687" y="381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7" name="Line 109"/>
            <p:cNvSpPr>
              <a:spLocks noChangeShapeType="1"/>
            </p:cNvSpPr>
            <p:nvPr/>
          </p:nvSpPr>
          <p:spPr bwMode="auto">
            <a:xfrm>
              <a:off x="5074" y="381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8" name="Line 110"/>
            <p:cNvSpPr>
              <a:spLocks noChangeShapeType="1"/>
            </p:cNvSpPr>
            <p:nvPr/>
          </p:nvSpPr>
          <p:spPr bwMode="auto">
            <a:xfrm>
              <a:off x="295" y="78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39" name="Line 111"/>
            <p:cNvSpPr>
              <a:spLocks noChangeShapeType="1"/>
            </p:cNvSpPr>
            <p:nvPr/>
          </p:nvSpPr>
          <p:spPr bwMode="auto">
            <a:xfrm>
              <a:off x="2468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0" name="Line 112"/>
            <p:cNvSpPr>
              <a:spLocks noChangeShapeType="1"/>
            </p:cNvSpPr>
            <p:nvPr/>
          </p:nvSpPr>
          <p:spPr bwMode="auto">
            <a:xfrm>
              <a:off x="2831" y="785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1" name="Line 113"/>
            <p:cNvSpPr>
              <a:spLocks noChangeShapeType="1"/>
            </p:cNvSpPr>
            <p:nvPr/>
          </p:nvSpPr>
          <p:spPr bwMode="auto">
            <a:xfrm>
              <a:off x="3235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2" name="Line 114"/>
            <p:cNvSpPr>
              <a:spLocks noChangeShapeType="1"/>
            </p:cNvSpPr>
            <p:nvPr/>
          </p:nvSpPr>
          <p:spPr bwMode="auto">
            <a:xfrm>
              <a:off x="3597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3" name="Line 115"/>
            <p:cNvSpPr>
              <a:spLocks noChangeShapeType="1"/>
            </p:cNvSpPr>
            <p:nvPr/>
          </p:nvSpPr>
          <p:spPr bwMode="auto">
            <a:xfrm>
              <a:off x="3960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4" name="Line 116"/>
            <p:cNvSpPr>
              <a:spLocks noChangeShapeType="1"/>
            </p:cNvSpPr>
            <p:nvPr/>
          </p:nvSpPr>
          <p:spPr bwMode="auto">
            <a:xfrm>
              <a:off x="4324" y="78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5" name="Line 117"/>
            <p:cNvSpPr>
              <a:spLocks noChangeShapeType="1"/>
            </p:cNvSpPr>
            <p:nvPr/>
          </p:nvSpPr>
          <p:spPr bwMode="auto">
            <a:xfrm>
              <a:off x="4687" y="785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6" name="Line 118"/>
            <p:cNvSpPr>
              <a:spLocks noChangeShapeType="1"/>
            </p:cNvSpPr>
            <p:nvPr/>
          </p:nvSpPr>
          <p:spPr bwMode="auto">
            <a:xfrm>
              <a:off x="5074" y="785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7" name="Line 119"/>
            <p:cNvSpPr>
              <a:spLocks noChangeShapeType="1"/>
            </p:cNvSpPr>
            <p:nvPr/>
          </p:nvSpPr>
          <p:spPr bwMode="auto">
            <a:xfrm>
              <a:off x="295" y="1073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8" name="Line 120"/>
            <p:cNvSpPr>
              <a:spLocks noChangeShapeType="1"/>
            </p:cNvSpPr>
            <p:nvPr/>
          </p:nvSpPr>
          <p:spPr bwMode="auto">
            <a:xfrm>
              <a:off x="2468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49" name="Line 121"/>
            <p:cNvSpPr>
              <a:spLocks noChangeShapeType="1"/>
            </p:cNvSpPr>
            <p:nvPr/>
          </p:nvSpPr>
          <p:spPr bwMode="auto">
            <a:xfrm>
              <a:off x="2831" y="1073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0" name="Line 122"/>
            <p:cNvSpPr>
              <a:spLocks noChangeShapeType="1"/>
            </p:cNvSpPr>
            <p:nvPr/>
          </p:nvSpPr>
          <p:spPr bwMode="auto">
            <a:xfrm>
              <a:off x="3235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1" name="Line 123"/>
            <p:cNvSpPr>
              <a:spLocks noChangeShapeType="1"/>
            </p:cNvSpPr>
            <p:nvPr/>
          </p:nvSpPr>
          <p:spPr bwMode="auto">
            <a:xfrm>
              <a:off x="3597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2" name="Line 124"/>
            <p:cNvSpPr>
              <a:spLocks noChangeShapeType="1"/>
            </p:cNvSpPr>
            <p:nvPr/>
          </p:nvSpPr>
          <p:spPr bwMode="auto">
            <a:xfrm>
              <a:off x="3960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3" name="Line 125"/>
            <p:cNvSpPr>
              <a:spLocks noChangeShapeType="1"/>
            </p:cNvSpPr>
            <p:nvPr/>
          </p:nvSpPr>
          <p:spPr bwMode="auto">
            <a:xfrm>
              <a:off x="4324" y="10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4" name="Line 126"/>
            <p:cNvSpPr>
              <a:spLocks noChangeShapeType="1"/>
            </p:cNvSpPr>
            <p:nvPr/>
          </p:nvSpPr>
          <p:spPr bwMode="auto">
            <a:xfrm>
              <a:off x="4687" y="1073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5" name="Line 127"/>
            <p:cNvSpPr>
              <a:spLocks noChangeShapeType="1"/>
            </p:cNvSpPr>
            <p:nvPr/>
          </p:nvSpPr>
          <p:spPr bwMode="auto">
            <a:xfrm>
              <a:off x="5074" y="1073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6" name="Line 128"/>
            <p:cNvSpPr>
              <a:spLocks noChangeShapeType="1"/>
            </p:cNvSpPr>
            <p:nvPr/>
          </p:nvSpPr>
          <p:spPr bwMode="auto">
            <a:xfrm>
              <a:off x="295" y="1477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7" name="Line 129"/>
            <p:cNvSpPr>
              <a:spLocks noChangeShapeType="1"/>
            </p:cNvSpPr>
            <p:nvPr/>
          </p:nvSpPr>
          <p:spPr bwMode="auto">
            <a:xfrm>
              <a:off x="2468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8" name="Line 130"/>
            <p:cNvSpPr>
              <a:spLocks noChangeShapeType="1"/>
            </p:cNvSpPr>
            <p:nvPr/>
          </p:nvSpPr>
          <p:spPr bwMode="auto">
            <a:xfrm>
              <a:off x="2831" y="1477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59" name="Line 131"/>
            <p:cNvSpPr>
              <a:spLocks noChangeShapeType="1"/>
            </p:cNvSpPr>
            <p:nvPr/>
          </p:nvSpPr>
          <p:spPr bwMode="auto">
            <a:xfrm>
              <a:off x="3235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0" name="Line 132"/>
            <p:cNvSpPr>
              <a:spLocks noChangeShapeType="1"/>
            </p:cNvSpPr>
            <p:nvPr/>
          </p:nvSpPr>
          <p:spPr bwMode="auto">
            <a:xfrm>
              <a:off x="3597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1" name="Line 133"/>
            <p:cNvSpPr>
              <a:spLocks noChangeShapeType="1"/>
            </p:cNvSpPr>
            <p:nvPr/>
          </p:nvSpPr>
          <p:spPr bwMode="auto">
            <a:xfrm>
              <a:off x="3960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2" name="Line 134"/>
            <p:cNvSpPr>
              <a:spLocks noChangeShapeType="1"/>
            </p:cNvSpPr>
            <p:nvPr/>
          </p:nvSpPr>
          <p:spPr bwMode="auto">
            <a:xfrm>
              <a:off x="4324" y="14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3" name="Line 135"/>
            <p:cNvSpPr>
              <a:spLocks noChangeShapeType="1"/>
            </p:cNvSpPr>
            <p:nvPr/>
          </p:nvSpPr>
          <p:spPr bwMode="auto">
            <a:xfrm>
              <a:off x="4687" y="1477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4" name="Line 136"/>
            <p:cNvSpPr>
              <a:spLocks noChangeShapeType="1"/>
            </p:cNvSpPr>
            <p:nvPr/>
          </p:nvSpPr>
          <p:spPr bwMode="auto">
            <a:xfrm>
              <a:off x="5074" y="1477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5" name="Line 137"/>
            <p:cNvSpPr>
              <a:spLocks noChangeShapeType="1"/>
            </p:cNvSpPr>
            <p:nvPr/>
          </p:nvSpPr>
          <p:spPr bwMode="auto">
            <a:xfrm>
              <a:off x="295" y="1877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6" name="Line 138"/>
            <p:cNvSpPr>
              <a:spLocks noChangeShapeType="1"/>
            </p:cNvSpPr>
            <p:nvPr/>
          </p:nvSpPr>
          <p:spPr bwMode="auto">
            <a:xfrm>
              <a:off x="2468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7" name="Line 139"/>
            <p:cNvSpPr>
              <a:spLocks noChangeShapeType="1"/>
            </p:cNvSpPr>
            <p:nvPr/>
          </p:nvSpPr>
          <p:spPr bwMode="auto">
            <a:xfrm>
              <a:off x="2831" y="1877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8" name="Line 140"/>
            <p:cNvSpPr>
              <a:spLocks noChangeShapeType="1"/>
            </p:cNvSpPr>
            <p:nvPr/>
          </p:nvSpPr>
          <p:spPr bwMode="auto">
            <a:xfrm>
              <a:off x="3235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69" name="Line 141"/>
            <p:cNvSpPr>
              <a:spLocks noChangeShapeType="1"/>
            </p:cNvSpPr>
            <p:nvPr/>
          </p:nvSpPr>
          <p:spPr bwMode="auto">
            <a:xfrm>
              <a:off x="3597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0" name="Line 142"/>
            <p:cNvSpPr>
              <a:spLocks noChangeShapeType="1"/>
            </p:cNvSpPr>
            <p:nvPr/>
          </p:nvSpPr>
          <p:spPr bwMode="auto">
            <a:xfrm>
              <a:off x="3960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1" name="Line 143"/>
            <p:cNvSpPr>
              <a:spLocks noChangeShapeType="1"/>
            </p:cNvSpPr>
            <p:nvPr/>
          </p:nvSpPr>
          <p:spPr bwMode="auto">
            <a:xfrm>
              <a:off x="4324" y="1877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2" name="Line 144"/>
            <p:cNvSpPr>
              <a:spLocks noChangeShapeType="1"/>
            </p:cNvSpPr>
            <p:nvPr/>
          </p:nvSpPr>
          <p:spPr bwMode="auto">
            <a:xfrm>
              <a:off x="4687" y="1877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3" name="Line 145"/>
            <p:cNvSpPr>
              <a:spLocks noChangeShapeType="1"/>
            </p:cNvSpPr>
            <p:nvPr/>
          </p:nvSpPr>
          <p:spPr bwMode="auto">
            <a:xfrm>
              <a:off x="5074" y="1877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4" name="Line 146"/>
            <p:cNvSpPr>
              <a:spLocks noChangeShapeType="1"/>
            </p:cNvSpPr>
            <p:nvPr/>
          </p:nvSpPr>
          <p:spPr bwMode="auto">
            <a:xfrm>
              <a:off x="295" y="2281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5" name="Line 147"/>
            <p:cNvSpPr>
              <a:spLocks noChangeShapeType="1"/>
            </p:cNvSpPr>
            <p:nvPr/>
          </p:nvSpPr>
          <p:spPr bwMode="auto">
            <a:xfrm>
              <a:off x="2468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6" name="Line 148"/>
            <p:cNvSpPr>
              <a:spLocks noChangeShapeType="1"/>
            </p:cNvSpPr>
            <p:nvPr/>
          </p:nvSpPr>
          <p:spPr bwMode="auto">
            <a:xfrm>
              <a:off x="2831" y="2281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7" name="Line 149"/>
            <p:cNvSpPr>
              <a:spLocks noChangeShapeType="1"/>
            </p:cNvSpPr>
            <p:nvPr/>
          </p:nvSpPr>
          <p:spPr bwMode="auto">
            <a:xfrm>
              <a:off x="3235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8" name="Line 150"/>
            <p:cNvSpPr>
              <a:spLocks noChangeShapeType="1"/>
            </p:cNvSpPr>
            <p:nvPr/>
          </p:nvSpPr>
          <p:spPr bwMode="auto">
            <a:xfrm>
              <a:off x="3597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79" name="Line 151"/>
            <p:cNvSpPr>
              <a:spLocks noChangeShapeType="1"/>
            </p:cNvSpPr>
            <p:nvPr/>
          </p:nvSpPr>
          <p:spPr bwMode="auto">
            <a:xfrm>
              <a:off x="3960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0" name="Line 152"/>
            <p:cNvSpPr>
              <a:spLocks noChangeShapeType="1"/>
            </p:cNvSpPr>
            <p:nvPr/>
          </p:nvSpPr>
          <p:spPr bwMode="auto">
            <a:xfrm>
              <a:off x="4324" y="2281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1" name="Line 153"/>
            <p:cNvSpPr>
              <a:spLocks noChangeShapeType="1"/>
            </p:cNvSpPr>
            <p:nvPr/>
          </p:nvSpPr>
          <p:spPr bwMode="auto">
            <a:xfrm>
              <a:off x="4687" y="2281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2" name="Line 154"/>
            <p:cNvSpPr>
              <a:spLocks noChangeShapeType="1"/>
            </p:cNvSpPr>
            <p:nvPr/>
          </p:nvSpPr>
          <p:spPr bwMode="auto">
            <a:xfrm>
              <a:off x="5074" y="2281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3" name="Line 155"/>
            <p:cNvSpPr>
              <a:spLocks noChangeShapeType="1"/>
            </p:cNvSpPr>
            <p:nvPr/>
          </p:nvSpPr>
          <p:spPr bwMode="auto">
            <a:xfrm>
              <a:off x="295" y="2686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4" name="Line 156"/>
            <p:cNvSpPr>
              <a:spLocks noChangeShapeType="1"/>
            </p:cNvSpPr>
            <p:nvPr/>
          </p:nvSpPr>
          <p:spPr bwMode="auto">
            <a:xfrm>
              <a:off x="2468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5" name="Line 157"/>
            <p:cNvSpPr>
              <a:spLocks noChangeShapeType="1"/>
            </p:cNvSpPr>
            <p:nvPr/>
          </p:nvSpPr>
          <p:spPr bwMode="auto">
            <a:xfrm>
              <a:off x="2831" y="2686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6" name="Line 158"/>
            <p:cNvSpPr>
              <a:spLocks noChangeShapeType="1"/>
            </p:cNvSpPr>
            <p:nvPr/>
          </p:nvSpPr>
          <p:spPr bwMode="auto">
            <a:xfrm>
              <a:off x="3235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7" name="Line 159"/>
            <p:cNvSpPr>
              <a:spLocks noChangeShapeType="1"/>
            </p:cNvSpPr>
            <p:nvPr/>
          </p:nvSpPr>
          <p:spPr bwMode="auto">
            <a:xfrm>
              <a:off x="3597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8" name="Line 160"/>
            <p:cNvSpPr>
              <a:spLocks noChangeShapeType="1"/>
            </p:cNvSpPr>
            <p:nvPr/>
          </p:nvSpPr>
          <p:spPr bwMode="auto">
            <a:xfrm>
              <a:off x="3960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89" name="Line 161"/>
            <p:cNvSpPr>
              <a:spLocks noChangeShapeType="1"/>
            </p:cNvSpPr>
            <p:nvPr/>
          </p:nvSpPr>
          <p:spPr bwMode="auto">
            <a:xfrm>
              <a:off x="4324" y="2686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0" name="Line 162"/>
            <p:cNvSpPr>
              <a:spLocks noChangeShapeType="1"/>
            </p:cNvSpPr>
            <p:nvPr/>
          </p:nvSpPr>
          <p:spPr bwMode="auto">
            <a:xfrm>
              <a:off x="4687" y="2686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1" name="Line 163"/>
            <p:cNvSpPr>
              <a:spLocks noChangeShapeType="1"/>
            </p:cNvSpPr>
            <p:nvPr/>
          </p:nvSpPr>
          <p:spPr bwMode="auto">
            <a:xfrm>
              <a:off x="5074" y="2686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2" name="Line 164"/>
            <p:cNvSpPr>
              <a:spLocks noChangeShapeType="1"/>
            </p:cNvSpPr>
            <p:nvPr/>
          </p:nvSpPr>
          <p:spPr bwMode="auto">
            <a:xfrm>
              <a:off x="295" y="2973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3" name="Line 165"/>
            <p:cNvSpPr>
              <a:spLocks noChangeShapeType="1"/>
            </p:cNvSpPr>
            <p:nvPr/>
          </p:nvSpPr>
          <p:spPr bwMode="auto">
            <a:xfrm>
              <a:off x="2468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4" name="Line 166"/>
            <p:cNvSpPr>
              <a:spLocks noChangeShapeType="1"/>
            </p:cNvSpPr>
            <p:nvPr/>
          </p:nvSpPr>
          <p:spPr bwMode="auto">
            <a:xfrm>
              <a:off x="2831" y="2973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5" name="Line 167"/>
            <p:cNvSpPr>
              <a:spLocks noChangeShapeType="1"/>
            </p:cNvSpPr>
            <p:nvPr/>
          </p:nvSpPr>
          <p:spPr bwMode="auto">
            <a:xfrm>
              <a:off x="3235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6" name="Line 168"/>
            <p:cNvSpPr>
              <a:spLocks noChangeShapeType="1"/>
            </p:cNvSpPr>
            <p:nvPr/>
          </p:nvSpPr>
          <p:spPr bwMode="auto">
            <a:xfrm>
              <a:off x="3597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7" name="Line 169"/>
            <p:cNvSpPr>
              <a:spLocks noChangeShapeType="1"/>
            </p:cNvSpPr>
            <p:nvPr/>
          </p:nvSpPr>
          <p:spPr bwMode="auto">
            <a:xfrm>
              <a:off x="3960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8" name="Line 170"/>
            <p:cNvSpPr>
              <a:spLocks noChangeShapeType="1"/>
            </p:cNvSpPr>
            <p:nvPr/>
          </p:nvSpPr>
          <p:spPr bwMode="auto">
            <a:xfrm>
              <a:off x="4324" y="2973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699" name="Line 171"/>
            <p:cNvSpPr>
              <a:spLocks noChangeShapeType="1"/>
            </p:cNvSpPr>
            <p:nvPr/>
          </p:nvSpPr>
          <p:spPr bwMode="auto">
            <a:xfrm>
              <a:off x="4687" y="2973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0" name="Line 172"/>
            <p:cNvSpPr>
              <a:spLocks noChangeShapeType="1"/>
            </p:cNvSpPr>
            <p:nvPr/>
          </p:nvSpPr>
          <p:spPr bwMode="auto">
            <a:xfrm>
              <a:off x="5074" y="2973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1" name="Line 173"/>
            <p:cNvSpPr>
              <a:spLocks noChangeShapeType="1"/>
            </p:cNvSpPr>
            <p:nvPr/>
          </p:nvSpPr>
          <p:spPr bwMode="auto">
            <a:xfrm>
              <a:off x="295" y="3378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2" name="Line 174"/>
            <p:cNvSpPr>
              <a:spLocks noChangeShapeType="1"/>
            </p:cNvSpPr>
            <p:nvPr/>
          </p:nvSpPr>
          <p:spPr bwMode="auto">
            <a:xfrm>
              <a:off x="2468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3" name="Line 175"/>
            <p:cNvSpPr>
              <a:spLocks noChangeShapeType="1"/>
            </p:cNvSpPr>
            <p:nvPr/>
          </p:nvSpPr>
          <p:spPr bwMode="auto">
            <a:xfrm>
              <a:off x="2831" y="3378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4" name="Line 176"/>
            <p:cNvSpPr>
              <a:spLocks noChangeShapeType="1"/>
            </p:cNvSpPr>
            <p:nvPr/>
          </p:nvSpPr>
          <p:spPr bwMode="auto">
            <a:xfrm>
              <a:off x="3235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5" name="Line 177"/>
            <p:cNvSpPr>
              <a:spLocks noChangeShapeType="1"/>
            </p:cNvSpPr>
            <p:nvPr/>
          </p:nvSpPr>
          <p:spPr bwMode="auto">
            <a:xfrm>
              <a:off x="3597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6" name="Line 178"/>
            <p:cNvSpPr>
              <a:spLocks noChangeShapeType="1"/>
            </p:cNvSpPr>
            <p:nvPr/>
          </p:nvSpPr>
          <p:spPr bwMode="auto">
            <a:xfrm>
              <a:off x="3960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7" name="Line 179"/>
            <p:cNvSpPr>
              <a:spLocks noChangeShapeType="1"/>
            </p:cNvSpPr>
            <p:nvPr/>
          </p:nvSpPr>
          <p:spPr bwMode="auto">
            <a:xfrm>
              <a:off x="4324" y="3378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8" name="Line 180"/>
            <p:cNvSpPr>
              <a:spLocks noChangeShapeType="1"/>
            </p:cNvSpPr>
            <p:nvPr/>
          </p:nvSpPr>
          <p:spPr bwMode="auto">
            <a:xfrm>
              <a:off x="4687" y="3378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09" name="Line 181"/>
            <p:cNvSpPr>
              <a:spLocks noChangeShapeType="1"/>
            </p:cNvSpPr>
            <p:nvPr/>
          </p:nvSpPr>
          <p:spPr bwMode="auto">
            <a:xfrm>
              <a:off x="5074" y="3378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0" name="Line 182"/>
            <p:cNvSpPr>
              <a:spLocks noChangeShapeType="1"/>
            </p:cNvSpPr>
            <p:nvPr/>
          </p:nvSpPr>
          <p:spPr bwMode="auto">
            <a:xfrm>
              <a:off x="295" y="366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1" name="Line 183"/>
            <p:cNvSpPr>
              <a:spLocks noChangeShapeType="1"/>
            </p:cNvSpPr>
            <p:nvPr/>
          </p:nvSpPr>
          <p:spPr bwMode="auto">
            <a:xfrm>
              <a:off x="2468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2" name="Line 184"/>
            <p:cNvSpPr>
              <a:spLocks noChangeShapeType="1"/>
            </p:cNvSpPr>
            <p:nvPr/>
          </p:nvSpPr>
          <p:spPr bwMode="auto">
            <a:xfrm>
              <a:off x="2831" y="3665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3" name="Line 185"/>
            <p:cNvSpPr>
              <a:spLocks noChangeShapeType="1"/>
            </p:cNvSpPr>
            <p:nvPr/>
          </p:nvSpPr>
          <p:spPr bwMode="auto">
            <a:xfrm>
              <a:off x="3235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4" name="Line 186"/>
            <p:cNvSpPr>
              <a:spLocks noChangeShapeType="1"/>
            </p:cNvSpPr>
            <p:nvPr/>
          </p:nvSpPr>
          <p:spPr bwMode="auto">
            <a:xfrm>
              <a:off x="3597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5" name="Line 187"/>
            <p:cNvSpPr>
              <a:spLocks noChangeShapeType="1"/>
            </p:cNvSpPr>
            <p:nvPr/>
          </p:nvSpPr>
          <p:spPr bwMode="auto">
            <a:xfrm>
              <a:off x="3960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6" name="Line 188"/>
            <p:cNvSpPr>
              <a:spLocks noChangeShapeType="1"/>
            </p:cNvSpPr>
            <p:nvPr/>
          </p:nvSpPr>
          <p:spPr bwMode="auto">
            <a:xfrm>
              <a:off x="4324" y="366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7" name="Line 189"/>
            <p:cNvSpPr>
              <a:spLocks noChangeShapeType="1"/>
            </p:cNvSpPr>
            <p:nvPr/>
          </p:nvSpPr>
          <p:spPr bwMode="auto">
            <a:xfrm>
              <a:off x="4687" y="3665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8" name="Line 190"/>
            <p:cNvSpPr>
              <a:spLocks noChangeShapeType="1"/>
            </p:cNvSpPr>
            <p:nvPr/>
          </p:nvSpPr>
          <p:spPr bwMode="auto">
            <a:xfrm>
              <a:off x="5074" y="3665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19" name="Line 191"/>
            <p:cNvSpPr>
              <a:spLocks noChangeShapeType="1"/>
            </p:cNvSpPr>
            <p:nvPr/>
          </p:nvSpPr>
          <p:spPr bwMode="auto">
            <a:xfrm>
              <a:off x="295" y="383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0" name="Line 192"/>
            <p:cNvSpPr>
              <a:spLocks noChangeShapeType="1"/>
            </p:cNvSpPr>
            <p:nvPr/>
          </p:nvSpPr>
          <p:spPr bwMode="auto">
            <a:xfrm>
              <a:off x="2468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1" name="Line 193"/>
            <p:cNvSpPr>
              <a:spLocks noChangeShapeType="1"/>
            </p:cNvSpPr>
            <p:nvPr/>
          </p:nvSpPr>
          <p:spPr bwMode="auto">
            <a:xfrm>
              <a:off x="2831" y="3835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2" name="Line 194"/>
            <p:cNvSpPr>
              <a:spLocks noChangeShapeType="1"/>
            </p:cNvSpPr>
            <p:nvPr/>
          </p:nvSpPr>
          <p:spPr bwMode="auto">
            <a:xfrm>
              <a:off x="3235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3" name="Line 195"/>
            <p:cNvSpPr>
              <a:spLocks noChangeShapeType="1"/>
            </p:cNvSpPr>
            <p:nvPr/>
          </p:nvSpPr>
          <p:spPr bwMode="auto">
            <a:xfrm>
              <a:off x="3597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4" name="Line 196"/>
            <p:cNvSpPr>
              <a:spLocks noChangeShapeType="1"/>
            </p:cNvSpPr>
            <p:nvPr/>
          </p:nvSpPr>
          <p:spPr bwMode="auto">
            <a:xfrm>
              <a:off x="3960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5" name="Line 197"/>
            <p:cNvSpPr>
              <a:spLocks noChangeShapeType="1"/>
            </p:cNvSpPr>
            <p:nvPr/>
          </p:nvSpPr>
          <p:spPr bwMode="auto">
            <a:xfrm>
              <a:off x="4324" y="3835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6" name="Line 198"/>
            <p:cNvSpPr>
              <a:spLocks noChangeShapeType="1"/>
            </p:cNvSpPr>
            <p:nvPr/>
          </p:nvSpPr>
          <p:spPr bwMode="auto">
            <a:xfrm>
              <a:off x="4687" y="3835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7" name="Line 199"/>
            <p:cNvSpPr>
              <a:spLocks noChangeShapeType="1"/>
            </p:cNvSpPr>
            <p:nvPr/>
          </p:nvSpPr>
          <p:spPr bwMode="auto">
            <a:xfrm>
              <a:off x="5074" y="3835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8" name="Line 200"/>
            <p:cNvSpPr>
              <a:spLocks noChangeShapeType="1"/>
            </p:cNvSpPr>
            <p:nvPr/>
          </p:nvSpPr>
          <p:spPr bwMode="auto">
            <a:xfrm>
              <a:off x="295" y="4122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29" name="Line 201"/>
            <p:cNvSpPr>
              <a:spLocks noChangeShapeType="1"/>
            </p:cNvSpPr>
            <p:nvPr/>
          </p:nvSpPr>
          <p:spPr bwMode="auto">
            <a:xfrm>
              <a:off x="2468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0" name="Line 202"/>
            <p:cNvSpPr>
              <a:spLocks noChangeShapeType="1"/>
            </p:cNvSpPr>
            <p:nvPr/>
          </p:nvSpPr>
          <p:spPr bwMode="auto">
            <a:xfrm>
              <a:off x="2831" y="4122"/>
              <a:ext cx="3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1" name="Line 203"/>
            <p:cNvSpPr>
              <a:spLocks noChangeShapeType="1"/>
            </p:cNvSpPr>
            <p:nvPr/>
          </p:nvSpPr>
          <p:spPr bwMode="auto">
            <a:xfrm>
              <a:off x="3235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2" name="Line 204"/>
            <p:cNvSpPr>
              <a:spLocks noChangeShapeType="1"/>
            </p:cNvSpPr>
            <p:nvPr/>
          </p:nvSpPr>
          <p:spPr bwMode="auto">
            <a:xfrm>
              <a:off x="3597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3" name="Line 205"/>
            <p:cNvSpPr>
              <a:spLocks noChangeShapeType="1"/>
            </p:cNvSpPr>
            <p:nvPr/>
          </p:nvSpPr>
          <p:spPr bwMode="auto">
            <a:xfrm>
              <a:off x="3960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4" name="Line 206"/>
            <p:cNvSpPr>
              <a:spLocks noChangeShapeType="1"/>
            </p:cNvSpPr>
            <p:nvPr/>
          </p:nvSpPr>
          <p:spPr bwMode="auto">
            <a:xfrm>
              <a:off x="4324" y="4122"/>
              <a:ext cx="35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5" name="Line 207"/>
            <p:cNvSpPr>
              <a:spLocks noChangeShapeType="1"/>
            </p:cNvSpPr>
            <p:nvPr/>
          </p:nvSpPr>
          <p:spPr bwMode="auto">
            <a:xfrm>
              <a:off x="4687" y="4122"/>
              <a:ext cx="37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6" name="Line 208"/>
            <p:cNvSpPr>
              <a:spLocks noChangeShapeType="1"/>
            </p:cNvSpPr>
            <p:nvPr/>
          </p:nvSpPr>
          <p:spPr bwMode="auto">
            <a:xfrm>
              <a:off x="5074" y="4122"/>
              <a:ext cx="37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7" name="Line 209"/>
            <p:cNvSpPr>
              <a:spLocks noChangeShapeType="1"/>
            </p:cNvSpPr>
            <p:nvPr/>
          </p:nvSpPr>
          <p:spPr bwMode="auto">
            <a:xfrm>
              <a:off x="295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8" name="Line 210"/>
            <p:cNvSpPr>
              <a:spLocks noChangeShapeType="1"/>
            </p:cNvSpPr>
            <p:nvPr/>
          </p:nvSpPr>
          <p:spPr bwMode="auto">
            <a:xfrm>
              <a:off x="295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39" name="Line 211"/>
            <p:cNvSpPr>
              <a:spLocks noChangeShapeType="1"/>
            </p:cNvSpPr>
            <p:nvPr/>
          </p:nvSpPr>
          <p:spPr bwMode="auto">
            <a:xfrm>
              <a:off x="295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0" name="Line 212"/>
            <p:cNvSpPr>
              <a:spLocks noChangeShapeType="1"/>
            </p:cNvSpPr>
            <p:nvPr/>
          </p:nvSpPr>
          <p:spPr bwMode="auto">
            <a:xfrm>
              <a:off x="295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1" name="Line 213"/>
            <p:cNvSpPr>
              <a:spLocks noChangeShapeType="1"/>
            </p:cNvSpPr>
            <p:nvPr/>
          </p:nvSpPr>
          <p:spPr bwMode="auto">
            <a:xfrm>
              <a:off x="295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2" name="Line 214"/>
            <p:cNvSpPr>
              <a:spLocks noChangeShapeType="1"/>
            </p:cNvSpPr>
            <p:nvPr/>
          </p:nvSpPr>
          <p:spPr bwMode="auto">
            <a:xfrm>
              <a:off x="295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3" name="Line 215"/>
            <p:cNvSpPr>
              <a:spLocks noChangeShapeType="1"/>
            </p:cNvSpPr>
            <p:nvPr/>
          </p:nvSpPr>
          <p:spPr bwMode="auto">
            <a:xfrm>
              <a:off x="295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4" name="Line 216"/>
            <p:cNvSpPr>
              <a:spLocks noChangeShapeType="1"/>
            </p:cNvSpPr>
            <p:nvPr/>
          </p:nvSpPr>
          <p:spPr bwMode="auto">
            <a:xfrm>
              <a:off x="295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5" name="Line 217"/>
            <p:cNvSpPr>
              <a:spLocks noChangeShapeType="1"/>
            </p:cNvSpPr>
            <p:nvPr/>
          </p:nvSpPr>
          <p:spPr bwMode="auto">
            <a:xfrm>
              <a:off x="295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6" name="Line 218"/>
            <p:cNvSpPr>
              <a:spLocks noChangeShapeType="1"/>
            </p:cNvSpPr>
            <p:nvPr/>
          </p:nvSpPr>
          <p:spPr bwMode="auto">
            <a:xfrm>
              <a:off x="295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7" name="Line 219"/>
            <p:cNvSpPr>
              <a:spLocks noChangeShapeType="1"/>
            </p:cNvSpPr>
            <p:nvPr/>
          </p:nvSpPr>
          <p:spPr bwMode="auto">
            <a:xfrm>
              <a:off x="295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8" name="Line 220"/>
            <p:cNvSpPr>
              <a:spLocks noChangeShapeType="1"/>
            </p:cNvSpPr>
            <p:nvPr/>
          </p:nvSpPr>
          <p:spPr bwMode="auto">
            <a:xfrm>
              <a:off x="2468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49" name="Line 221"/>
            <p:cNvSpPr>
              <a:spLocks noChangeShapeType="1"/>
            </p:cNvSpPr>
            <p:nvPr/>
          </p:nvSpPr>
          <p:spPr bwMode="auto">
            <a:xfrm>
              <a:off x="2468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0" name="Line 222"/>
            <p:cNvSpPr>
              <a:spLocks noChangeShapeType="1"/>
            </p:cNvSpPr>
            <p:nvPr/>
          </p:nvSpPr>
          <p:spPr bwMode="auto">
            <a:xfrm>
              <a:off x="2468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1" name="Line 223"/>
            <p:cNvSpPr>
              <a:spLocks noChangeShapeType="1"/>
            </p:cNvSpPr>
            <p:nvPr/>
          </p:nvSpPr>
          <p:spPr bwMode="auto">
            <a:xfrm>
              <a:off x="2468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2" name="Line 224"/>
            <p:cNvSpPr>
              <a:spLocks noChangeShapeType="1"/>
            </p:cNvSpPr>
            <p:nvPr/>
          </p:nvSpPr>
          <p:spPr bwMode="auto">
            <a:xfrm>
              <a:off x="2468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3" name="Line 225"/>
            <p:cNvSpPr>
              <a:spLocks noChangeShapeType="1"/>
            </p:cNvSpPr>
            <p:nvPr/>
          </p:nvSpPr>
          <p:spPr bwMode="auto">
            <a:xfrm>
              <a:off x="2468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4" name="Line 226"/>
            <p:cNvSpPr>
              <a:spLocks noChangeShapeType="1"/>
            </p:cNvSpPr>
            <p:nvPr/>
          </p:nvSpPr>
          <p:spPr bwMode="auto">
            <a:xfrm>
              <a:off x="2468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5" name="Line 227"/>
            <p:cNvSpPr>
              <a:spLocks noChangeShapeType="1"/>
            </p:cNvSpPr>
            <p:nvPr/>
          </p:nvSpPr>
          <p:spPr bwMode="auto">
            <a:xfrm>
              <a:off x="2468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6" name="Line 228"/>
            <p:cNvSpPr>
              <a:spLocks noChangeShapeType="1"/>
            </p:cNvSpPr>
            <p:nvPr/>
          </p:nvSpPr>
          <p:spPr bwMode="auto">
            <a:xfrm>
              <a:off x="2468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7" name="Line 229"/>
            <p:cNvSpPr>
              <a:spLocks noChangeShapeType="1"/>
            </p:cNvSpPr>
            <p:nvPr/>
          </p:nvSpPr>
          <p:spPr bwMode="auto">
            <a:xfrm>
              <a:off x="2468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8" name="Line 230"/>
            <p:cNvSpPr>
              <a:spLocks noChangeShapeType="1"/>
            </p:cNvSpPr>
            <p:nvPr/>
          </p:nvSpPr>
          <p:spPr bwMode="auto">
            <a:xfrm>
              <a:off x="2468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59" name="Line 231"/>
            <p:cNvSpPr>
              <a:spLocks noChangeShapeType="1"/>
            </p:cNvSpPr>
            <p:nvPr/>
          </p:nvSpPr>
          <p:spPr bwMode="auto">
            <a:xfrm>
              <a:off x="2831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0" name="Line 232"/>
            <p:cNvSpPr>
              <a:spLocks noChangeShapeType="1"/>
            </p:cNvSpPr>
            <p:nvPr/>
          </p:nvSpPr>
          <p:spPr bwMode="auto">
            <a:xfrm>
              <a:off x="2831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1" name="Line 233"/>
            <p:cNvSpPr>
              <a:spLocks noChangeShapeType="1"/>
            </p:cNvSpPr>
            <p:nvPr/>
          </p:nvSpPr>
          <p:spPr bwMode="auto">
            <a:xfrm>
              <a:off x="2831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2" name="Line 234"/>
            <p:cNvSpPr>
              <a:spLocks noChangeShapeType="1"/>
            </p:cNvSpPr>
            <p:nvPr/>
          </p:nvSpPr>
          <p:spPr bwMode="auto">
            <a:xfrm>
              <a:off x="2831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3" name="Line 235"/>
            <p:cNvSpPr>
              <a:spLocks noChangeShapeType="1"/>
            </p:cNvSpPr>
            <p:nvPr/>
          </p:nvSpPr>
          <p:spPr bwMode="auto">
            <a:xfrm>
              <a:off x="2831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4" name="Line 236"/>
            <p:cNvSpPr>
              <a:spLocks noChangeShapeType="1"/>
            </p:cNvSpPr>
            <p:nvPr/>
          </p:nvSpPr>
          <p:spPr bwMode="auto">
            <a:xfrm>
              <a:off x="2831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5" name="Line 237"/>
            <p:cNvSpPr>
              <a:spLocks noChangeShapeType="1"/>
            </p:cNvSpPr>
            <p:nvPr/>
          </p:nvSpPr>
          <p:spPr bwMode="auto">
            <a:xfrm>
              <a:off x="2831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6" name="Line 238"/>
            <p:cNvSpPr>
              <a:spLocks noChangeShapeType="1"/>
            </p:cNvSpPr>
            <p:nvPr/>
          </p:nvSpPr>
          <p:spPr bwMode="auto">
            <a:xfrm>
              <a:off x="2831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7" name="Line 239"/>
            <p:cNvSpPr>
              <a:spLocks noChangeShapeType="1"/>
            </p:cNvSpPr>
            <p:nvPr/>
          </p:nvSpPr>
          <p:spPr bwMode="auto">
            <a:xfrm>
              <a:off x="2831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8" name="Line 240"/>
            <p:cNvSpPr>
              <a:spLocks noChangeShapeType="1"/>
            </p:cNvSpPr>
            <p:nvPr/>
          </p:nvSpPr>
          <p:spPr bwMode="auto">
            <a:xfrm>
              <a:off x="2831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69" name="Line 241"/>
            <p:cNvSpPr>
              <a:spLocks noChangeShapeType="1"/>
            </p:cNvSpPr>
            <p:nvPr/>
          </p:nvSpPr>
          <p:spPr bwMode="auto">
            <a:xfrm>
              <a:off x="2831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0" name="Line 242"/>
            <p:cNvSpPr>
              <a:spLocks noChangeShapeType="1"/>
            </p:cNvSpPr>
            <p:nvPr/>
          </p:nvSpPr>
          <p:spPr bwMode="auto">
            <a:xfrm>
              <a:off x="3235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1" name="Line 243"/>
            <p:cNvSpPr>
              <a:spLocks noChangeShapeType="1"/>
            </p:cNvSpPr>
            <p:nvPr/>
          </p:nvSpPr>
          <p:spPr bwMode="auto">
            <a:xfrm>
              <a:off x="3235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2" name="Line 244"/>
            <p:cNvSpPr>
              <a:spLocks noChangeShapeType="1"/>
            </p:cNvSpPr>
            <p:nvPr/>
          </p:nvSpPr>
          <p:spPr bwMode="auto">
            <a:xfrm>
              <a:off x="3235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3" name="Line 245"/>
            <p:cNvSpPr>
              <a:spLocks noChangeShapeType="1"/>
            </p:cNvSpPr>
            <p:nvPr/>
          </p:nvSpPr>
          <p:spPr bwMode="auto">
            <a:xfrm>
              <a:off x="3235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4" name="Line 246"/>
            <p:cNvSpPr>
              <a:spLocks noChangeShapeType="1"/>
            </p:cNvSpPr>
            <p:nvPr/>
          </p:nvSpPr>
          <p:spPr bwMode="auto">
            <a:xfrm>
              <a:off x="3235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5" name="Line 247"/>
            <p:cNvSpPr>
              <a:spLocks noChangeShapeType="1"/>
            </p:cNvSpPr>
            <p:nvPr/>
          </p:nvSpPr>
          <p:spPr bwMode="auto">
            <a:xfrm>
              <a:off x="3235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6" name="Line 248"/>
            <p:cNvSpPr>
              <a:spLocks noChangeShapeType="1"/>
            </p:cNvSpPr>
            <p:nvPr/>
          </p:nvSpPr>
          <p:spPr bwMode="auto">
            <a:xfrm>
              <a:off x="3235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7" name="Line 249"/>
            <p:cNvSpPr>
              <a:spLocks noChangeShapeType="1"/>
            </p:cNvSpPr>
            <p:nvPr/>
          </p:nvSpPr>
          <p:spPr bwMode="auto">
            <a:xfrm>
              <a:off x="3235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8" name="Line 250"/>
            <p:cNvSpPr>
              <a:spLocks noChangeShapeType="1"/>
            </p:cNvSpPr>
            <p:nvPr/>
          </p:nvSpPr>
          <p:spPr bwMode="auto">
            <a:xfrm>
              <a:off x="3235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79" name="Line 251"/>
            <p:cNvSpPr>
              <a:spLocks noChangeShapeType="1"/>
            </p:cNvSpPr>
            <p:nvPr/>
          </p:nvSpPr>
          <p:spPr bwMode="auto">
            <a:xfrm>
              <a:off x="3235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0" name="Line 252"/>
            <p:cNvSpPr>
              <a:spLocks noChangeShapeType="1"/>
            </p:cNvSpPr>
            <p:nvPr/>
          </p:nvSpPr>
          <p:spPr bwMode="auto">
            <a:xfrm>
              <a:off x="3235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1" name="Line 253"/>
            <p:cNvSpPr>
              <a:spLocks noChangeShapeType="1"/>
            </p:cNvSpPr>
            <p:nvPr/>
          </p:nvSpPr>
          <p:spPr bwMode="auto">
            <a:xfrm>
              <a:off x="3597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2" name="Line 254"/>
            <p:cNvSpPr>
              <a:spLocks noChangeShapeType="1"/>
            </p:cNvSpPr>
            <p:nvPr/>
          </p:nvSpPr>
          <p:spPr bwMode="auto">
            <a:xfrm>
              <a:off x="3597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3" name="Line 255"/>
            <p:cNvSpPr>
              <a:spLocks noChangeShapeType="1"/>
            </p:cNvSpPr>
            <p:nvPr/>
          </p:nvSpPr>
          <p:spPr bwMode="auto">
            <a:xfrm>
              <a:off x="3597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4" name="Line 256"/>
            <p:cNvSpPr>
              <a:spLocks noChangeShapeType="1"/>
            </p:cNvSpPr>
            <p:nvPr/>
          </p:nvSpPr>
          <p:spPr bwMode="auto">
            <a:xfrm>
              <a:off x="3597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5" name="Line 257"/>
            <p:cNvSpPr>
              <a:spLocks noChangeShapeType="1"/>
            </p:cNvSpPr>
            <p:nvPr/>
          </p:nvSpPr>
          <p:spPr bwMode="auto">
            <a:xfrm>
              <a:off x="3597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6" name="Line 258"/>
            <p:cNvSpPr>
              <a:spLocks noChangeShapeType="1"/>
            </p:cNvSpPr>
            <p:nvPr/>
          </p:nvSpPr>
          <p:spPr bwMode="auto">
            <a:xfrm>
              <a:off x="3597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7" name="Line 259"/>
            <p:cNvSpPr>
              <a:spLocks noChangeShapeType="1"/>
            </p:cNvSpPr>
            <p:nvPr/>
          </p:nvSpPr>
          <p:spPr bwMode="auto">
            <a:xfrm>
              <a:off x="3597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8" name="Line 260"/>
            <p:cNvSpPr>
              <a:spLocks noChangeShapeType="1"/>
            </p:cNvSpPr>
            <p:nvPr/>
          </p:nvSpPr>
          <p:spPr bwMode="auto">
            <a:xfrm>
              <a:off x="3597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89" name="Line 261"/>
            <p:cNvSpPr>
              <a:spLocks noChangeShapeType="1"/>
            </p:cNvSpPr>
            <p:nvPr/>
          </p:nvSpPr>
          <p:spPr bwMode="auto">
            <a:xfrm>
              <a:off x="3597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0" name="Line 262"/>
            <p:cNvSpPr>
              <a:spLocks noChangeShapeType="1"/>
            </p:cNvSpPr>
            <p:nvPr/>
          </p:nvSpPr>
          <p:spPr bwMode="auto">
            <a:xfrm>
              <a:off x="3597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1" name="Line 263"/>
            <p:cNvSpPr>
              <a:spLocks noChangeShapeType="1"/>
            </p:cNvSpPr>
            <p:nvPr/>
          </p:nvSpPr>
          <p:spPr bwMode="auto">
            <a:xfrm>
              <a:off x="3597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2" name="Line 264"/>
            <p:cNvSpPr>
              <a:spLocks noChangeShapeType="1"/>
            </p:cNvSpPr>
            <p:nvPr/>
          </p:nvSpPr>
          <p:spPr bwMode="auto">
            <a:xfrm>
              <a:off x="3960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3" name="Line 265"/>
            <p:cNvSpPr>
              <a:spLocks noChangeShapeType="1"/>
            </p:cNvSpPr>
            <p:nvPr/>
          </p:nvSpPr>
          <p:spPr bwMode="auto">
            <a:xfrm>
              <a:off x="3960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4" name="Line 266"/>
            <p:cNvSpPr>
              <a:spLocks noChangeShapeType="1"/>
            </p:cNvSpPr>
            <p:nvPr/>
          </p:nvSpPr>
          <p:spPr bwMode="auto">
            <a:xfrm>
              <a:off x="3960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5" name="Line 267"/>
            <p:cNvSpPr>
              <a:spLocks noChangeShapeType="1"/>
            </p:cNvSpPr>
            <p:nvPr/>
          </p:nvSpPr>
          <p:spPr bwMode="auto">
            <a:xfrm>
              <a:off x="3960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6" name="Line 268"/>
            <p:cNvSpPr>
              <a:spLocks noChangeShapeType="1"/>
            </p:cNvSpPr>
            <p:nvPr/>
          </p:nvSpPr>
          <p:spPr bwMode="auto">
            <a:xfrm>
              <a:off x="3960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7" name="Line 269"/>
            <p:cNvSpPr>
              <a:spLocks noChangeShapeType="1"/>
            </p:cNvSpPr>
            <p:nvPr/>
          </p:nvSpPr>
          <p:spPr bwMode="auto">
            <a:xfrm>
              <a:off x="3960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8" name="Line 270"/>
            <p:cNvSpPr>
              <a:spLocks noChangeShapeType="1"/>
            </p:cNvSpPr>
            <p:nvPr/>
          </p:nvSpPr>
          <p:spPr bwMode="auto">
            <a:xfrm>
              <a:off x="3960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799" name="Line 271"/>
            <p:cNvSpPr>
              <a:spLocks noChangeShapeType="1"/>
            </p:cNvSpPr>
            <p:nvPr/>
          </p:nvSpPr>
          <p:spPr bwMode="auto">
            <a:xfrm>
              <a:off x="3960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0" name="Line 272"/>
            <p:cNvSpPr>
              <a:spLocks noChangeShapeType="1"/>
            </p:cNvSpPr>
            <p:nvPr/>
          </p:nvSpPr>
          <p:spPr bwMode="auto">
            <a:xfrm>
              <a:off x="3960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1" name="Line 273"/>
            <p:cNvSpPr>
              <a:spLocks noChangeShapeType="1"/>
            </p:cNvSpPr>
            <p:nvPr/>
          </p:nvSpPr>
          <p:spPr bwMode="auto">
            <a:xfrm>
              <a:off x="3960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2" name="Line 274"/>
            <p:cNvSpPr>
              <a:spLocks noChangeShapeType="1"/>
            </p:cNvSpPr>
            <p:nvPr/>
          </p:nvSpPr>
          <p:spPr bwMode="auto">
            <a:xfrm>
              <a:off x="3960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3" name="Line 275"/>
            <p:cNvSpPr>
              <a:spLocks noChangeShapeType="1"/>
            </p:cNvSpPr>
            <p:nvPr/>
          </p:nvSpPr>
          <p:spPr bwMode="auto">
            <a:xfrm>
              <a:off x="4324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4" name="Line 276"/>
            <p:cNvSpPr>
              <a:spLocks noChangeShapeType="1"/>
            </p:cNvSpPr>
            <p:nvPr/>
          </p:nvSpPr>
          <p:spPr bwMode="auto">
            <a:xfrm>
              <a:off x="4324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5" name="Line 277"/>
            <p:cNvSpPr>
              <a:spLocks noChangeShapeType="1"/>
            </p:cNvSpPr>
            <p:nvPr/>
          </p:nvSpPr>
          <p:spPr bwMode="auto">
            <a:xfrm>
              <a:off x="4324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6" name="Line 278"/>
            <p:cNvSpPr>
              <a:spLocks noChangeShapeType="1"/>
            </p:cNvSpPr>
            <p:nvPr/>
          </p:nvSpPr>
          <p:spPr bwMode="auto">
            <a:xfrm>
              <a:off x="4324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7" name="Line 279"/>
            <p:cNvSpPr>
              <a:spLocks noChangeShapeType="1"/>
            </p:cNvSpPr>
            <p:nvPr/>
          </p:nvSpPr>
          <p:spPr bwMode="auto">
            <a:xfrm>
              <a:off x="4324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8" name="Line 280"/>
            <p:cNvSpPr>
              <a:spLocks noChangeShapeType="1"/>
            </p:cNvSpPr>
            <p:nvPr/>
          </p:nvSpPr>
          <p:spPr bwMode="auto">
            <a:xfrm>
              <a:off x="4324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09" name="Line 281"/>
            <p:cNvSpPr>
              <a:spLocks noChangeShapeType="1"/>
            </p:cNvSpPr>
            <p:nvPr/>
          </p:nvSpPr>
          <p:spPr bwMode="auto">
            <a:xfrm>
              <a:off x="4324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0" name="Line 282"/>
            <p:cNvSpPr>
              <a:spLocks noChangeShapeType="1"/>
            </p:cNvSpPr>
            <p:nvPr/>
          </p:nvSpPr>
          <p:spPr bwMode="auto">
            <a:xfrm>
              <a:off x="4324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1" name="Line 283"/>
            <p:cNvSpPr>
              <a:spLocks noChangeShapeType="1"/>
            </p:cNvSpPr>
            <p:nvPr/>
          </p:nvSpPr>
          <p:spPr bwMode="auto">
            <a:xfrm>
              <a:off x="4324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2" name="Line 284"/>
            <p:cNvSpPr>
              <a:spLocks noChangeShapeType="1"/>
            </p:cNvSpPr>
            <p:nvPr/>
          </p:nvSpPr>
          <p:spPr bwMode="auto">
            <a:xfrm>
              <a:off x="4324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3" name="Line 285"/>
            <p:cNvSpPr>
              <a:spLocks noChangeShapeType="1"/>
            </p:cNvSpPr>
            <p:nvPr/>
          </p:nvSpPr>
          <p:spPr bwMode="auto">
            <a:xfrm>
              <a:off x="4324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4" name="Line 286"/>
            <p:cNvSpPr>
              <a:spLocks noChangeShapeType="1"/>
            </p:cNvSpPr>
            <p:nvPr/>
          </p:nvSpPr>
          <p:spPr bwMode="auto">
            <a:xfrm>
              <a:off x="4687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5" name="Line 287"/>
            <p:cNvSpPr>
              <a:spLocks noChangeShapeType="1"/>
            </p:cNvSpPr>
            <p:nvPr/>
          </p:nvSpPr>
          <p:spPr bwMode="auto">
            <a:xfrm>
              <a:off x="4687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6" name="Line 288"/>
            <p:cNvSpPr>
              <a:spLocks noChangeShapeType="1"/>
            </p:cNvSpPr>
            <p:nvPr/>
          </p:nvSpPr>
          <p:spPr bwMode="auto">
            <a:xfrm>
              <a:off x="4687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7" name="Line 289"/>
            <p:cNvSpPr>
              <a:spLocks noChangeShapeType="1"/>
            </p:cNvSpPr>
            <p:nvPr/>
          </p:nvSpPr>
          <p:spPr bwMode="auto">
            <a:xfrm>
              <a:off x="4687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8" name="Line 290"/>
            <p:cNvSpPr>
              <a:spLocks noChangeShapeType="1"/>
            </p:cNvSpPr>
            <p:nvPr/>
          </p:nvSpPr>
          <p:spPr bwMode="auto">
            <a:xfrm>
              <a:off x="4687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19" name="Line 291"/>
            <p:cNvSpPr>
              <a:spLocks noChangeShapeType="1"/>
            </p:cNvSpPr>
            <p:nvPr/>
          </p:nvSpPr>
          <p:spPr bwMode="auto">
            <a:xfrm>
              <a:off x="4687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0" name="Line 292"/>
            <p:cNvSpPr>
              <a:spLocks noChangeShapeType="1"/>
            </p:cNvSpPr>
            <p:nvPr/>
          </p:nvSpPr>
          <p:spPr bwMode="auto">
            <a:xfrm>
              <a:off x="4687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1" name="Line 293"/>
            <p:cNvSpPr>
              <a:spLocks noChangeShapeType="1"/>
            </p:cNvSpPr>
            <p:nvPr/>
          </p:nvSpPr>
          <p:spPr bwMode="auto">
            <a:xfrm>
              <a:off x="4687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2" name="Line 294"/>
            <p:cNvSpPr>
              <a:spLocks noChangeShapeType="1"/>
            </p:cNvSpPr>
            <p:nvPr/>
          </p:nvSpPr>
          <p:spPr bwMode="auto">
            <a:xfrm>
              <a:off x="4687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3" name="Line 295"/>
            <p:cNvSpPr>
              <a:spLocks noChangeShapeType="1"/>
            </p:cNvSpPr>
            <p:nvPr/>
          </p:nvSpPr>
          <p:spPr bwMode="auto">
            <a:xfrm>
              <a:off x="4687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4" name="Line 296"/>
            <p:cNvSpPr>
              <a:spLocks noChangeShapeType="1"/>
            </p:cNvSpPr>
            <p:nvPr/>
          </p:nvSpPr>
          <p:spPr bwMode="auto">
            <a:xfrm>
              <a:off x="4687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5" name="Line 297"/>
            <p:cNvSpPr>
              <a:spLocks noChangeShapeType="1"/>
            </p:cNvSpPr>
            <p:nvPr/>
          </p:nvSpPr>
          <p:spPr bwMode="auto">
            <a:xfrm>
              <a:off x="5074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6" name="Line 298"/>
            <p:cNvSpPr>
              <a:spLocks noChangeShapeType="1"/>
            </p:cNvSpPr>
            <p:nvPr/>
          </p:nvSpPr>
          <p:spPr bwMode="auto">
            <a:xfrm>
              <a:off x="5074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7" name="Line 299"/>
            <p:cNvSpPr>
              <a:spLocks noChangeShapeType="1"/>
            </p:cNvSpPr>
            <p:nvPr/>
          </p:nvSpPr>
          <p:spPr bwMode="auto">
            <a:xfrm>
              <a:off x="5074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8" name="Line 300"/>
            <p:cNvSpPr>
              <a:spLocks noChangeShapeType="1"/>
            </p:cNvSpPr>
            <p:nvPr/>
          </p:nvSpPr>
          <p:spPr bwMode="auto">
            <a:xfrm>
              <a:off x="5074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29" name="Line 301"/>
            <p:cNvSpPr>
              <a:spLocks noChangeShapeType="1"/>
            </p:cNvSpPr>
            <p:nvPr/>
          </p:nvSpPr>
          <p:spPr bwMode="auto">
            <a:xfrm>
              <a:off x="5074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0" name="Line 302"/>
            <p:cNvSpPr>
              <a:spLocks noChangeShapeType="1"/>
            </p:cNvSpPr>
            <p:nvPr/>
          </p:nvSpPr>
          <p:spPr bwMode="auto">
            <a:xfrm>
              <a:off x="5074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1" name="Line 303"/>
            <p:cNvSpPr>
              <a:spLocks noChangeShapeType="1"/>
            </p:cNvSpPr>
            <p:nvPr/>
          </p:nvSpPr>
          <p:spPr bwMode="auto">
            <a:xfrm>
              <a:off x="5074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2" name="Line 304"/>
            <p:cNvSpPr>
              <a:spLocks noChangeShapeType="1"/>
            </p:cNvSpPr>
            <p:nvPr/>
          </p:nvSpPr>
          <p:spPr bwMode="auto">
            <a:xfrm>
              <a:off x="5074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3" name="Line 305"/>
            <p:cNvSpPr>
              <a:spLocks noChangeShapeType="1"/>
            </p:cNvSpPr>
            <p:nvPr/>
          </p:nvSpPr>
          <p:spPr bwMode="auto">
            <a:xfrm>
              <a:off x="5074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4" name="Line 306"/>
            <p:cNvSpPr>
              <a:spLocks noChangeShapeType="1"/>
            </p:cNvSpPr>
            <p:nvPr/>
          </p:nvSpPr>
          <p:spPr bwMode="auto">
            <a:xfrm>
              <a:off x="5074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5" name="Line 307"/>
            <p:cNvSpPr>
              <a:spLocks noChangeShapeType="1"/>
            </p:cNvSpPr>
            <p:nvPr/>
          </p:nvSpPr>
          <p:spPr bwMode="auto">
            <a:xfrm>
              <a:off x="5074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6" name="Line 308"/>
            <p:cNvSpPr>
              <a:spLocks noChangeShapeType="1"/>
            </p:cNvSpPr>
            <p:nvPr/>
          </p:nvSpPr>
          <p:spPr bwMode="auto">
            <a:xfrm>
              <a:off x="5459" y="3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7" name="Line 309"/>
            <p:cNvSpPr>
              <a:spLocks noChangeShapeType="1"/>
            </p:cNvSpPr>
            <p:nvPr/>
          </p:nvSpPr>
          <p:spPr bwMode="auto">
            <a:xfrm>
              <a:off x="5459" y="785"/>
              <a:ext cx="0" cy="2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8" name="Line 310"/>
            <p:cNvSpPr>
              <a:spLocks noChangeShapeType="1"/>
            </p:cNvSpPr>
            <p:nvPr/>
          </p:nvSpPr>
          <p:spPr bwMode="auto">
            <a:xfrm>
              <a:off x="5459" y="10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39" name="Line 311"/>
            <p:cNvSpPr>
              <a:spLocks noChangeShapeType="1"/>
            </p:cNvSpPr>
            <p:nvPr/>
          </p:nvSpPr>
          <p:spPr bwMode="auto">
            <a:xfrm>
              <a:off x="5459" y="14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0" name="Line 312"/>
            <p:cNvSpPr>
              <a:spLocks noChangeShapeType="1"/>
            </p:cNvSpPr>
            <p:nvPr/>
          </p:nvSpPr>
          <p:spPr bwMode="auto">
            <a:xfrm>
              <a:off x="5459" y="1877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1" name="Line 313"/>
            <p:cNvSpPr>
              <a:spLocks noChangeShapeType="1"/>
            </p:cNvSpPr>
            <p:nvPr/>
          </p:nvSpPr>
          <p:spPr bwMode="auto">
            <a:xfrm>
              <a:off x="5459" y="2281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2" name="Line 314"/>
            <p:cNvSpPr>
              <a:spLocks noChangeShapeType="1"/>
            </p:cNvSpPr>
            <p:nvPr/>
          </p:nvSpPr>
          <p:spPr bwMode="auto">
            <a:xfrm>
              <a:off x="5459" y="2686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3" name="Line 315"/>
            <p:cNvSpPr>
              <a:spLocks noChangeShapeType="1"/>
            </p:cNvSpPr>
            <p:nvPr/>
          </p:nvSpPr>
          <p:spPr bwMode="auto">
            <a:xfrm>
              <a:off x="5459" y="2973"/>
              <a:ext cx="0" cy="39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4" name="Line 316"/>
            <p:cNvSpPr>
              <a:spLocks noChangeShapeType="1"/>
            </p:cNvSpPr>
            <p:nvPr/>
          </p:nvSpPr>
          <p:spPr bwMode="auto">
            <a:xfrm>
              <a:off x="5459" y="3378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5" name="Line 317"/>
            <p:cNvSpPr>
              <a:spLocks noChangeShapeType="1"/>
            </p:cNvSpPr>
            <p:nvPr/>
          </p:nvSpPr>
          <p:spPr bwMode="auto">
            <a:xfrm>
              <a:off x="5459" y="3665"/>
              <a:ext cx="0" cy="16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846" name="Line 318"/>
            <p:cNvSpPr>
              <a:spLocks noChangeShapeType="1"/>
            </p:cNvSpPr>
            <p:nvPr/>
          </p:nvSpPr>
          <p:spPr bwMode="auto">
            <a:xfrm>
              <a:off x="5459" y="3835"/>
              <a:ext cx="0" cy="27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47" name="Rectangle 319"/>
          <p:cNvSpPr>
            <a:spLocks noChangeArrowheads="1"/>
          </p:cNvSpPr>
          <p:nvPr/>
        </p:nvSpPr>
        <p:spPr bwMode="auto">
          <a:xfrm>
            <a:off x="7938" y="144463"/>
            <a:ext cx="72151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Целевые показатели развития сферы культуры</a:t>
            </a:r>
            <a:r>
              <a:rPr lang="ru-RU" altLang="ru-RU">
                <a:solidFill>
                  <a:srgbClr val="FFFFFF"/>
                </a:solidFill>
                <a:latin typeface="Rockwell" panose="02060603020205020403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22300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Структура расходов бюджета </a:t>
            </a:r>
            <a:r>
              <a:rPr lang="ru-RU" altLang="ru-RU" dirty="0" err="1">
                <a:solidFill>
                  <a:srgbClr val="E6E9CB"/>
                </a:solidFill>
                <a:latin typeface="Times New Roman" panose="02020603050405020304" pitchFamily="18" charset="0"/>
              </a:rPr>
              <a:t>Хромцовского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 сельского поселения  на </a:t>
            </a:r>
            <a:r>
              <a:rPr lang="ru-RU" altLang="ru-RU" dirty="0" smtClean="0">
                <a:solidFill>
                  <a:srgbClr val="E6E9CB"/>
                </a:solidFill>
                <a:latin typeface="Times New Roman" panose="02020603050405020304" pitchFamily="18" charset="0"/>
              </a:rPr>
              <a:t>2021 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dirty="0" smtClean="0">
                <a:solidFill>
                  <a:srgbClr val="E6E9CB"/>
                </a:solidFill>
                <a:latin typeface="Times New Roman" panose="02020603050405020304" pitchFamily="18" charset="0"/>
              </a:rPr>
              <a:t>2022-2023 </a:t>
            </a:r>
            <a:r>
              <a:rPr lang="ru-RU" altLang="ru-RU" dirty="0" err="1">
                <a:solidFill>
                  <a:srgbClr val="E6E9CB"/>
                </a:solidFill>
                <a:latin typeface="Times New Roman" panose="02020603050405020304" pitchFamily="18" charset="0"/>
              </a:rPr>
              <a:t>гг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 по основным разделам и подразделам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00063" y="1989138"/>
            <a:ext cx="8128000" cy="4357687"/>
            <a:chOff x="315" y="1253"/>
            <a:chExt cx="5120" cy="2745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315" y="1253"/>
              <a:ext cx="514" cy="55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839" y="1253"/>
              <a:ext cx="2663" cy="55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3513" y="1253"/>
              <a:ext cx="1910" cy="171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513" y="143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4153" y="143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4795" y="143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315" y="1815"/>
              <a:ext cx="514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0102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839" y="1815"/>
              <a:ext cx="2663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Функционирование высшего должностного лица субъекта Российской Федерации и муниципального образования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3513" y="1815"/>
              <a:ext cx="631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732,1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153" y="1815"/>
              <a:ext cx="631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732,1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4795" y="1815"/>
              <a:ext cx="631" cy="37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732,1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315" y="2196"/>
              <a:ext cx="514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0104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839" y="2196"/>
              <a:ext cx="2663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3513" y="2196"/>
              <a:ext cx="631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3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1685,6</a:t>
              </a: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4153" y="2196"/>
              <a:ext cx="631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1569,2</a:t>
              </a: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4795" y="2196"/>
              <a:ext cx="631" cy="49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1569,2</a:t>
              </a: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15" y="2694"/>
              <a:ext cx="514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0105</a:t>
              </a: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839" y="2694"/>
              <a:ext cx="2663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Судебная система</a:t>
              </a: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3513" y="2694"/>
              <a:ext cx="631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3,0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4153" y="2694"/>
              <a:ext cx="631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3,9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4786" y="2693"/>
              <a:ext cx="631" cy="149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315" y="2854"/>
              <a:ext cx="514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0106</a:t>
              </a: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839" y="2854"/>
              <a:ext cx="2663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финансовых, налоговых и таможенных органов и органов финансового (финансово-бюджетного) надзора</a:t>
              </a: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3513" y="285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4153" y="285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4795" y="2854"/>
              <a:ext cx="631" cy="37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315" y="3235"/>
              <a:ext cx="514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0111</a:t>
              </a:r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839" y="3235"/>
              <a:ext cx="2663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Резервные фонды</a:t>
              </a:r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3513" y="3235"/>
              <a:ext cx="631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4153" y="3235"/>
              <a:ext cx="631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4795" y="3235"/>
              <a:ext cx="631" cy="244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1,0</a:t>
              </a:r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315" y="3489"/>
              <a:ext cx="514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0113</a:t>
              </a:r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839" y="3489"/>
              <a:ext cx="2663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Другие общегосударственные вопросы</a:t>
              </a:r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513" y="3489"/>
              <a:ext cx="631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671,7</a:t>
              </a: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4153" y="3489"/>
              <a:ext cx="631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671,7</a:t>
              </a:r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4795" y="3489"/>
              <a:ext cx="631" cy="244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671,7</a:t>
              </a:r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315" y="3743"/>
              <a:ext cx="514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839" y="3743"/>
              <a:ext cx="2663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3513" y="3743"/>
              <a:ext cx="631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3093,6</a:t>
              </a:r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4153" y="3743"/>
              <a:ext cx="631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2978,1</a:t>
              </a:r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4795" y="3743"/>
              <a:ext cx="631" cy="24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2978,1</a:t>
              </a:r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315" y="1253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839" y="1253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3513" y="1253"/>
              <a:ext cx="191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3513" y="143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4153" y="143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4795" y="143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>
              <a:off x="315" y="1815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839" y="1815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3513" y="181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4153" y="181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4795" y="181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315" y="2196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839" y="2196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3513" y="2196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>
              <a:off x="4153" y="2196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4795" y="2196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315" y="2694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>
              <a:off x="839" y="2694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Line 62"/>
            <p:cNvSpPr>
              <a:spLocks noChangeShapeType="1"/>
            </p:cNvSpPr>
            <p:nvPr/>
          </p:nvSpPr>
          <p:spPr bwMode="auto">
            <a:xfrm>
              <a:off x="3513" y="26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5" name="Line 63"/>
            <p:cNvSpPr>
              <a:spLocks noChangeShapeType="1"/>
            </p:cNvSpPr>
            <p:nvPr/>
          </p:nvSpPr>
          <p:spPr bwMode="auto">
            <a:xfrm>
              <a:off x="4153" y="26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6" name="Line 64"/>
            <p:cNvSpPr>
              <a:spLocks noChangeShapeType="1"/>
            </p:cNvSpPr>
            <p:nvPr/>
          </p:nvSpPr>
          <p:spPr bwMode="auto">
            <a:xfrm>
              <a:off x="4795" y="26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7" name="Line 65"/>
            <p:cNvSpPr>
              <a:spLocks noChangeShapeType="1"/>
            </p:cNvSpPr>
            <p:nvPr/>
          </p:nvSpPr>
          <p:spPr bwMode="auto">
            <a:xfrm>
              <a:off x="315" y="2854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8" name="Line 66"/>
            <p:cNvSpPr>
              <a:spLocks noChangeShapeType="1"/>
            </p:cNvSpPr>
            <p:nvPr/>
          </p:nvSpPr>
          <p:spPr bwMode="auto">
            <a:xfrm>
              <a:off x="839" y="2854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9" name="Line 67"/>
            <p:cNvSpPr>
              <a:spLocks noChangeShapeType="1"/>
            </p:cNvSpPr>
            <p:nvPr/>
          </p:nvSpPr>
          <p:spPr bwMode="auto">
            <a:xfrm>
              <a:off x="3513" y="285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0" name="Line 68"/>
            <p:cNvSpPr>
              <a:spLocks noChangeShapeType="1"/>
            </p:cNvSpPr>
            <p:nvPr/>
          </p:nvSpPr>
          <p:spPr bwMode="auto">
            <a:xfrm>
              <a:off x="4153" y="285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1" name="Line 69"/>
            <p:cNvSpPr>
              <a:spLocks noChangeShapeType="1"/>
            </p:cNvSpPr>
            <p:nvPr/>
          </p:nvSpPr>
          <p:spPr bwMode="auto">
            <a:xfrm>
              <a:off x="4795" y="285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2" name="Line 70"/>
            <p:cNvSpPr>
              <a:spLocks noChangeShapeType="1"/>
            </p:cNvSpPr>
            <p:nvPr/>
          </p:nvSpPr>
          <p:spPr bwMode="auto">
            <a:xfrm>
              <a:off x="315" y="3235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>
              <a:off x="839" y="3235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Line 72"/>
            <p:cNvSpPr>
              <a:spLocks noChangeShapeType="1"/>
            </p:cNvSpPr>
            <p:nvPr/>
          </p:nvSpPr>
          <p:spPr bwMode="auto">
            <a:xfrm>
              <a:off x="3513" y="323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5" name="Line 73"/>
            <p:cNvSpPr>
              <a:spLocks noChangeShapeType="1"/>
            </p:cNvSpPr>
            <p:nvPr/>
          </p:nvSpPr>
          <p:spPr bwMode="auto">
            <a:xfrm>
              <a:off x="4153" y="323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6" name="Line 74"/>
            <p:cNvSpPr>
              <a:spLocks noChangeShapeType="1"/>
            </p:cNvSpPr>
            <p:nvPr/>
          </p:nvSpPr>
          <p:spPr bwMode="auto">
            <a:xfrm>
              <a:off x="4795" y="3235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7" name="Line 75"/>
            <p:cNvSpPr>
              <a:spLocks noChangeShapeType="1"/>
            </p:cNvSpPr>
            <p:nvPr/>
          </p:nvSpPr>
          <p:spPr bwMode="auto">
            <a:xfrm>
              <a:off x="315" y="3489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8" name="Line 76"/>
            <p:cNvSpPr>
              <a:spLocks noChangeShapeType="1"/>
            </p:cNvSpPr>
            <p:nvPr/>
          </p:nvSpPr>
          <p:spPr bwMode="auto">
            <a:xfrm>
              <a:off x="839" y="3489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9" name="Line 77"/>
            <p:cNvSpPr>
              <a:spLocks noChangeShapeType="1"/>
            </p:cNvSpPr>
            <p:nvPr/>
          </p:nvSpPr>
          <p:spPr bwMode="auto">
            <a:xfrm>
              <a:off x="3513" y="348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0" name="Line 78"/>
            <p:cNvSpPr>
              <a:spLocks noChangeShapeType="1"/>
            </p:cNvSpPr>
            <p:nvPr/>
          </p:nvSpPr>
          <p:spPr bwMode="auto">
            <a:xfrm>
              <a:off x="4153" y="348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Line 79"/>
            <p:cNvSpPr>
              <a:spLocks noChangeShapeType="1"/>
            </p:cNvSpPr>
            <p:nvPr/>
          </p:nvSpPr>
          <p:spPr bwMode="auto">
            <a:xfrm>
              <a:off x="4795" y="348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Line 80"/>
            <p:cNvSpPr>
              <a:spLocks noChangeShapeType="1"/>
            </p:cNvSpPr>
            <p:nvPr/>
          </p:nvSpPr>
          <p:spPr bwMode="auto">
            <a:xfrm>
              <a:off x="315" y="3743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3" name="Line 81"/>
            <p:cNvSpPr>
              <a:spLocks noChangeShapeType="1"/>
            </p:cNvSpPr>
            <p:nvPr/>
          </p:nvSpPr>
          <p:spPr bwMode="auto">
            <a:xfrm>
              <a:off x="839" y="3743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4" name="Line 82"/>
            <p:cNvSpPr>
              <a:spLocks noChangeShapeType="1"/>
            </p:cNvSpPr>
            <p:nvPr/>
          </p:nvSpPr>
          <p:spPr bwMode="auto">
            <a:xfrm>
              <a:off x="3513" y="3743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5" name="Line 83"/>
            <p:cNvSpPr>
              <a:spLocks noChangeShapeType="1"/>
            </p:cNvSpPr>
            <p:nvPr/>
          </p:nvSpPr>
          <p:spPr bwMode="auto">
            <a:xfrm>
              <a:off x="4153" y="3743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6" name="Line 84"/>
            <p:cNvSpPr>
              <a:spLocks noChangeShapeType="1"/>
            </p:cNvSpPr>
            <p:nvPr/>
          </p:nvSpPr>
          <p:spPr bwMode="auto">
            <a:xfrm>
              <a:off x="4795" y="3743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7" name="Line 85"/>
            <p:cNvSpPr>
              <a:spLocks noChangeShapeType="1"/>
            </p:cNvSpPr>
            <p:nvPr/>
          </p:nvSpPr>
          <p:spPr bwMode="auto">
            <a:xfrm>
              <a:off x="315" y="3999"/>
              <a:ext cx="51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>
              <a:off x="839" y="3999"/>
              <a:ext cx="266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>
              <a:off x="3513" y="399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>
              <a:off x="4153" y="399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1" name="Line 89"/>
            <p:cNvSpPr>
              <a:spLocks noChangeShapeType="1"/>
            </p:cNvSpPr>
            <p:nvPr/>
          </p:nvSpPr>
          <p:spPr bwMode="auto">
            <a:xfrm>
              <a:off x="4795" y="399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2" name="Line 90"/>
            <p:cNvSpPr>
              <a:spLocks noChangeShapeType="1"/>
            </p:cNvSpPr>
            <p:nvPr/>
          </p:nvSpPr>
          <p:spPr bwMode="auto">
            <a:xfrm>
              <a:off x="315" y="1253"/>
              <a:ext cx="0" cy="55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3" name="Line 91"/>
            <p:cNvSpPr>
              <a:spLocks noChangeShapeType="1"/>
            </p:cNvSpPr>
            <p:nvPr/>
          </p:nvSpPr>
          <p:spPr bwMode="auto">
            <a:xfrm>
              <a:off x="315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4" name="Line 92"/>
            <p:cNvSpPr>
              <a:spLocks noChangeShapeType="1"/>
            </p:cNvSpPr>
            <p:nvPr/>
          </p:nvSpPr>
          <p:spPr bwMode="auto">
            <a:xfrm>
              <a:off x="315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5" name="Line 93"/>
            <p:cNvSpPr>
              <a:spLocks noChangeShapeType="1"/>
            </p:cNvSpPr>
            <p:nvPr/>
          </p:nvSpPr>
          <p:spPr bwMode="auto">
            <a:xfrm>
              <a:off x="315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6" name="Line 94"/>
            <p:cNvSpPr>
              <a:spLocks noChangeShapeType="1"/>
            </p:cNvSpPr>
            <p:nvPr/>
          </p:nvSpPr>
          <p:spPr bwMode="auto">
            <a:xfrm>
              <a:off x="315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7" name="Line 95"/>
            <p:cNvSpPr>
              <a:spLocks noChangeShapeType="1"/>
            </p:cNvSpPr>
            <p:nvPr/>
          </p:nvSpPr>
          <p:spPr bwMode="auto">
            <a:xfrm>
              <a:off x="315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8" name="Line 96"/>
            <p:cNvSpPr>
              <a:spLocks noChangeShapeType="1"/>
            </p:cNvSpPr>
            <p:nvPr/>
          </p:nvSpPr>
          <p:spPr bwMode="auto">
            <a:xfrm>
              <a:off x="315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9" name="Line 97"/>
            <p:cNvSpPr>
              <a:spLocks noChangeShapeType="1"/>
            </p:cNvSpPr>
            <p:nvPr/>
          </p:nvSpPr>
          <p:spPr bwMode="auto">
            <a:xfrm>
              <a:off x="315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0" name="Line 98"/>
            <p:cNvSpPr>
              <a:spLocks noChangeShapeType="1"/>
            </p:cNvSpPr>
            <p:nvPr/>
          </p:nvSpPr>
          <p:spPr bwMode="auto">
            <a:xfrm>
              <a:off x="839" y="1253"/>
              <a:ext cx="0" cy="55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1" name="Line 99"/>
            <p:cNvSpPr>
              <a:spLocks noChangeShapeType="1"/>
            </p:cNvSpPr>
            <p:nvPr/>
          </p:nvSpPr>
          <p:spPr bwMode="auto">
            <a:xfrm>
              <a:off x="839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2" name="Line 100"/>
            <p:cNvSpPr>
              <a:spLocks noChangeShapeType="1"/>
            </p:cNvSpPr>
            <p:nvPr/>
          </p:nvSpPr>
          <p:spPr bwMode="auto">
            <a:xfrm>
              <a:off x="839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3" name="Line 101"/>
            <p:cNvSpPr>
              <a:spLocks noChangeShapeType="1"/>
            </p:cNvSpPr>
            <p:nvPr/>
          </p:nvSpPr>
          <p:spPr bwMode="auto">
            <a:xfrm>
              <a:off x="839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4" name="Line 102"/>
            <p:cNvSpPr>
              <a:spLocks noChangeShapeType="1"/>
            </p:cNvSpPr>
            <p:nvPr/>
          </p:nvSpPr>
          <p:spPr bwMode="auto">
            <a:xfrm>
              <a:off x="839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5" name="Line 103"/>
            <p:cNvSpPr>
              <a:spLocks noChangeShapeType="1"/>
            </p:cNvSpPr>
            <p:nvPr/>
          </p:nvSpPr>
          <p:spPr bwMode="auto">
            <a:xfrm>
              <a:off x="839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6" name="Line 104"/>
            <p:cNvSpPr>
              <a:spLocks noChangeShapeType="1"/>
            </p:cNvSpPr>
            <p:nvPr/>
          </p:nvSpPr>
          <p:spPr bwMode="auto">
            <a:xfrm>
              <a:off x="839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7" name="Line 105"/>
            <p:cNvSpPr>
              <a:spLocks noChangeShapeType="1"/>
            </p:cNvSpPr>
            <p:nvPr/>
          </p:nvSpPr>
          <p:spPr bwMode="auto">
            <a:xfrm>
              <a:off x="839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8" name="Line 106"/>
            <p:cNvSpPr>
              <a:spLocks noChangeShapeType="1"/>
            </p:cNvSpPr>
            <p:nvPr/>
          </p:nvSpPr>
          <p:spPr bwMode="auto">
            <a:xfrm>
              <a:off x="3513" y="1253"/>
              <a:ext cx="0" cy="1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9" name="Line 107"/>
            <p:cNvSpPr>
              <a:spLocks noChangeShapeType="1"/>
            </p:cNvSpPr>
            <p:nvPr/>
          </p:nvSpPr>
          <p:spPr bwMode="auto">
            <a:xfrm>
              <a:off x="3513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0" name="Line 108"/>
            <p:cNvSpPr>
              <a:spLocks noChangeShapeType="1"/>
            </p:cNvSpPr>
            <p:nvPr/>
          </p:nvSpPr>
          <p:spPr bwMode="auto">
            <a:xfrm>
              <a:off x="3513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1" name="Line 109"/>
            <p:cNvSpPr>
              <a:spLocks noChangeShapeType="1"/>
            </p:cNvSpPr>
            <p:nvPr/>
          </p:nvSpPr>
          <p:spPr bwMode="auto">
            <a:xfrm>
              <a:off x="3513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2" name="Line 110"/>
            <p:cNvSpPr>
              <a:spLocks noChangeShapeType="1"/>
            </p:cNvSpPr>
            <p:nvPr/>
          </p:nvSpPr>
          <p:spPr bwMode="auto">
            <a:xfrm>
              <a:off x="3513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3" name="Line 111"/>
            <p:cNvSpPr>
              <a:spLocks noChangeShapeType="1"/>
            </p:cNvSpPr>
            <p:nvPr/>
          </p:nvSpPr>
          <p:spPr bwMode="auto">
            <a:xfrm>
              <a:off x="3513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4" name="Line 112"/>
            <p:cNvSpPr>
              <a:spLocks noChangeShapeType="1"/>
            </p:cNvSpPr>
            <p:nvPr/>
          </p:nvSpPr>
          <p:spPr bwMode="auto">
            <a:xfrm>
              <a:off x="3513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5" name="Line 113"/>
            <p:cNvSpPr>
              <a:spLocks noChangeShapeType="1"/>
            </p:cNvSpPr>
            <p:nvPr/>
          </p:nvSpPr>
          <p:spPr bwMode="auto">
            <a:xfrm>
              <a:off x="3513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6" name="Line 114"/>
            <p:cNvSpPr>
              <a:spLocks noChangeShapeType="1"/>
            </p:cNvSpPr>
            <p:nvPr/>
          </p:nvSpPr>
          <p:spPr bwMode="auto">
            <a:xfrm>
              <a:off x="3513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7" name="Line 115"/>
            <p:cNvSpPr>
              <a:spLocks noChangeShapeType="1"/>
            </p:cNvSpPr>
            <p:nvPr/>
          </p:nvSpPr>
          <p:spPr bwMode="auto">
            <a:xfrm>
              <a:off x="4153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8" name="Line 116"/>
            <p:cNvSpPr>
              <a:spLocks noChangeShapeType="1"/>
            </p:cNvSpPr>
            <p:nvPr/>
          </p:nvSpPr>
          <p:spPr bwMode="auto">
            <a:xfrm>
              <a:off x="4153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69" name="Line 117"/>
            <p:cNvSpPr>
              <a:spLocks noChangeShapeType="1"/>
            </p:cNvSpPr>
            <p:nvPr/>
          </p:nvSpPr>
          <p:spPr bwMode="auto">
            <a:xfrm>
              <a:off x="4153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0" name="Line 118"/>
            <p:cNvSpPr>
              <a:spLocks noChangeShapeType="1"/>
            </p:cNvSpPr>
            <p:nvPr/>
          </p:nvSpPr>
          <p:spPr bwMode="auto">
            <a:xfrm>
              <a:off x="4153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1" name="Line 119"/>
            <p:cNvSpPr>
              <a:spLocks noChangeShapeType="1"/>
            </p:cNvSpPr>
            <p:nvPr/>
          </p:nvSpPr>
          <p:spPr bwMode="auto">
            <a:xfrm>
              <a:off x="4153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2" name="Line 120"/>
            <p:cNvSpPr>
              <a:spLocks noChangeShapeType="1"/>
            </p:cNvSpPr>
            <p:nvPr/>
          </p:nvSpPr>
          <p:spPr bwMode="auto">
            <a:xfrm>
              <a:off x="4153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3" name="Line 121"/>
            <p:cNvSpPr>
              <a:spLocks noChangeShapeType="1"/>
            </p:cNvSpPr>
            <p:nvPr/>
          </p:nvSpPr>
          <p:spPr bwMode="auto">
            <a:xfrm>
              <a:off x="4153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4" name="Line 122"/>
            <p:cNvSpPr>
              <a:spLocks noChangeShapeType="1"/>
            </p:cNvSpPr>
            <p:nvPr/>
          </p:nvSpPr>
          <p:spPr bwMode="auto">
            <a:xfrm>
              <a:off x="4153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5" name="Line 123"/>
            <p:cNvSpPr>
              <a:spLocks noChangeShapeType="1"/>
            </p:cNvSpPr>
            <p:nvPr/>
          </p:nvSpPr>
          <p:spPr bwMode="auto">
            <a:xfrm>
              <a:off x="4795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6" name="Line 124"/>
            <p:cNvSpPr>
              <a:spLocks noChangeShapeType="1"/>
            </p:cNvSpPr>
            <p:nvPr/>
          </p:nvSpPr>
          <p:spPr bwMode="auto">
            <a:xfrm>
              <a:off x="4795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7" name="Line 125"/>
            <p:cNvSpPr>
              <a:spLocks noChangeShapeType="1"/>
            </p:cNvSpPr>
            <p:nvPr/>
          </p:nvSpPr>
          <p:spPr bwMode="auto">
            <a:xfrm>
              <a:off x="4795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8" name="Line 126"/>
            <p:cNvSpPr>
              <a:spLocks noChangeShapeType="1"/>
            </p:cNvSpPr>
            <p:nvPr/>
          </p:nvSpPr>
          <p:spPr bwMode="auto">
            <a:xfrm>
              <a:off x="4795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79" name="Line 127"/>
            <p:cNvSpPr>
              <a:spLocks noChangeShapeType="1"/>
            </p:cNvSpPr>
            <p:nvPr/>
          </p:nvSpPr>
          <p:spPr bwMode="auto">
            <a:xfrm>
              <a:off x="4795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0" name="Line 128"/>
            <p:cNvSpPr>
              <a:spLocks noChangeShapeType="1"/>
            </p:cNvSpPr>
            <p:nvPr/>
          </p:nvSpPr>
          <p:spPr bwMode="auto">
            <a:xfrm>
              <a:off x="4795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1" name="Line 129"/>
            <p:cNvSpPr>
              <a:spLocks noChangeShapeType="1"/>
            </p:cNvSpPr>
            <p:nvPr/>
          </p:nvSpPr>
          <p:spPr bwMode="auto">
            <a:xfrm>
              <a:off x="4795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2" name="Line 130"/>
            <p:cNvSpPr>
              <a:spLocks noChangeShapeType="1"/>
            </p:cNvSpPr>
            <p:nvPr/>
          </p:nvSpPr>
          <p:spPr bwMode="auto">
            <a:xfrm>
              <a:off x="4795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3" name="Line 131"/>
            <p:cNvSpPr>
              <a:spLocks noChangeShapeType="1"/>
            </p:cNvSpPr>
            <p:nvPr/>
          </p:nvSpPr>
          <p:spPr bwMode="auto">
            <a:xfrm>
              <a:off x="5436" y="1253"/>
              <a:ext cx="0" cy="1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4" name="Line 132"/>
            <p:cNvSpPr>
              <a:spLocks noChangeShapeType="1"/>
            </p:cNvSpPr>
            <p:nvPr/>
          </p:nvSpPr>
          <p:spPr bwMode="auto">
            <a:xfrm>
              <a:off x="5436" y="143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5" name="Line 133"/>
            <p:cNvSpPr>
              <a:spLocks noChangeShapeType="1"/>
            </p:cNvSpPr>
            <p:nvPr/>
          </p:nvSpPr>
          <p:spPr bwMode="auto">
            <a:xfrm>
              <a:off x="5436" y="1815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6" name="Line 134"/>
            <p:cNvSpPr>
              <a:spLocks noChangeShapeType="1"/>
            </p:cNvSpPr>
            <p:nvPr/>
          </p:nvSpPr>
          <p:spPr bwMode="auto">
            <a:xfrm>
              <a:off x="5436" y="2196"/>
              <a:ext cx="0" cy="49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7" name="Line 135"/>
            <p:cNvSpPr>
              <a:spLocks noChangeShapeType="1"/>
            </p:cNvSpPr>
            <p:nvPr/>
          </p:nvSpPr>
          <p:spPr bwMode="auto">
            <a:xfrm>
              <a:off x="5436" y="2694"/>
              <a:ext cx="0" cy="14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8" name="Line 136"/>
            <p:cNvSpPr>
              <a:spLocks noChangeShapeType="1"/>
            </p:cNvSpPr>
            <p:nvPr/>
          </p:nvSpPr>
          <p:spPr bwMode="auto">
            <a:xfrm>
              <a:off x="5436" y="2854"/>
              <a:ext cx="0" cy="37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89" name="Line 137"/>
            <p:cNvSpPr>
              <a:spLocks noChangeShapeType="1"/>
            </p:cNvSpPr>
            <p:nvPr/>
          </p:nvSpPr>
          <p:spPr bwMode="auto">
            <a:xfrm>
              <a:off x="5436" y="3235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90" name="Line 138"/>
            <p:cNvSpPr>
              <a:spLocks noChangeShapeType="1"/>
            </p:cNvSpPr>
            <p:nvPr/>
          </p:nvSpPr>
          <p:spPr bwMode="auto">
            <a:xfrm>
              <a:off x="5436" y="3489"/>
              <a:ext cx="0" cy="24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91" name="Line 139"/>
            <p:cNvSpPr>
              <a:spLocks noChangeShapeType="1"/>
            </p:cNvSpPr>
            <p:nvPr/>
          </p:nvSpPr>
          <p:spPr bwMode="auto">
            <a:xfrm>
              <a:off x="5436" y="3743"/>
              <a:ext cx="0" cy="24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692" name="Rectangle 140"/>
          <p:cNvSpPr>
            <a:spLocks noChangeArrowheads="1"/>
          </p:cNvSpPr>
          <p:nvPr/>
        </p:nvSpPr>
        <p:spPr bwMode="auto">
          <a:xfrm>
            <a:off x="517525" y="1500188"/>
            <a:ext cx="3487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22300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Структура расходов бюджета </a:t>
            </a:r>
            <a:r>
              <a:rPr lang="ru-RU" altLang="ru-RU" dirty="0" err="1">
                <a:solidFill>
                  <a:srgbClr val="E6E9CB"/>
                </a:solidFill>
                <a:latin typeface="Times New Roman" panose="02020603050405020304" pitchFamily="18" charset="0"/>
              </a:rPr>
              <a:t>Хромцовского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 сельского поселения  на </a:t>
            </a:r>
            <a:r>
              <a:rPr lang="ru-RU" altLang="ru-RU" dirty="0" smtClean="0">
                <a:solidFill>
                  <a:srgbClr val="E6E9CB"/>
                </a:solidFill>
                <a:latin typeface="Times New Roman" panose="02020603050405020304" pitchFamily="18" charset="0"/>
              </a:rPr>
              <a:t>2021 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dirty="0" smtClean="0">
                <a:solidFill>
                  <a:srgbClr val="E6E9CB"/>
                </a:solidFill>
                <a:latin typeface="Times New Roman" panose="02020603050405020304" pitchFamily="18" charset="0"/>
              </a:rPr>
              <a:t>2022-2023 </a:t>
            </a:r>
            <a:r>
              <a:rPr lang="ru-RU" altLang="ru-RU" dirty="0" err="1">
                <a:solidFill>
                  <a:srgbClr val="E6E9CB"/>
                </a:solidFill>
                <a:latin typeface="Times New Roman" panose="02020603050405020304" pitchFamily="18" charset="0"/>
              </a:rPr>
              <a:t>гг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 по основным разделам и подразделам</a:t>
            </a: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571500" y="1792288"/>
            <a:ext cx="7986713" cy="1581150"/>
            <a:chOff x="360" y="1129"/>
            <a:chExt cx="5031" cy="996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60" y="1129"/>
              <a:ext cx="605" cy="4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975" y="1129"/>
              <a:ext cx="2519" cy="4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501" y="1129"/>
              <a:ext cx="1876" cy="22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3501" y="1364"/>
              <a:ext cx="620" cy="242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131" y="1364"/>
              <a:ext cx="620" cy="242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762" y="1364"/>
              <a:ext cx="620" cy="242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60" y="1616"/>
              <a:ext cx="605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0203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975" y="1616"/>
              <a:ext cx="2519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Мобилизационная и вневойсковая подготовка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3501" y="1616"/>
              <a:ext cx="620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4131" y="1616"/>
              <a:ext cx="620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4762" y="1616"/>
              <a:ext cx="620" cy="245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360" y="1868"/>
              <a:ext cx="605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975" y="1868"/>
              <a:ext cx="2519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3501" y="1868"/>
              <a:ext cx="620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4131" y="1868"/>
              <a:ext cx="620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4762" y="1868"/>
              <a:ext cx="620" cy="245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360" y="1129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975" y="1129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3501" y="1129"/>
              <a:ext cx="187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501" y="1364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4131" y="1364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4762" y="1364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360" y="161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975" y="1616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3501" y="161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4131" y="161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>
              <a:off x="4762" y="161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>
              <a:off x="360" y="1868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975" y="1868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3501" y="1868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4131" y="1868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4762" y="1868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360" y="2126"/>
              <a:ext cx="60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975" y="2126"/>
              <a:ext cx="251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3501" y="212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auto">
            <a:xfrm>
              <a:off x="4131" y="212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4762" y="2126"/>
              <a:ext cx="62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360" y="1129"/>
              <a:ext cx="0" cy="4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60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360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975" y="1129"/>
              <a:ext cx="0" cy="4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975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975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3501" y="1129"/>
              <a:ext cx="0" cy="22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3501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3501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3501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6" name="Line 50"/>
            <p:cNvSpPr>
              <a:spLocks noChangeShapeType="1"/>
            </p:cNvSpPr>
            <p:nvPr/>
          </p:nvSpPr>
          <p:spPr bwMode="auto">
            <a:xfrm>
              <a:off x="4131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7" name="Line 51"/>
            <p:cNvSpPr>
              <a:spLocks noChangeShapeType="1"/>
            </p:cNvSpPr>
            <p:nvPr/>
          </p:nvSpPr>
          <p:spPr bwMode="auto">
            <a:xfrm>
              <a:off x="4131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8" name="Line 52"/>
            <p:cNvSpPr>
              <a:spLocks noChangeShapeType="1"/>
            </p:cNvSpPr>
            <p:nvPr/>
          </p:nvSpPr>
          <p:spPr bwMode="auto">
            <a:xfrm>
              <a:off x="4131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9" name="Line 53"/>
            <p:cNvSpPr>
              <a:spLocks noChangeShapeType="1"/>
            </p:cNvSpPr>
            <p:nvPr/>
          </p:nvSpPr>
          <p:spPr bwMode="auto">
            <a:xfrm>
              <a:off x="4762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0" name="Line 54"/>
            <p:cNvSpPr>
              <a:spLocks noChangeShapeType="1"/>
            </p:cNvSpPr>
            <p:nvPr/>
          </p:nvSpPr>
          <p:spPr bwMode="auto">
            <a:xfrm>
              <a:off x="4762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>
              <a:off x="4762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Line 56"/>
            <p:cNvSpPr>
              <a:spLocks noChangeShapeType="1"/>
            </p:cNvSpPr>
            <p:nvPr/>
          </p:nvSpPr>
          <p:spPr bwMode="auto">
            <a:xfrm>
              <a:off x="5392" y="1129"/>
              <a:ext cx="0" cy="22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Line 57"/>
            <p:cNvSpPr>
              <a:spLocks noChangeShapeType="1"/>
            </p:cNvSpPr>
            <p:nvPr/>
          </p:nvSpPr>
          <p:spPr bwMode="auto">
            <a:xfrm>
              <a:off x="5392" y="1364"/>
              <a:ext cx="0" cy="24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>
              <a:off x="5392" y="1616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>
              <a:off x="5392" y="1868"/>
              <a:ext cx="0" cy="24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515938" y="1435100"/>
            <a:ext cx="2600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Национальная оборона</a:t>
            </a:r>
          </a:p>
        </p:txBody>
      </p: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611188" y="4292600"/>
            <a:ext cx="7945437" cy="1465263"/>
            <a:chOff x="385" y="2704"/>
            <a:chExt cx="5005" cy="923"/>
          </a:xfrm>
        </p:grpSpPr>
        <p:sp>
          <p:nvSpPr>
            <p:cNvPr id="24638" name="Rectangle 62"/>
            <p:cNvSpPr>
              <a:spLocks noChangeArrowheads="1"/>
            </p:cNvSpPr>
            <p:nvPr/>
          </p:nvSpPr>
          <p:spPr bwMode="auto">
            <a:xfrm>
              <a:off x="385" y="2704"/>
              <a:ext cx="625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4639" name="Rectangle 63"/>
            <p:cNvSpPr>
              <a:spLocks noChangeArrowheads="1"/>
            </p:cNvSpPr>
            <p:nvPr/>
          </p:nvSpPr>
          <p:spPr bwMode="auto">
            <a:xfrm>
              <a:off x="1020" y="2704"/>
              <a:ext cx="2498" cy="37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4640" name="Rectangle 64"/>
            <p:cNvSpPr>
              <a:spLocks noChangeArrowheads="1"/>
            </p:cNvSpPr>
            <p:nvPr/>
          </p:nvSpPr>
          <p:spPr bwMode="auto">
            <a:xfrm>
              <a:off x="3528" y="2704"/>
              <a:ext cx="1849" cy="11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4641" name="Rectangle 65"/>
            <p:cNvSpPr>
              <a:spLocks noChangeArrowheads="1"/>
            </p:cNvSpPr>
            <p:nvPr/>
          </p:nvSpPr>
          <p:spPr bwMode="auto">
            <a:xfrm>
              <a:off x="3528" y="2829"/>
              <a:ext cx="611" cy="25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4642" name="Rectangle 66"/>
            <p:cNvSpPr>
              <a:spLocks noChangeArrowheads="1"/>
            </p:cNvSpPr>
            <p:nvPr/>
          </p:nvSpPr>
          <p:spPr bwMode="auto">
            <a:xfrm>
              <a:off x="4149" y="2829"/>
              <a:ext cx="611" cy="25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4643" name="Rectangle 67"/>
            <p:cNvSpPr>
              <a:spLocks noChangeArrowheads="1"/>
            </p:cNvSpPr>
            <p:nvPr/>
          </p:nvSpPr>
          <p:spPr bwMode="auto">
            <a:xfrm>
              <a:off x="4770" y="2829"/>
              <a:ext cx="611" cy="25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</a:t>
              </a: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4644" name="Rectangle 68"/>
            <p:cNvSpPr>
              <a:spLocks noChangeArrowheads="1"/>
            </p:cNvSpPr>
            <p:nvPr/>
          </p:nvSpPr>
          <p:spPr bwMode="auto">
            <a:xfrm>
              <a:off x="385" y="3093"/>
              <a:ext cx="625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0310</a:t>
              </a:r>
            </a:p>
          </p:txBody>
        </p:sp>
        <p:sp>
          <p:nvSpPr>
            <p:cNvPr id="24645" name="Rectangle 69"/>
            <p:cNvSpPr>
              <a:spLocks noChangeArrowheads="1"/>
            </p:cNvSpPr>
            <p:nvPr/>
          </p:nvSpPr>
          <p:spPr bwMode="auto">
            <a:xfrm>
              <a:off x="1020" y="3093"/>
              <a:ext cx="2498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пожарной безопасности</a:t>
              </a:r>
            </a:p>
          </p:txBody>
        </p:sp>
        <p:sp>
          <p:nvSpPr>
            <p:cNvPr id="24646" name="Rectangle 70"/>
            <p:cNvSpPr>
              <a:spLocks noChangeArrowheads="1"/>
            </p:cNvSpPr>
            <p:nvPr/>
          </p:nvSpPr>
          <p:spPr bwMode="auto">
            <a:xfrm>
              <a:off x="3528" y="3093"/>
              <a:ext cx="611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4647" name="Rectangle 71"/>
            <p:cNvSpPr>
              <a:spLocks noChangeArrowheads="1"/>
            </p:cNvSpPr>
            <p:nvPr/>
          </p:nvSpPr>
          <p:spPr bwMode="auto">
            <a:xfrm>
              <a:off x="4149" y="3093"/>
              <a:ext cx="611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4770" y="3093"/>
              <a:ext cx="611" cy="253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49" name="Rectangle 73"/>
            <p:cNvSpPr>
              <a:spLocks noChangeArrowheads="1"/>
            </p:cNvSpPr>
            <p:nvPr/>
          </p:nvSpPr>
          <p:spPr bwMode="auto">
            <a:xfrm>
              <a:off x="385" y="3359"/>
              <a:ext cx="625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4650" name="Rectangle 74"/>
            <p:cNvSpPr>
              <a:spLocks noChangeArrowheads="1"/>
            </p:cNvSpPr>
            <p:nvPr/>
          </p:nvSpPr>
          <p:spPr bwMode="auto">
            <a:xfrm>
              <a:off x="1020" y="3359"/>
              <a:ext cx="2498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51" name="Rectangle 75"/>
            <p:cNvSpPr>
              <a:spLocks noChangeArrowheads="1"/>
            </p:cNvSpPr>
            <p:nvPr/>
          </p:nvSpPr>
          <p:spPr bwMode="auto">
            <a:xfrm>
              <a:off x="3528" y="3359"/>
              <a:ext cx="611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4652" name="Rectangle 76"/>
            <p:cNvSpPr>
              <a:spLocks noChangeArrowheads="1"/>
            </p:cNvSpPr>
            <p:nvPr/>
          </p:nvSpPr>
          <p:spPr bwMode="auto">
            <a:xfrm>
              <a:off x="4149" y="3359"/>
              <a:ext cx="611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53" name="Rectangle 77"/>
            <p:cNvSpPr>
              <a:spLocks noChangeArrowheads="1"/>
            </p:cNvSpPr>
            <p:nvPr/>
          </p:nvSpPr>
          <p:spPr bwMode="auto">
            <a:xfrm>
              <a:off x="4770" y="3359"/>
              <a:ext cx="611" cy="25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4654" name="Line 78"/>
            <p:cNvSpPr>
              <a:spLocks noChangeShapeType="1"/>
            </p:cNvSpPr>
            <p:nvPr/>
          </p:nvSpPr>
          <p:spPr bwMode="auto">
            <a:xfrm>
              <a:off x="385" y="270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Line 79"/>
            <p:cNvSpPr>
              <a:spLocks noChangeShapeType="1"/>
            </p:cNvSpPr>
            <p:nvPr/>
          </p:nvSpPr>
          <p:spPr bwMode="auto">
            <a:xfrm>
              <a:off x="1020" y="2704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Line 80"/>
            <p:cNvSpPr>
              <a:spLocks noChangeShapeType="1"/>
            </p:cNvSpPr>
            <p:nvPr/>
          </p:nvSpPr>
          <p:spPr bwMode="auto">
            <a:xfrm>
              <a:off x="3528" y="2704"/>
              <a:ext cx="184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Line 81"/>
            <p:cNvSpPr>
              <a:spLocks noChangeShapeType="1"/>
            </p:cNvSpPr>
            <p:nvPr/>
          </p:nvSpPr>
          <p:spPr bwMode="auto">
            <a:xfrm>
              <a:off x="3528" y="282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Line 82"/>
            <p:cNvSpPr>
              <a:spLocks noChangeShapeType="1"/>
            </p:cNvSpPr>
            <p:nvPr/>
          </p:nvSpPr>
          <p:spPr bwMode="auto">
            <a:xfrm>
              <a:off x="4149" y="282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Line 83"/>
            <p:cNvSpPr>
              <a:spLocks noChangeShapeType="1"/>
            </p:cNvSpPr>
            <p:nvPr/>
          </p:nvSpPr>
          <p:spPr bwMode="auto">
            <a:xfrm>
              <a:off x="4770" y="282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Line 84"/>
            <p:cNvSpPr>
              <a:spLocks noChangeShapeType="1"/>
            </p:cNvSpPr>
            <p:nvPr/>
          </p:nvSpPr>
          <p:spPr bwMode="auto">
            <a:xfrm>
              <a:off x="385" y="309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Line 85"/>
            <p:cNvSpPr>
              <a:spLocks noChangeShapeType="1"/>
            </p:cNvSpPr>
            <p:nvPr/>
          </p:nvSpPr>
          <p:spPr bwMode="auto">
            <a:xfrm>
              <a:off x="1020" y="3093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2" name="Line 86"/>
            <p:cNvSpPr>
              <a:spLocks noChangeShapeType="1"/>
            </p:cNvSpPr>
            <p:nvPr/>
          </p:nvSpPr>
          <p:spPr bwMode="auto">
            <a:xfrm>
              <a:off x="3528" y="3093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3" name="Line 87"/>
            <p:cNvSpPr>
              <a:spLocks noChangeShapeType="1"/>
            </p:cNvSpPr>
            <p:nvPr/>
          </p:nvSpPr>
          <p:spPr bwMode="auto">
            <a:xfrm>
              <a:off x="4149" y="3093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Line 88"/>
            <p:cNvSpPr>
              <a:spLocks noChangeShapeType="1"/>
            </p:cNvSpPr>
            <p:nvPr/>
          </p:nvSpPr>
          <p:spPr bwMode="auto">
            <a:xfrm>
              <a:off x="4770" y="3093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Line 89"/>
            <p:cNvSpPr>
              <a:spLocks noChangeShapeType="1"/>
            </p:cNvSpPr>
            <p:nvPr/>
          </p:nvSpPr>
          <p:spPr bwMode="auto">
            <a:xfrm>
              <a:off x="385" y="335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6" name="Line 90"/>
            <p:cNvSpPr>
              <a:spLocks noChangeShapeType="1"/>
            </p:cNvSpPr>
            <p:nvPr/>
          </p:nvSpPr>
          <p:spPr bwMode="auto">
            <a:xfrm>
              <a:off x="1020" y="3359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Line 91"/>
            <p:cNvSpPr>
              <a:spLocks noChangeShapeType="1"/>
            </p:cNvSpPr>
            <p:nvPr/>
          </p:nvSpPr>
          <p:spPr bwMode="auto">
            <a:xfrm>
              <a:off x="3528" y="335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8" name="Line 92"/>
            <p:cNvSpPr>
              <a:spLocks noChangeShapeType="1"/>
            </p:cNvSpPr>
            <p:nvPr/>
          </p:nvSpPr>
          <p:spPr bwMode="auto">
            <a:xfrm>
              <a:off x="4149" y="335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69" name="Line 93"/>
            <p:cNvSpPr>
              <a:spLocks noChangeShapeType="1"/>
            </p:cNvSpPr>
            <p:nvPr/>
          </p:nvSpPr>
          <p:spPr bwMode="auto">
            <a:xfrm>
              <a:off x="4770" y="3359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0" name="Line 94"/>
            <p:cNvSpPr>
              <a:spLocks noChangeShapeType="1"/>
            </p:cNvSpPr>
            <p:nvPr/>
          </p:nvSpPr>
          <p:spPr bwMode="auto">
            <a:xfrm>
              <a:off x="385" y="3628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1" name="Line 95"/>
            <p:cNvSpPr>
              <a:spLocks noChangeShapeType="1"/>
            </p:cNvSpPr>
            <p:nvPr/>
          </p:nvSpPr>
          <p:spPr bwMode="auto">
            <a:xfrm>
              <a:off x="1020" y="3628"/>
              <a:ext cx="24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2" name="Line 96"/>
            <p:cNvSpPr>
              <a:spLocks noChangeShapeType="1"/>
            </p:cNvSpPr>
            <p:nvPr/>
          </p:nvSpPr>
          <p:spPr bwMode="auto">
            <a:xfrm>
              <a:off x="3528" y="3628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3" name="Line 97"/>
            <p:cNvSpPr>
              <a:spLocks noChangeShapeType="1"/>
            </p:cNvSpPr>
            <p:nvPr/>
          </p:nvSpPr>
          <p:spPr bwMode="auto">
            <a:xfrm>
              <a:off x="4149" y="3628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4" name="Line 98"/>
            <p:cNvSpPr>
              <a:spLocks noChangeShapeType="1"/>
            </p:cNvSpPr>
            <p:nvPr/>
          </p:nvSpPr>
          <p:spPr bwMode="auto">
            <a:xfrm>
              <a:off x="4770" y="3628"/>
              <a:ext cx="61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5" name="Line 99"/>
            <p:cNvSpPr>
              <a:spLocks noChangeShapeType="1"/>
            </p:cNvSpPr>
            <p:nvPr/>
          </p:nvSpPr>
          <p:spPr bwMode="auto">
            <a:xfrm>
              <a:off x="385" y="2704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6" name="Line 100"/>
            <p:cNvSpPr>
              <a:spLocks noChangeShapeType="1"/>
            </p:cNvSpPr>
            <p:nvPr/>
          </p:nvSpPr>
          <p:spPr bwMode="auto">
            <a:xfrm>
              <a:off x="385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7" name="Line 101"/>
            <p:cNvSpPr>
              <a:spLocks noChangeShapeType="1"/>
            </p:cNvSpPr>
            <p:nvPr/>
          </p:nvSpPr>
          <p:spPr bwMode="auto">
            <a:xfrm>
              <a:off x="385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8" name="Line 102"/>
            <p:cNvSpPr>
              <a:spLocks noChangeShapeType="1"/>
            </p:cNvSpPr>
            <p:nvPr/>
          </p:nvSpPr>
          <p:spPr bwMode="auto">
            <a:xfrm>
              <a:off x="1020" y="2704"/>
              <a:ext cx="0" cy="37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79" name="Line 103"/>
            <p:cNvSpPr>
              <a:spLocks noChangeShapeType="1"/>
            </p:cNvSpPr>
            <p:nvPr/>
          </p:nvSpPr>
          <p:spPr bwMode="auto">
            <a:xfrm>
              <a:off x="1020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0" name="Line 104"/>
            <p:cNvSpPr>
              <a:spLocks noChangeShapeType="1"/>
            </p:cNvSpPr>
            <p:nvPr/>
          </p:nvSpPr>
          <p:spPr bwMode="auto">
            <a:xfrm>
              <a:off x="1020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1" name="Line 105"/>
            <p:cNvSpPr>
              <a:spLocks noChangeShapeType="1"/>
            </p:cNvSpPr>
            <p:nvPr/>
          </p:nvSpPr>
          <p:spPr bwMode="auto">
            <a:xfrm>
              <a:off x="3528" y="2704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2" name="Line 106"/>
            <p:cNvSpPr>
              <a:spLocks noChangeShapeType="1"/>
            </p:cNvSpPr>
            <p:nvPr/>
          </p:nvSpPr>
          <p:spPr bwMode="auto">
            <a:xfrm>
              <a:off x="3528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3" name="Line 107"/>
            <p:cNvSpPr>
              <a:spLocks noChangeShapeType="1"/>
            </p:cNvSpPr>
            <p:nvPr/>
          </p:nvSpPr>
          <p:spPr bwMode="auto">
            <a:xfrm>
              <a:off x="3528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4" name="Line 108"/>
            <p:cNvSpPr>
              <a:spLocks noChangeShapeType="1"/>
            </p:cNvSpPr>
            <p:nvPr/>
          </p:nvSpPr>
          <p:spPr bwMode="auto">
            <a:xfrm>
              <a:off x="3528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5" name="Line 109"/>
            <p:cNvSpPr>
              <a:spLocks noChangeShapeType="1"/>
            </p:cNvSpPr>
            <p:nvPr/>
          </p:nvSpPr>
          <p:spPr bwMode="auto">
            <a:xfrm>
              <a:off x="4149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6" name="Line 110"/>
            <p:cNvSpPr>
              <a:spLocks noChangeShapeType="1"/>
            </p:cNvSpPr>
            <p:nvPr/>
          </p:nvSpPr>
          <p:spPr bwMode="auto">
            <a:xfrm>
              <a:off x="4149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7" name="Line 111"/>
            <p:cNvSpPr>
              <a:spLocks noChangeShapeType="1"/>
            </p:cNvSpPr>
            <p:nvPr/>
          </p:nvSpPr>
          <p:spPr bwMode="auto">
            <a:xfrm>
              <a:off x="4149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8" name="Line 112"/>
            <p:cNvSpPr>
              <a:spLocks noChangeShapeType="1"/>
            </p:cNvSpPr>
            <p:nvPr/>
          </p:nvSpPr>
          <p:spPr bwMode="auto">
            <a:xfrm>
              <a:off x="4770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89" name="Line 113"/>
            <p:cNvSpPr>
              <a:spLocks noChangeShapeType="1"/>
            </p:cNvSpPr>
            <p:nvPr/>
          </p:nvSpPr>
          <p:spPr bwMode="auto">
            <a:xfrm>
              <a:off x="4770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0" name="Line 114"/>
            <p:cNvSpPr>
              <a:spLocks noChangeShapeType="1"/>
            </p:cNvSpPr>
            <p:nvPr/>
          </p:nvSpPr>
          <p:spPr bwMode="auto">
            <a:xfrm>
              <a:off x="4770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1" name="Line 115"/>
            <p:cNvSpPr>
              <a:spLocks noChangeShapeType="1"/>
            </p:cNvSpPr>
            <p:nvPr/>
          </p:nvSpPr>
          <p:spPr bwMode="auto">
            <a:xfrm>
              <a:off x="5391" y="2704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2" name="Line 116"/>
            <p:cNvSpPr>
              <a:spLocks noChangeShapeType="1"/>
            </p:cNvSpPr>
            <p:nvPr/>
          </p:nvSpPr>
          <p:spPr bwMode="auto">
            <a:xfrm>
              <a:off x="5391" y="2829"/>
              <a:ext cx="0" cy="25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3" name="Line 117"/>
            <p:cNvSpPr>
              <a:spLocks noChangeShapeType="1"/>
            </p:cNvSpPr>
            <p:nvPr/>
          </p:nvSpPr>
          <p:spPr bwMode="auto">
            <a:xfrm>
              <a:off x="5391" y="3093"/>
              <a:ext cx="0" cy="25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94" name="Line 118"/>
            <p:cNvSpPr>
              <a:spLocks noChangeShapeType="1"/>
            </p:cNvSpPr>
            <p:nvPr/>
          </p:nvSpPr>
          <p:spPr bwMode="auto">
            <a:xfrm>
              <a:off x="5391" y="3359"/>
              <a:ext cx="0" cy="25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95" name="Rectangle 119"/>
          <p:cNvSpPr>
            <a:spLocks noChangeArrowheads="1"/>
          </p:cNvSpPr>
          <p:nvPr/>
        </p:nvSpPr>
        <p:spPr bwMode="auto">
          <a:xfrm>
            <a:off x="538163" y="3487738"/>
            <a:ext cx="6985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57188"/>
            <a:ext cx="8183562" cy="7651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>
                <a:latin typeface="Franklin Gothic Book" panose="020B0503020102020204" pitchFamily="34" charset="0"/>
              </a:rPr>
              <a:t>Уважаемые жители Хромцовского сельского поселения!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0063" y="1071563"/>
            <a:ext cx="8358187" cy="49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19100" indent="-366713"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9100" algn="l"/>
                <a:tab pos="866775" algn="l"/>
                <a:tab pos="1316038" algn="l"/>
                <a:tab pos="1765300" algn="l"/>
                <a:tab pos="2214563" algn="l"/>
                <a:tab pos="2663825" algn="l"/>
                <a:tab pos="3113088" algn="l"/>
                <a:tab pos="3562350" algn="l"/>
                <a:tab pos="4011613" algn="l"/>
                <a:tab pos="4460875" algn="l"/>
                <a:tab pos="4910138" algn="l"/>
                <a:tab pos="5359400" algn="l"/>
                <a:tab pos="5808663" algn="l"/>
                <a:tab pos="6257925" algn="l"/>
                <a:tab pos="6707188" algn="l"/>
                <a:tab pos="7156450" algn="l"/>
                <a:tab pos="7605713" algn="l"/>
                <a:tab pos="8054975" algn="l"/>
                <a:tab pos="8504238" algn="l"/>
                <a:tab pos="8953500" algn="l"/>
                <a:tab pos="94027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Хромцовского сельского поселения, планируемыми и достигнутыми результатами использования бюджетных ассигнований.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Надеемся, что представление бюджета в понятной и доступной форме повысит уровень общественного участия жителей в бюджетном процессе Хромцовского сельского поселения.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«Бюджет для граждан подготовлен администрацией Хромцовского сельского поселения Фурмановского муниципального района.</a:t>
            </a: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endParaRPr lang="ru-RU" altLang="ru-RU" sz="1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</a:rPr>
              <a:t>Место нахождения: Ивановская область, Фурмановский район, село Хромцово, д.8</a:t>
            </a:r>
          </a:p>
          <a:p>
            <a:pPr marL="403225" indent="-368300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600">
                <a:solidFill>
                  <a:srgbClr val="FFFFFF"/>
                </a:solidFill>
              </a:rPr>
              <a:t>Телефон: (49341) 98-1-30</a:t>
            </a:r>
          </a:p>
          <a:p>
            <a:pPr marL="403225" indent="-368300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600">
                <a:solidFill>
                  <a:srgbClr val="FFFFFF"/>
                </a:solidFill>
              </a:rPr>
              <a:t>Факс: (49341)  98-1-01</a:t>
            </a:r>
          </a:p>
          <a:p>
            <a:pPr marL="403225" indent="-368300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600">
                <a:solidFill>
                  <a:srgbClr val="FFFFFF"/>
                </a:solidFill>
              </a:rPr>
              <a:t>Адрес электронной почты: chromzovo@mail.ru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22300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Структура расходов бюджета </a:t>
            </a:r>
            <a:r>
              <a:rPr lang="ru-RU" altLang="ru-RU" dirty="0" err="1">
                <a:solidFill>
                  <a:srgbClr val="E6E9CB"/>
                </a:solidFill>
                <a:latin typeface="Times New Roman" panose="02020603050405020304" pitchFamily="18" charset="0"/>
              </a:rPr>
              <a:t>Хромцовского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 сельского поселения  на </a:t>
            </a:r>
            <a:r>
              <a:rPr lang="ru-RU" altLang="ru-RU" dirty="0" smtClean="0">
                <a:solidFill>
                  <a:srgbClr val="E6E9CB"/>
                </a:solidFill>
                <a:latin typeface="Times New Roman" panose="02020603050405020304" pitchFamily="18" charset="0"/>
              </a:rPr>
              <a:t>2021 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dirty="0" smtClean="0">
                <a:solidFill>
                  <a:srgbClr val="E6E9CB"/>
                </a:solidFill>
                <a:latin typeface="Times New Roman" panose="02020603050405020304" pitchFamily="18" charset="0"/>
              </a:rPr>
              <a:t>2022-2023 </a:t>
            </a:r>
            <a:r>
              <a:rPr lang="ru-RU" altLang="ru-RU" dirty="0" err="1">
                <a:solidFill>
                  <a:srgbClr val="E6E9CB"/>
                </a:solidFill>
                <a:latin typeface="Times New Roman" panose="02020603050405020304" pitchFamily="18" charset="0"/>
              </a:rPr>
              <a:t>гг</a:t>
            </a:r>
            <a:r>
              <a:rPr lang="ru-RU" altLang="ru-RU" dirty="0">
                <a:solidFill>
                  <a:srgbClr val="E6E9CB"/>
                </a:solidFill>
                <a:latin typeface="Times New Roman" panose="02020603050405020304" pitchFamily="18" charset="0"/>
              </a:rPr>
              <a:t> по основным разделам и подразделам</a:t>
            </a: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31800" y="3716339"/>
            <a:ext cx="7986713" cy="1354138"/>
            <a:chOff x="272" y="2341"/>
            <a:chExt cx="5031" cy="853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272" y="2341"/>
              <a:ext cx="641" cy="35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923" y="2341"/>
              <a:ext cx="2446" cy="35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3379" y="2341"/>
              <a:ext cx="1908" cy="108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3379" y="2459"/>
              <a:ext cx="631" cy="23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</a:t>
              </a:r>
              <a:endPara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4020" y="2459"/>
              <a:ext cx="631" cy="23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2022</a:t>
              </a:r>
              <a:endPara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4661" y="2459"/>
              <a:ext cx="632" cy="237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2023</a:t>
              </a:r>
              <a:endPara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72" y="2709"/>
              <a:ext cx="641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0503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923" y="2709"/>
              <a:ext cx="2446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Благоустройство</a:t>
              </a: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3379" y="2709"/>
              <a:ext cx="631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710,1</a:t>
              </a: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4020" y="2709"/>
              <a:ext cx="631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208,5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4661" y="2709"/>
              <a:ext cx="632" cy="22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119,7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272" y="2938"/>
              <a:ext cx="641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923" y="2938"/>
              <a:ext cx="2446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379" y="2938"/>
              <a:ext cx="631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710,1</a:t>
              </a: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4020" y="2938"/>
              <a:ext cx="631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208,5</a:t>
              </a: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4661" y="2938"/>
              <a:ext cx="632" cy="243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119,7</a:t>
              </a:r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272" y="2341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923" y="2341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3379" y="2341"/>
              <a:ext cx="190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3393" y="245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>
              <a:off x="4020" y="245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>
              <a:off x="4661" y="2459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272" y="2709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>
              <a:off x="923" y="2709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3379" y="270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4020" y="2709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>
              <a:off x="4661" y="2709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272" y="2938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923" y="2938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3379" y="2938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4020" y="2938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4661" y="2938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272" y="3194"/>
              <a:ext cx="64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923" y="3194"/>
              <a:ext cx="2446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3379" y="31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4020" y="3194"/>
              <a:ext cx="63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4661" y="3194"/>
              <a:ext cx="63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272" y="2341"/>
              <a:ext cx="0" cy="3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>
              <a:off x="272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272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>
              <a:off x="923" y="2341"/>
              <a:ext cx="0" cy="35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923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923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>
              <a:off x="3379" y="2341"/>
              <a:ext cx="0" cy="10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3379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3379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>
              <a:off x="3379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0" name="Line 50"/>
            <p:cNvSpPr>
              <a:spLocks noChangeShapeType="1"/>
            </p:cNvSpPr>
            <p:nvPr/>
          </p:nvSpPr>
          <p:spPr bwMode="auto">
            <a:xfrm>
              <a:off x="4020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1" name="Line 51"/>
            <p:cNvSpPr>
              <a:spLocks noChangeShapeType="1"/>
            </p:cNvSpPr>
            <p:nvPr/>
          </p:nvSpPr>
          <p:spPr bwMode="auto">
            <a:xfrm>
              <a:off x="4020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2" name="Line 52"/>
            <p:cNvSpPr>
              <a:spLocks noChangeShapeType="1"/>
            </p:cNvSpPr>
            <p:nvPr/>
          </p:nvSpPr>
          <p:spPr bwMode="auto">
            <a:xfrm>
              <a:off x="4020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>
              <a:off x="4661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4661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>
              <a:off x="4661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>
              <a:off x="5303" y="2341"/>
              <a:ext cx="0" cy="10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5303" y="2459"/>
              <a:ext cx="0" cy="237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5303" y="2709"/>
              <a:ext cx="0" cy="22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5303" y="2938"/>
              <a:ext cx="0" cy="24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635000" y="3357563"/>
            <a:ext cx="4060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Жилищно – коммунальное хозяйство</a:t>
            </a:r>
          </a:p>
        </p:txBody>
      </p:sp>
      <p:grpSp>
        <p:nvGrpSpPr>
          <p:cNvPr id="25661" name="Group 61"/>
          <p:cNvGrpSpPr>
            <a:grpSpLocks/>
          </p:cNvGrpSpPr>
          <p:nvPr/>
        </p:nvGrpSpPr>
        <p:grpSpPr bwMode="auto">
          <a:xfrm>
            <a:off x="307975" y="5526088"/>
            <a:ext cx="8050213" cy="1036637"/>
            <a:chOff x="194" y="3481"/>
            <a:chExt cx="5071" cy="653"/>
          </a:xfrm>
        </p:grpSpPr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194" y="3481"/>
              <a:ext cx="107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1282" y="3481"/>
              <a:ext cx="216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3452" y="3481"/>
              <a:ext cx="179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828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3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3452" y="3606"/>
              <a:ext cx="595" cy="124"/>
            </a:xfrm>
            <a:prstGeom prst="rect">
              <a:avLst/>
            </a:prstGeom>
            <a:solidFill>
              <a:srgbClr val="E2E3DC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2021год</a:t>
              </a:r>
              <a:endParaRPr lang="ru-RU" altLang="ru-RU" sz="1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4057" y="3606"/>
              <a:ext cx="560" cy="124"/>
            </a:xfrm>
            <a:prstGeom prst="rect">
              <a:avLst/>
            </a:prstGeom>
            <a:solidFill>
              <a:srgbClr val="E2E3DC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2022год</a:t>
              </a:r>
              <a:endParaRPr lang="ru-RU" altLang="ru-RU" sz="1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4627" y="3606"/>
              <a:ext cx="629" cy="124"/>
            </a:xfrm>
            <a:prstGeom prst="rect">
              <a:avLst/>
            </a:prstGeom>
            <a:solidFill>
              <a:srgbClr val="E2E3DC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2023 </a:t>
              </a:r>
              <a:r>
                <a:rPr lang="ru-RU" altLang="ru-RU" sz="14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194" y="3739"/>
              <a:ext cx="1079" cy="124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0801</a:t>
              </a:r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1309" y="3741"/>
              <a:ext cx="2162" cy="124"/>
            </a:xfrm>
            <a:prstGeom prst="rect">
              <a:avLst/>
            </a:prstGeom>
            <a:solidFill>
              <a:srgbClr val="33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Культура</a:t>
              </a:r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3452" y="3739"/>
              <a:ext cx="595" cy="124"/>
            </a:xfrm>
            <a:prstGeom prst="rect">
              <a:avLst/>
            </a:prstGeom>
            <a:solidFill>
              <a:srgbClr val="00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/>
                <a:t>4673,4</a:t>
              </a:r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4057" y="3739"/>
              <a:ext cx="560" cy="1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>
              <a:off x="4627" y="3739"/>
              <a:ext cx="629" cy="124"/>
            </a:xfrm>
            <a:prstGeom prst="rect">
              <a:avLst/>
            </a:prstGeom>
            <a:solidFill>
              <a:srgbClr val="33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194" y="3865"/>
              <a:ext cx="1079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 anchor="b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1282" y="3865"/>
              <a:ext cx="2161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>
              <a:off x="3452" y="3865"/>
              <a:ext cx="595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4673,4</a:t>
              </a:r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4059" y="3869"/>
              <a:ext cx="560" cy="256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endParaRPr lang="ru-RU" altLang="ru-RU" sz="1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4627" y="3865"/>
              <a:ext cx="629" cy="255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900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1533,6</a:t>
              </a:r>
            </a:p>
          </p:txBody>
        </p:sp>
        <p:sp>
          <p:nvSpPr>
            <p:cNvPr id="25678" name="Line 78"/>
            <p:cNvSpPr>
              <a:spLocks noChangeShapeType="1"/>
            </p:cNvSpPr>
            <p:nvPr/>
          </p:nvSpPr>
          <p:spPr bwMode="auto">
            <a:xfrm>
              <a:off x="194" y="3481"/>
              <a:ext cx="10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79" name="Line 79"/>
            <p:cNvSpPr>
              <a:spLocks noChangeShapeType="1"/>
            </p:cNvSpPr>
            <p:nvPr/>
          </p:nvSpPr>
          <p:spPr bwMode="auto">
            <a:xfrm>
              <a:off x="1282" y="3481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0" name="Line 80"/>
            <p:cNvSpPr>
              <a:spLocks noChangeShapeType="1"/>
            </p:cNvSpPr>
            <p:nvPr/>
          </p:nvSpPr>
          <p:spPr bwMode="auto">
            <a:xfrm>
              <a:off x="3452" y="3481"/>
              <a:ext cx="1798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1" name="Line 81"/>
            <p:cNvSpPr>
              <a:spLocks noChangeShapeType="1"/>
            </p:cNvSpPr>
            <p:nvPr/>
          </p:nvSpPr>
          <p:spPr bwMode="auto">
            <a:xfrm>
              <a:off x="3452" y="3606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2" name="Line 82"/>
            <p:cNvSpPr>
              <a:spLocks noChangeShapeType="1"/>
            </p:cNvSpPr>
            <p:nvPr/>
          </p:nvSpPr>
          <p:spPr bwMode="auto">
            <a:xfrm>
              <a:off x="4057" y="3606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3" name="Line 83"/>
            <p:cNvSpPr>
              <a:spLocks noChangeShapeType="1"/>
            </p:cNvSpPr>
            <p:nvPr/>
          </p:nvSpPr>
          <p:spPr bwMode="auto">
            <a:xfrm>
              <a:off x="4627" y="3606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4" name="Line 84"/>
            <p:cNvSpPr>
              <a:spLocks noChangeShapeType="1"/>
            </p:cNvSpPr>
            <p:nvPr/>
          </p:nvSpPr>
          <p:spPr bwMode="auto">
            <a:xfrm>
              <a:off x="3452" y="3739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5" name="Line 85"/>
            <p:cNvSpPr>
              <a:spLocks noChangeShapeType="1"/>
            </p:cNvSpPr>
            <p:nvPr/>
          </p:nvSpPr>
          <p:spPr bwMode="auto">
            <a:xfrm>
              <a:off x="4057" y="3739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6" name="Line 86"/>
            <p:cNvSpPr>
              <a:spLocks noChangeShapeType="1"/>
            </p:cNvSpPr>
            <p:nvPr/>
          </p:nvSpPr>
          <p:spPr bwMode="auto">
            <a:xfrm>
              <a:off x="4627" y="3739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7" name="Line 87"/>
            <p:cNvSpPr>
              <a:spLocks noChangeShapeType="1"/>
            </p:cNvSpPr>
            <p:nvPr/>
          </p:nvSpPr>
          <p:spPr bwMode="auto">
            <a:xfrm>
              <a:off x="3452" y="3865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8" name="Line 88"/>
            <p:cNvSpPr>
              <a:spLocks noChangeShapeType="1"/>
            </p:cNvSpPr>
            <p:nvPr/>
          </p:nvSpPr>
          <p:spPr bwMode="auto">
            <a:xfrm>
              <a:off x="4057" y="3865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89" name="Line 89"/>
            <p:cNvSpPr>
              <a:spLocks noChangeShapeType="1"/>
            </p:cNvSpPr>
            <p:nvPr/>
          </p:nvSpPr>
          <p:spPr bwMode="auto">
            <a:xfrm>
              <a:off x="4627" y="3865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0" name="Line 90"/>
            <p:cNvSpPr>
              <a:spLocks noChangeShapeType="1"/>
            </p:cNvSpPr>
            <p:nvPr/>
          </p:nvSpPr>
          <p:spPr bwMode="auto">
            <a:xfrm>
              <a:off x="194" y="4135"/>
              <a:ext cx="107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1" name="Line 91"/>
            <p:cNvSpPr>
              <a:spLocks noChangeShapeType="1"/>
            </p:cNvSpPr>
            <p:nvPr/>
          </p:nvSpPr>
          <p:spPr bwMode="auto">
            <a:xfrm>
              <a:off x="1282" y="4135"/>
              <a:ext cx="216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2" name="Line 92"/>
            <p:cNvSpPr>
              <a:spLocks noChangeShapeType="1"/>
            </p:cNvSpPr>
            <p:nvPr/>
          </p:nvSpPr>
          <p:spPr bwMode="auto">
            <a:xfrm>
              <a:off x="3452" y="4135"/>
              <a:ext cx="59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3" name="Line 93"/>
            <p:cNvSpPr>
              <a:spLocks noChangeShapeType="1"/>
            </p:cNvSpPr>
            <p:nvPr/>
          </p:nvSpPr>
          <p:spPr bwMode="auto">
            <a:xfrm>
              <a:off x="4057" y="4135"/>
              <a:ext cx="56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4" name="Line 94"/>
            <p:cNvSpPr>
              <a:spLocks noChangeShapeType="1"/>
            </p:cNvSpPr>
            <p:nvPr/>
          </p:nvSpPr>
          <p:spPr bwMode="auto">
            <a:xfrm>
              <a:off x="4627" y="4135"/>
              <a:ext cx="62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5" name="Line 95"/>
            <p:cNvSpPr>
              <a:spLocks noChangeShapeType="1"/>
            </p:cNvSpPr>
            <p:nvPr/>
          </p:nvSpPr>
          <p:spPr bwMode="auto">
            <a:xfrm>
              <a:off x="194" y="348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6" name="Line 96"/>
            <p:cNvSpPr>
              <a:spLocks noChangeShapeType="1"/>
            </p:cNvSpPr>
            <p:nvPr/>
          </p:nvSpPr>
          <p:spPr bwMode="auto">
            <a:xfrm>
              <a:off x="194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7" name="Line 97"/>
            <p:cNvSpPr>
              <a:spLocks noChangeShapeType="1"/>
            </p:cNvSpPr>
            <p:nvPr/>
          </p:nvSpPr>
          <p:spPr bwMode="auto">
            <a:xfrm>
              <a:off x="1282" y="3481"/>
              <a:ext cx="0" cy="24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8" name="Line 98"/>
            <p:cNvSpPr>
              <a:spLocks noChangeShapeType="1"/>
            </p:cNvSpPr>
            <p:nvPr/>
          </p:nvSpPr>
          <p:spPr bwMode="auto">
            <a:xfrm>
              <a:off x="1282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99" name="Line 99"/>
            <p:cNvSpPr>
              <a:spLocks noChangeShapeType="1"/>
            </p:cNvSpPr>
            <p:nvPr/>
          </p:nvSpPr>
          <p:spPr bwMode="auto">
            <a:xfrm>
              <a:off x="3452" y="3481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0" name="Line 100"/>
            <p:cNvSpPr>
              <a:spLocks noChangeShapeType="1"/>
            </p:cNvSpPr>
            <p:nvPr/>
          </p:nvSpPr>
          <p:spPr bwMode="auto">
            <a:xfrm>
              <a:off x="3452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1" name="Line 101"/>
            <p:cNvSpPr>
              <a:spLocks noChangeShapeType="1"/>
            </p:cNvSpPr>
            <p:nvPr/>
          </p:nvSpPr>
          <p:spPr bwMode="auto">
            <a:xfrm>
              <a:off x="3452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2" name="Line 102"/>
            <p:cNvSpPr>
              <a:spLocks noChangeShapeType="1"/>
            </p:cNvSpPr>
            <p:nvPr/>
          </p:nvSpPr>
          <p:spPr bwMode="auto">
            <a:xfrm>
              <a:off x="4057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3" name="Line 103"/>
            <p:cNvSpPr>
              <a:spLocks noChangeShapeType="1"/>
            </p:cNvSpPr>
            <p:nvPr/>
          </p:nvSpPr>
          <p:spPr bwMode="auto">
            <a:xfrm>
              <a:off x="4057" y="3739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4" name="Line 104"/>
            <p:cNvSpPr>
              <a:spLocks noChangeShapeType="1"/>
            </p:cNvSpPr>
            <p:nvPr/>
          </p:nvSpPr>
          <p:spPr bwMode="auto">
            <a:xfrm>
              <a:off x="4057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5" name="Line 105"/>
            <p:cNvSpPr>
              <a:spLocks noChangeShapeType="1"/>
            </p:cNvSpPr>
            <p:nvPr/>
          </p:nvSpPr>
          <p:spPr bwMode="auto">
            <a:xfrm>
              <a:off x="4627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6" name="Line 106"/>
            <p:cNvSpPr>
              <a:spLocks noChangeShapeType="1"/>
            </p:cNvSpPr>
            <p:nvPr/>
          </p:nvSpPr>
          <p:spPr bwMode="auto">
            <a:xfrm>
              <a:off x="4627" y="3739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7" name="Line 107"/>
            <p:cNvSpPr>
              <a:spLocks noChangeShapeType="1"/>
            </p:cNvSpPr>
            <p:nvPr/>
          </p:nvSpPr>
          <p:spPr bwMode="auto">
            <a:xfrm>
              <a:off x="4627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8" name="Line 108"/>
            <p:cNvSpPr>
              <a:spLocks noChangeShapeType="1"/>
            </p:cNvSpPr>
            <p:nvPr/>
          </p:nvSpPr>
          <p:spPr bwMode="auto">
            <a:xfrm>
              <a:off x="5266" y="3481"/>
              <a:ext cx="0" cy="11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09" name="Line 109"/>
            <p:cNvSpPr>
              <a:spLocks noChangeShapeType="1"/>
            </p:cNvSpPr>
            <p:nvPr/>
          </p:nvSpPr>
          <p:spPr bwMode="auto">
            <a:xfrm>
              <a:off x="5266" y="3606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10" name="Line 110"/>
            <p:cNvSpPr>
              <a:spLocks noChangeShapeType="1"/>
            </p:cNvSpPr>
            <p:nvPr/>
          </p:nvSpPr>
          <p:spPr bwMode="auto">
            <a:xfrm>
              <a:off x="5266" y="3739"/>
              <a:ext cx="0" cy="124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11" name="Line 111"/>
            <p:cNvSpPr>
              <a:spLocks noChangeShapeType="1"/>
            </p:cNvSpPr>
            <p:nvPr/>
          </p:nvSpPr>
          <p:spPr bwMode="auto">
            <a:xfrm>
              <a:off x="5266" y="3865"/>
              <a:ext cx="0" cy="2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12" name="Rectangle 112"/>
          <p:cNvSpPr>
            <a:spLocks noChangeArrowheads="1"/>
          </p:cNvSpPr>
          <p:nvPr/>
        </p:nvSpPr>
        <p:spPr bwMode="auto">
          <a:xfrm>
            <a:off x="525463" y="5157788"/>
            <a:ext cx="352583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Rockwell" panose="02060603020205020403" pitchFamily="18" charset="0"/>
              </a:rPr>
              <a:t>Культура и кинематография</a:t>
            </a:r>
          </a:p>
        </p:txBody>
      </p:sp>
      <p:grpSp>
        <p:nvGrpSpPr>
          <p:cNvPr id="25713" name="Group 113"/>
          <p:cNvGrpSpPr>
            <a:grpSpLocks/>
          </p:cNvGrpSpPr>
          <p:nvPr/>
        </p:nvGrpSpPr>
        <p:grpSpPr bwMode="auto">
          <a:xfrm>
            <a:off x="488950" y="1854200"/>
            <a:ext cx="7920038" cy="1570038"/>
            <a:chOff x="308" y="1168"/>
            <a:chExt cx="4989" cy="989"/>
          </a:xfrm>
        </p:grpSpPr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308" y="1168"/>
              <a:ext cx="634" cy="49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Раздел подраздел</a:t>
              </a:r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952" y="1168"/>
              <a:ext cx="2437" cy="499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3393" y="1168"/>
              <a:ext cx="1893" cy="182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solidFill>
                    <a:srgbClr val="FFFFFF"/>
                  </a:solidFill>
                  <a:latin typeface="Times New Roman" panose="02020603050405020304" pitchFamily="18" charset="0"/>
                </a:rPr>
                <a:t>Сумма, тысяч рублей</a:t>
              </a:r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3393" y="1360"/>
              <a:ext cx="625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</a:rPr>
                <a:t>2021</a:t>
              </a:r>
              <a:endParaRPr lang="ru-RU" altLang="ru-RU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4029" y="1360"/>
              <a:ext cx="670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</a:rPr>
                <a:t>2022</a:t>
              </a:r>
              <a:endParaRPr lang="ru-RU" altLang="ru-RU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4708" y="1360"/>
              <a:ext cx="580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dirty="0" smtClean="0">
                  <a:latin typeface="Times New Roman" panose="02020603050405020304" pitchFamily="18" charset="0"/>
                </a:rPr>
                <a:t>2023</a:t>
              </a:r>
              <a:endParaRPr lang="ru-RU" altLang="ru-RU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308" y="1678"/>
              <a:ext cx="634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0409</a:t>
              </a:r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952" y="1678"/>
              <a:ext cx="2437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Дорожное хозяйство (дорожные фонды)</a:t>
              </a:r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3393" y="1680"/>
              <a:ext cx="625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708,0</a:t>
              </a:r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4029" y="1678"/>
              <a:ext cx="670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4708" y="1678"/>
              <a:ext cx="580" cy="182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308" y="1870"/>
              <a:ext cx="634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 b="1">
                  <a:latin typeface="Times New Roman" panose="02020603050405020304" pitchFamily="18" charset="0"/>
                </a:rPr>
                <a:t>ИТОГО</a:t>
              </a:r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952" y="1870"/>
              <a:ext cx="2437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3393" y="1870"/>
              <a:ext cx="625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708,0</a:t>
              </a:r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4029" y="1870"/>
              <a:ext cx="670" cy="273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4710" y="1868"/>
              <a:ext cx="580" cy="27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5472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400">
                  <a:latin typeface="Times New Roman" panose="02020603050405020304" pitchFamily="18" charset="0"/>
                </a:rPr>
                <a:t>542,1</a:t>
              </a:r>
            </a:p>
          </p:txBody>
        </p:sp>
        <p:sp>
          <p:nvSpPr>
            <p:cNvPr id="25730" name="Line 130"/>
            <p:cNvSpPr>
              <a:spLocks noChangeShapeType="1"/>
            </p:cNvSpPr>
            <p:nvPr/>
          </p:nvSpPr>
          <p:spPr bwMode="auto">
            <a:xfrm>
              <a:off x="308" y="1168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1" name="Line 131"/>
            <p:cNvSpPr>
              <a:spLocks noChangeShapeType="1"/>
            </p:cNvSpPr>
            <p:nvPr/>
          </p:nvSpPr>
          <p:spPr bwMode="auto">
            <a:xfrm>
              <a:off x="952" y="1168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2" name="Line 132"/>
            <p:cNvSpPr>
              <a:spLocks noChangeShapeType="1"/>
            </p:cNvSpPr>
            <p:nvPr/>
          </p:nvSpPr>
          <p:spPr bwMode="auto">
            <a:xfrm>
              <a:off x="3393" y="1168"/>
              <a:ext cx="1893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3" name="Line 133"/>
            <p:cNvSpPr>
              <a:spLocks noChangeShapeType="1"/>
            </p:cNvSpPr>
            <p:nvPr/>
          </p:nvSpPr>
          <p:spPr bwMode="auto">
            <a:xfrm>
              <a:off x="3393" y="136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4" name="Line 134"/>
            <p:cNvSpPr>
              <a:spLocks noChangeShapeType="1"/>
            </p:cNvSpPr>
            <p:nvPr/>
          </p:nvSpPr>
          <p:spPr bwMode="auto">
            <a:xfrm>
              <a:off x="4029" y="1360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5" name="Line 135"/>
            <p:cNvSpPr>
              <a:spLocks noChangeShapeType="1"/>
            </p:cNvSpPr>
            <p:nvPr/>
          </p:nvSpPr>
          <p:spPr bwMode="auto">
            <a:xfrm>
              <a:off x="4708" y="1360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6" name="Line 136"/>
            <p:cNvSpPr>
              <a:spLocks noChangeShapeType="1"/>
            </p:cNvSpPr>
            <p:nvPr/>
          </p:nvSpPr>
          <p:spPr bwMode="auto">
            <a:xfrm>
              <a:off x="308" y="1678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7" name="Line 137"/>
            <p:cNvSpPr>
              <a:spLocks noChangeShapeType="1"/>
            </p:cNvSpPr>
            <p:nvPr/>
          </p:nvSpPr>
          <p:spPr bwMode="auto">
            <a:xfrm>
              <a:off x="952" y="1678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8" name="Line 138"/>
            <p:cNvSpPr>
              <a:spLocks noChangeShapeType="1"/>
            </p:cNvSpPr>
            <p:nvPr/>
          </p:nvSpPr>
          <p:spPr bwMode="auto">
            <a:xfrm>
              <a:off x="3393" y="1678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39" name="Line 139"/>
            <p:cNvSpPr>
              <a:spLocks noChangeShapeType="1"/>
            </p:cNvSpPr>
            <p:nvPr/>
          </p:nvSpPr>
          <p:spPr bwMode="auto">
            <a:xfrm>
              <a:off x="4029" y="1678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0" name="Line 140"/>
            <p:cNvSpPr>
              <a:spLocks noChangeShapeType="1"/>
            </p:cNvSpPr>
            <p:nvPr/>
          </p:nvSpPr>
          <p:spPr bwMode="auto">
            <a:xfrm>
              <a:off x="4708" y="1678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1" name="Line 141"/>
            <p:cNvSpPr>
              <a:spLocks noChangeShapeType="1"/>
            </p:cNvSpPr>
            <p:nvPr/>
          </p:nvSpPr>
          <p:spPr bwMode="auto">
            <a:xfrm>
              <a:off x="308" y="1870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2" name="Line 142"/>
            <p:cNvSpPr>
              <a:spLocks noChangeShapeType="1"/>
            </p:cNvSpPr>
            <p:nvPr/>
          </p:nvSpPr>
          <p:spPr bwMode="auto">
            <a:xfrm>
              <a:off x="952" y="1870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3" name="Line 143"/>
            <p:cNvSpPr>
              <a:spLocks noChangeShapeType="1"/>
            </p:cNvSpPr>
            <p:nvPr/>
          </p:nvSpPr>
          <p:spPr bwMode="auto">
            <a:xfrm>
              <a:off x="3393" y="187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4" name="Line 144"/>
            <p:cNvSpPr>
              <a:spLocks noChangeShapeType="1"/>
            </p:cNvSpPr>
            <p:nvPr/>
          </p:nvSpPr>
          <p:spPr bwMode="auto">
            <a:xfrm>
              <a:off x="4029" y="1870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5" name="Line 145"/>
            <p:cNvSpPr>
              <a:spLocks noChangeShapeType="1"/>
            </p:cNvSpPr>
            <p:nvPr/>
          </p:nvSpPr>
          <p:spPr bwMode="auto">
            <a:xfrm>
              <a:off x="4708" y="1870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6" name="Line 146"/>
            <p:cNvSpPr>
              <a:spLocks noChangeShapeType="1"/>
            </p:cNvSpPr>
            <p:nvPr/>
          </p:nvSpPr>
          <p:spPr bwMode="auto">
            <a:xfrm>
              <a:off x="308" y="2158"/>
              <a:ext cx="6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7" name="Line 147"/>
            <p:cNvSpPr>
              <a:spLocks noChangeShapeType="1"/>
            </p:cNvSpPr>
            <p:nvPr/>
          </p:nvSpPr>
          <p:spPr bwMode="auto">
            <a:xfrm>
              <a:off x="952" y="2158"/>
              <a:ext cx="243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8" name="Line 148"/>
            <p:cNvSpPr>
              <a:spLocks noChangeShapeType="1"/>
            </p:cNvSpPr>
            <p:nvPr/>
          </p:nvSpPr>
          <p:spPr bwMode="auto">
            <a:xfrm>
              <a:off x="3393" y="2158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49" name="Line 149"/>
            <p:cNvSpPr>
              <a:spLocks noChangeShapeType="1"/>
            </p:cNvSpPr>
            <p:nvPr/>
          </p:nvSpPr>
          <p:spPr bwMode="auto">
            <a:xfrm>
              <a:off x="4029" y="2158"/>
              <a:ext cx="67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0" name="Line 150"/>
            <p:cNvSpPr>
              <a:spLocks noChangeShapeType="1"/>
            </p:cNvSpPr>
            <p:nvPr/>
          </p:nvSpPr>
          <p:spPr bwMode="auto">
            <a:xfrm>
              <a:off x="4708" y="2158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1" name="Line 151"/>
            <p:cNvSpPr>
              <a:spLocks noChangeShapeType="1"/>
            </p:cNvSpPr>
            <p:nvPr/>
          </p:nvSpPr>
          <p:spPr bwMode="auto">
            <a:xfrm>
              <a:off x="308" y="1168"/>
              <a:ext cx="0" cy="4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2" name="Line 152"/>
            <p:cNvSpPr>
              <a:spLocks noChangeShapeType="1"/>
            </p:cNvSpPr>
            <p:nvPr/>
          </p:nvSpPr>
          <p:spPr bwMode="auto">
            <a:xfrm>
              <a:off x="308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3" name="Line 153"/>
            <p:cNvSpPr>
              <a:spLocks noChangeShapeType="1"/>
            </p:cNvSpPr>
            <p:nvPr/>
          </p:nvSpPr>
          <p:spPr bwMode="auto">
            <a:xfrm>
              <a:off x="308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4" name="Line 154"/>
            <p:cNvSpPr>
              <a:spLocks noChangeShapeType="1"/>
            </p:cNvSpPr>
            <p:nvPr/>
          </p:nvSpPr>
          <p:spPr bwMode="auto">
            <a:xfrm>
              <a:off x="952" y="1168"/>
              <a:ext cx="0" cy="49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5" name="Line 155"/>
            <p:cNvSpPr>
              <a:spLocks noChangeShapeType="1"/>
            </p:cNvSpPr>
            <p:nvPr/>
          </p:nvSpPr>
          <p:spPr bwMode="auto">
            <a:xfrm>
              <a:off x="952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6" name="Line 156"/>
            <p:cNvSpPr>
              <a:spLocks noChangeShapeType="1"/>
            </p:cNvSpPr>
            <p:nvPr/>
          </p:nvSpPr>
          <p:spPr bwMode="auto">
            <a:xfrm>
              <a:off x="952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7" name="Line 157"/>
            <p:cNvSpPr>
              <a:spLocks noChangeShapeType="1"/>
            </p:cNvSpPr>
            <p:nvPr/>
          </p:nvSpPr>
          <p:spPr bwMode="auto">
            <a:xfrm>
              <a:off x="3393" y="116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8" name="Line 158"/>
            <p:cNvSpPr>
              <a:spLocks noChangeShapeType="1"/>
            </p:cNvSpPr>
            <p:nvPr/>
          </p:nvSpPr>
          <p:spPr bwMode="auto">
            <a:xfrm>
              <a:off x="3393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59" name="Line 159"/>
            <p:cNvSpPr>
              <a:spLocks noChangeShapeType="1"/>
            </p:cNvSpPr>
            <p:nvPr/>
          </p:nvSpPr>
          <p:spPr bwMode="auto">
            <a:xfrm>
              <a:off x="3393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0" name="Line 160"/>
            <p:cNvSpPr>
              <a:spLocks noChangeShapeType="1"/>
            </p:cNvSpPr>
            <p:nvPr/>
          </p:nvSpPr>
          <p:spPr bwMode="auto">
            <a:xfrm>
              <a:off x="3393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1" name="Line 161"/>
            <p:cNvSpPr>
              <a:spLocks noChangeShapeType="1"/>
            </p:cNvSpPr>
            <p:nvPr/>
          </p:nvSpPr>
          <p:spPr bwMode="auto">
            <a:xfrm>
              <a:off x="4029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2" name="Line 162"/>
            <p:cNvSpPr>
              <a:spLocks noChangeShapeType="1"/>
            </p:cNvSpPr>
            <p:nvPr/>
          </p:nvSpPr>
          <p:spPr bwMode="auto">
            <a:xfrm>
              <a:off x="4029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3" name="Line 163"/>
            <p:cNvSpPr>
              <a:spLocks noChangeShapeType="1"/>
            </p:cNvSpPr>
            <p:nvPr/>
          </p:nvSpPr>
          <p:spPr bwMode="auto">
            <a:xfrm>
              <a:off x="4029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4" name="Line 164"/>
            <p:cNvSpPr>
              <a:spLocks noChangeShapeType="1"/>
            </p:cNvSpPr>
            <p:nvPr/>
          </p:nvSpPr>
          <p:spPr bwMode="auto">
            <a:xfrm>
              <a:off x="4708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5" name="Line 165"/>
            <p:cNvSpPr>
              <a:spLocks noChangeShapeType="1"/>
            </p:cNvSpPr>
            <p:nvPr/>
          </p:nvSpPr>
          <p:spPr bwMode="auto">
            <a:xfrm>
              <a:off x="4708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6" name="Line 166"/>
            <p:cNvSpPr>
              <a:spLocks noChangeShapeType="1"/>
            </p:cNvSpPr>
            <p:nvPr/>
          </p:nvSpPr>
          <p:spPr bwMode="auto">
            <a:xfrm>
              <a:off x="4708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7" name="Line 167"/>
            <p:cNvSpPr>
              <a:spLocks noChangeShapeType="1"/>
            </p:cNvSpPr>
            <p:nvPr/>
          </p:nvSpPr>
          <p:spPr bwMode="auto">
            <a:xfrm>
              <a:off x="5298" y="116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8" name="Line 168"/>
            <p:cNvSpPr>
              <a:spLocks noChangeShapeType="1"/>
            </p:cNvSpPr>
            <p:nvPr/>
          </p:nvSpPr>
          <p:spPr bwMode="auto">
            <a:xfrm>
              <a:off x="5298" y="1360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69" name="Line 169"/>
            <p:cNvSpPr>
              <a:spLocks noChangeShapeType="1"/>
            </p:cNvSpPr>
            <p:nvPr/>
          </p:nvSpPr>
          <p:spPr bwMode="auto">
            <a:xfrm>
              <a:off x="5298" y="1678"/>
              <a:ext cx="0" cy="182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770" name="Line 170"/>
            <p:cNvSpPr>
              <a:spLocks noChangeShapeType="1"/>
            </p:cNvSpPr>
            <p:nvPr/>
          </p:nvSpPr>
          <p:spPr bwMode="auto">
            <a:xfrm>
              <a:off x="5298" y="1870"/>
              <a:ext cx="0" cy="273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1" name="Rectangle 171"/>
          <p:cNvSpPr>
            <a:spLocks noChangeArrowheads="1"/>
          </p:cNvSpPr>
          <p:nvPr/>
        </p:nvSpPr>
        <p:spPr bwMode="auto">
          <a:xfrm>
            <a:off x="519113" y="1484313"/>
            <a:ext cx="28940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Национальная экономика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571500"/>
            <a:ext cx="8183562" cy="836613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400" dirty="0">
                <a:solidFill>
                  <a:srgbClr val="E6E9CB"/>
                </a:solidFill>
              </a:rPr>
              <a:t>Динамика (структура) расходов бюджета </a:t>
            </a:r>
            <a:r>
              <a:rPr lang="ru-RU" altLang="ru-RU" sz="2400" dirty="0" err="1">
                <a:solidFill>
                  <a:srgbClr val="E6E9CB"/>
                </a:solidFill>
              </a:rPr>
              <a:t>Хромцовского</a:t>
            </a:r>
            <a:r>
              <a:rPr lang="ru-RU" altLang="ru-RU" sz="2400" dirty="0">
                <a:solidFill>
                  <a:srgbClr val="E6E9CB"/>
                </a:solidFill>
              </a:rPr>
              <a:t> сельского поселения</a:t>
            </a: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96888" y="1714500"/>
            <a:ext cx="8232775" cy="3692525"/>
            <a:chOff x="313" y="1080"/>
            <a:chExt cx="5186" cy="2326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313" y="1080"/>
              <a:ext cx="330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</a:t>
              </a: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652" y="1080"/>
              <a:ext cx="1171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</a:t>
              </a: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832" y="1080"/>
              <a:ext cx="534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2017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исполнено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377" y="1080"/>
              <a:ext cx="580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2018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исполнено</a:t>
              </a: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959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2019 год</a:t>
              </a:r>
            </a:p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утверждено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594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 утверждено</a:t>
              </a: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4230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год </a:t>
              </a:r>
              <a:r>
                <a:rPr lang="ru-RU" altLang="ru-RU" sz="1200" dirty="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утверждено</a:t>
              </a:r>
              <a:endParaRPr lang="ru-RU" altLang="ru-RU" sz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865" y="1080"/>
              <a:ext cx="625" cy="26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2022 </a:t>
              </a:r>
              <a:r>
                <a:rPr lang="ru-RU" altLang="ru-RU" sz="120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 </a:t>
              </a:r>
              <a:r>
                <a:rPr lang="ru-RU" altLang="ru-RU" sz="1200" smtClean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утверждено</a:t>
              </a:r>
              <a:endParaRPr lang="ru-RU" altLang="ru-RU" sz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13" y="1355"/>
              <a:ext cx="33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652" y="1355"/>
              <a:ext cx="1171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Общегосударственные вопросы</a:t>
              </a: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832" y="1355"/>
              <a:ext cx="534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2899,0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377" y="1355"/>
              <a:ext cx="58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2580,2</a:t>
              </a: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959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1632,6</a:t>
              </a:r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3594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2149,7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4230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2121,2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4865" y="1355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2121,3</a:t>
              </a: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13" y="1574"/>
              <a:ext cx="330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02</a:t>
              </a: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652" y="1574"/>
              <a:ext cx="1171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Национальная оборона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1832" y="1574"/>
              <a:ext cx="534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58,9</a:t>
              </a:r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2377" y="1574"/>
              <a:ext cx="580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2959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3594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4230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4865" y="1574"/>
              <a:ext cx="625" cy="150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80,2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313" y="1733"/>
              <a:ext cx="330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03</a:t>
              </a:r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652" y="1733"/>
              <a:ext cx="1171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Национальная безопасность и правоохранительная деятельность</a:t>
              </a:r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1832" y="1733"/>
              <a:ext cx="534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38,1</a:t>
              </a:r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2377" y="1733"/>
              <a:ext cx="580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156,8</a:t>
              </a:r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2959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30,2</a:t>
              </a:r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3594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51,2</a:t>
              </a:r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4230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4865" y="1733"/>
              <a:ext cx="625" cy="428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30,0</a:t>
              </a:r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313" y="2167"/>
              <a:ext cx="33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04</a:t>
              </a:r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652" y="2167"/>
              <a:ext cx="1171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Национальная экономика</a:t>
              </a:r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1832" y="2167"/>
              <a:ext cx="534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1427,9</a:t>
              </a:r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2377" y="2167"/>
              <a:ext cx="58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763,6</a:t>
              </a: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2959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3594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1485,0</a:t>
              </a:r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4230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1485,0</a:t>
              </a:r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4865" y="2167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1485,0</a:t>
              </a: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313" y="2379"/>
              <a:ext cx="33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05</a:t>
              </a:r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652" y="2379"/>
              <a:ext cx="1171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Жилищно –коммунальное хозяйство</a:t>
              </a:r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1832" y="2379"/>
              <a:ext cx="534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1702,1</a:t>
              </a:r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2377" y="2379"/>
              <a:ext cx="580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944,0</a:t>
              </a:r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2959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457,0</a:t>
              </a:r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3594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1710,0</a:t>
              </a:r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4230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660,2</a:t>
              </a:r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4865" y="2379"/>
              <a:ext cx="625" cy="209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519,0</a:t>
              </a:r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313" y="2599"/>
              <a:ext cx="33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07</a:t>
              </a:r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652" y="2599"/>
              <a:ext cx="1171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</a:t>
              </a:r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1832" y="2599"/>
              <a:ext cx="534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2377" y="2599"/>
              <a:ext cx="58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2959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3594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4230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4865" y="2599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313" y="2815"/>
              <a:ext cx="330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08</a:t>
              </a:r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652" y="2815"/>
              <a:ext cx="1171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Культура, кинематография </a:t>
              </a:r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1832" y="2815"/>
              <a:ext cx="534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2391,5</a:t>
              </a:r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2377" y="2815"/>
              <a:ext cx="580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1993,0</a:t>
              </a:r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2959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2352,1</a:t>
              </a:r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3594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2701,1</a:t>
              </a:r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4230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2209,8</a:t>
              </a:r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4865" y="2815"/>
              <a:ext cx="625" cy="150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2101,6</a:t>
              </a:r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313" y="2975"/>
              <a:ext cx="33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652" y="2975"/>
              <a:ext cx="1171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Социальная политика</a:t>
              </a:r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1832" y="2975"/>
              <a:ext cx="534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2377" y="2975"/>
              <a:ext cx="580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5" name="Rectangle 71"/>
            <p:cNvSpPr>
              <a:spLocks noChangeArrowheads="1"/>
            </p:cNvSpPr>
            <p:nvPr/>
          </p:nvSpPr>
          <p:spPr bwMode="auto">
            <a:xfrm>
              <a:off x="2959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3594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4230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4865" y="2975"/>
              <a:ext cx="625" cy="20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313" y="3191"/>
              <a:ext cx="330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652" y="3191"/>
              <a:ext cx="1171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ВСЕГО РАСХОДОВ</a:t>
              </a:r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1832" y="3191"/>
              <a:ext cx="534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8517,5</a:t>
              </a: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377" y="3191"/>
              <a:ext cx="580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6498,2</a:t>
              </a: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2959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4727,7</a:t>
              </a: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3594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8220,5</a:t>
              </a:r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4230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6687,9</a:t>
              </a:r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4865" y="3191"/>
              <a:ext cx="625" cy="20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8400" tIns="7560" rIns="6840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95000"/>
                </a:lnSpc>
                <a:buClrTx/>
                <a:buFontTx/>
                <a:buNone/>
              </a:pPr>
              <a:r>
                <a:rPr lang="ru-RU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6342,7</a:t>
              </a:r>
            </a:p>
          </p:txBody>
        </p:sp>
        <p:sp>
          <p:nvSpPr>
            <p:cNvPr id="26707" name="Line 83"/>
            <p:cNvSpPr>
              <a:spLocks noChangeShapeType="1"/>
            </p:cNvSpPr>
            <p:nvPr/>
          </p:nvSpPr>
          <p:spPr bwMode="auto">
            <a:xfrm>
              <a:off x="313" y="1080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Line 84"/>
            <p:cNvSpPr>
              <a:spLocks noChangeShapeType="1"/>
            </p:cNvSpPr>
            <p:nvPr/>
          </p:nvSpPr>
          <p:spPr bwMode="auto">
            <a:xfrm>
              <a:off x="652" y="1080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Line 85"/>
            <p:cNvSpPr>
              <a:spLocks noChangeShapeType="1"/>
            </p:cNvSpPr>
            <p:nvPr/>
          </p:nvSpPr>
          <p:spPr bwMode="auto">
            <a:xfrm>
              <a:off x="1832" y="108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Line 86"/>
            <p:cNvSpPr>
              <a:spLocks noChangeShapeType="1"/>
            </p:cNvSpPr>
            <p:nvPr/>
          </p:nvSpPr>
          <p:spPr bwMode="auto">
            <a:xfrm>
              <a:off x="2377" y="1080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1" name="Line 87"/>
            <p:cNvSpPr>
              <a:spLocks noChangeShapeType="1"/>
            </p:cNvSpPr>
            <p:nvPr/>
          </p:nvSpPr>
          <p:spPr bwMode="auto">
            <a:xfrm>
              <a:off x="2959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2" name="Line 88"/>
            <p:cNvSpPr>
              <a:spLocks noChangeShapeType="1"/>
            </p:cNvSpPr>
            <p:nvPr/>
          </p:nvSpPr>
          <p:spPr bwMode="auto">
            <a:xfrm>
              <a:off x="3594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3" name="Line 89"/>
            <p:cNvSpPr>
              <a:spLocks noChangeShapeType="1"/>
            </p:cNvSpPr>
            <p:nvPr/>
          </p:nvSpPr>
          <p:spPr bwMode="auto">
            <a:xfrm>
              <a:off x="4230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4" name="Line 90"/>
            <p:cNvSpPr>
              <a:spLocks noChangeShapeType="1"/>
            </p:cNvSpPr>
            <p:nvPr/>
          </p:nvSpPr>
          <p:spPr bwMode="auto">
            <a:xfrm>
              <a:off x="4865" y="1080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5" name="Line 91"/>
            <p:cNvSpPr>
              <a:spLocks noChangeShapeType="1"/>
            </p:cNvSpPr>
            <p:nvPr/>
          </p:nvSpPr>
          <p:spPr bwMode="auto">
            <a:xfrm>
              <a:off x="313" y="1355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6" name="Line 92"/>
            <p:cNvSpPr>
              <a:spLocks noChangeShapeType="1"/>
            </p:cNvSpPr>
            <p:nvPr/>
          </p:nvSpPr>
          <p:spPr bwMode="auto">
            <a:xfrm>
              <a:off x="652" y="1355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7" name="Line 93"/>
            <p:cNvSpPr>
              <a:spLocks noChangeShapeType="1"/>
            </p:cNvSpPr>
            <p:nvPr/>
          </p:nvSpPr>
          <p:spPr bwMode="auto">
            <a:xfrm>
              <a:off x="1832" y="1355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8" name="Line 94"/>
            <p:cNvSpPr>
              <a:spLocks noChangeShapeType="1"/>
            </p:cNvSpPr>
            <p:nvPr/>
          </p:nvSpPr>
          <p:spPr bwMode="auto">
            <a:xfrm>
              <a:off x="2377" y="1355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19" name="Line 95"/>
            <p:cNvSpPr>
              <a:spLocks noChangeShapeType="1"/>
            </p:cNvSpPr>
            <p:nvPr/>
          </p:nvSpPr>
          <p:spPr bwMode="auto">
            <a:xfrm>
              <a:off x="2959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0" name="Line 96"/>
            <p:cNvSpPr>
              <a:spLocks noChangeShapeType="1"/>
            </p:cNvSpPr>
            <p:nvPr/>
          </p:nvSpPr>
          <p:spPr bwMode="auto">
            <a:xfrm>
              <a:off x="3594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1" name="Line 97"/>
            <p:cNvSpPr>
              <a:spLocks noChangeShapeType="1"/>
            </p:cNvSpPr>
            <p:nvPr/>
          </p:nvSpPr>
          <p:spPr bwMode="auto">
            <a:xfrm>
              <a:off x="4230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2" name="Line 98"/>
            <p:cNvSpPr>
              <a:spLocks noChangeShapeType="1"/>
            </p:cNvSpPr>
            <p:nvPr/>
          </p:nvSpPr>
          <p:spPr bwMode="auto">
            <a:xfrm>
              <a:off x="4865" y="135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3" name="Line 99"/>
            <p:cNvSpPr>
              <a:spLocks noChangeShapeType="1"/>
            </p:cNvSpPr>
            <p:nvPr/>
          </p:nvSpPr>
          <p:spPr bwMode="auto">
            <a:xfrm>
              <a:off x="313" y="1574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4" name="Line 100"/>
            <p:cNvSpPr>
              <a:spLocks noChangeShapeType="1"/>
            </p:cNvSpPr>
            <p:nvPr/>
          </p:nvSpPr>
          <p:spPr bwMode="auto">
            <a:xfrm>
              <a:off x="652" y="1574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5" name="Line 101"/>
            <p:cNvSpPr>
              <a:spLocks noChangeShapeType="1"/>
            </p:cNvSpPr>
            <p:nvPr/>
          </p:nvSpPr>
          <p:spPr bwMode="auto">
            <a:xfrm>
              <a:off x="1832" y="15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6" name="Line 102"/>
            <p:cNvSpPr>
              <a:spLocks noChangeShapeType="1"/>
            </p:cNvSpPr>
            <p:nvPr/>
          </p:nvSpPr>
          <p:spPr bwMode="auto">
            <a:xfrm>
              <a:off x="2377" y="1574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7" name="Line 103"/>
            <p:cNvSpPr>
              <a:spLocks noChangeShapeType="1"/>
            </p:cNvSpPr>
            <p:nvPr/>
          </p:nvSpPr>
          <p:spPr bwMode="auto">
            <a:xfrm>
              <a:off x="2959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8" name="Line 104"/>
            <p:cNvSpPr>
              <a:spLocks noChangeShapeType="1"/>
            </p:cNvSpPr>
            <p:nvPr/>
          </p:nvSpPr>
          <p:spPr bwMode="auto">
            <a:xfrm>
              <a:off x="3594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29" name="Line 105"/>
            <p:cNvSpPr>
              <a:spLocks noChangeShapeType="1"/>
            </p:cNvSpPr>
            <p:nvPr/>
          </p:nvSpPr>
          <p:spPr bwMode="auto">
            <a:xfrm>
              <a:off x="4230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0" name="Line 106"/>
            <p:cNvSpPr>
              <a:spLocks noChangeShapeType="1"/>
            </p:cNvSpPr>
            <p:nvPr/>
          </p:nvSpPr>
          <p:spPr bwMode="auto">
            <a:xfrm>
              <a:off x="4865" y="1574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1" name="Line 107"/>
            <p:cNvSpPr>
              <a:spLocks noChangeShapeType="1"/>
            </p:cNvSpPr>
            <p:nvPr/>
          </p:nvSpPr>
          <p:spPr bwMode="auto">
            <a:xfrm>
              <a:off x="313" y="1733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2" name="Line 108"/>
            <p:cNvSpPr>
              <a:spLocks noChangeShapeType="1"/>
            </p:cNvSpPr>
            <p:nvPr/>
          </p:nvSpPr>
          <p:spPr bwMode="auto">
            <a:xfrm>
              <a:off x="652" y="1733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3" name="Line 109"/>
            <p:cNvSpPr>
              <a:spLocks noChangeShapeType="1"/>
            </p:cNvSpPr>
            <p:nvPr/>
          </p:nvSpPr>
          <p:spPr bwMode="auto">
            <a:xfrm>
              <a:off x="1832" y="1733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4" name="Line 110"/>
            <p:cNvSpPr>
              <a:spLocks noChangeShapeType="1"/>
            </p:cNvSpPr>
            <p:nvPr/>
          </p:nvSpPr>
          <p:spPr bwMode="auto">
            <a:xfrm>
              <a:off x="2377" y="1733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5" name="Line 111"/>
            <p:cNvSpPr>
              <a:spLocks noChangeShapeType="1"/>
            </p:cNvSpPr>
            <p:nvPr/>
          </p:nvSpPr>
          <p:spPr bwMode="auto">
            <a:xfrm>
              <a:off x="2959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6" name="Line 112"/>
            <p:cNvSpPr>
              <a:spLocks noChangeShapeType="1"/>
            </p:cNvSpPr>
            <p:nvPr/>
          </p:nvSpPr>
          <p:spPr bwMode="auto">
            <a:xfrm>
              <a:off x="3594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7" name="Line 113"/>
            <p:cNvSpPr>
              <a:spLocks noChangeShapeType="1"/>
            </p:cNvSpPr>
            <p:nvPr/>
          </p:nvSpPr>
          <p:spPr bwMode="auto">
            <a:xfrm>
              <a:off x="4230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8" name="Line 114"/>
            <p:cNvSpPr>
              <a:spLocks noChangeShapeType="1"/>
            </p:cNvSpPr>
            <p:nvPr/>
          </p:nvSpPr>
          <p:spPr bwMode="auto">
            <a:xfrm>
              <a:off x="4865" y="1733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39" name="Line 115"/>
            <p:cNvSpPr>
              <a:spLocks noChangeShapeType="1"/>
            </p:cNvSpPr>
            <p:nvPr/>
          </p:nvSpPr>
          <p:spPr bwMode="auto">
            <a:xfrm>
              <a:off x="313" y="2167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0" name="Line 116"/>
            <p:cNvSpPr>
              <a:spLocks noChangeShapeType="1"/>
            </p:cNvSpPr>
            <p:nvPr/>
          </p:nvSpPr>
          <p:spPr bwMode="auto">
            <a:xfrm>
              <a:off x="652" y="2167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1" name="Line 117"/>
            <p:cNvSpPr>
              <a:spLocks noChangeShapeType="1"/>
            </p:cNvSpPr>
            <p:nvPr/>
          </p:nvSpPr>
          <p:spPr bwMode="auto">
            <a:xfrm>
              <a:off x="1832" y="216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2" name="Line 118"/>
            <p:cNvSpPr>
              <a:spLocks noChangeShapeType="1"/>
            </p:cNvSpPr>
            <p:nvPr/>
          </p:nvSpPr>
          <p:spPr bwMode="auto">
            <a:xfrm>
              <a:off x="2377" y="2167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3" name="Line 119"/>
            <p:cNvSpPr>
              <a:spLocks noChangeShapeType="1"/>
            </p:cNvSpPr>
            <p:nvPr/>
          </p:nvSpPr>
          <p:spPr bwMode="auto">
            <a:xfrm>
              <a:off x="2959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4" name="Line 120"/>
            <p:cNvSpPr>
              <a:spLocks noChangeShapeType="1"/>
            </p:cNvSpPr>
            <p:nvPr/>
          </p:nvSpPr>
          <p:spPr bwMode="auto">
            <a:xfrm>
              <a:off x="3594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5" name="Line 121"/>
            <p:cNvSpPr>
              <a:spLocks noChangeShapeType="1"/>
            </p:cNvSpPr>
            <p:nvPr/>
          </p:nvSpPr>
          <p:spPr bwMode="auto">
            <a:xfrm>
              <a:off x="4230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6" name="Line 122"/>
            <p:cNvSpPr>
              <a:spLocks noChangeShapeType="1"/>
            </p:cNvSpPr>
            <p:nvPr/>
          </p:nvSpPr>
          <p:spPr bwMode="auto">
            <a:xfrm>
              <a:off x="4865" y="216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7" name="Line 123"/>
            <p:cNvSpPr>
              <a:spLocks noChangeShapeType="1"/>
            </p:cNvSpPr>
            <p:nvPr/>
          </p:nvSpPr>
          <p:spPr bwMode="auto">
            <a:xfrm>
              <a:off x="313" y="2379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8" name="Line 124"/>
            <p:cNvSpPr>
              <a:spLocks noChangeShapeType="1"/>
            </p:cNvSpPr>
            <p:nvPr/>
          </p:nvSpPr>
          <p:spPr bwMode="auto">
            <a:xfrm>
              <a:off x="652" y="2379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49" name="Line 125"/>
            <p:cNvSpPr>
              <a:spLocks noChangeShapeType="1"/>
            </p:cNvSpPr>
            <p:nvPr/>
          </p:nvSpPr>
          <p:spPr bwMode="auto">
            <a:xfrm>
              <a:off x="1832" y="237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0" name="Line 126"/>
            <p:cNvSpPr>
              <a:spLocks noChangeShapeType="1"/>
            </p:cNvSpPr>
            <p:nvPr/>
          </p:nvSpPr>
          <p:spPr bwMode="auto">
            <a:xfrm>
              <a:off x="2377" y="2379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1" name="Line 127"/>
            <p:cNvSpPr>
              <a:spLocks noChangeShapeType="1"/>
            </p:cNvSpPr>
            <p:nvPr/>
          </p:nvSpPr>
          <p:spPr bwMode="auto">
            <a:xfrm>
              <a:off x="2959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2" name="Line 128"/>
            <p:cNvSpPr>
              <a:spLocks noChangeShapeType="1"/>
            </p:cNvSpPr>
            <p:nvPr/>
          </p:nvSpPr>
          <p:spPr bwMode="auto">
            <a:xfrm>
              <a:off x="3594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3" name="Line 129"/>
            <p:cNvSpPr>
              <a:spLocks noChangeShapeType="1"/>
            </p:cNvSpPr>
            <p:nvPr/>
          </p:nvSpPr>
          <p:spPr bwMode="auto">
            <a:xfrm>
              <a:off x="4230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4" name="Line 130"/>
            <p:cNvSpPr>
              <a:spLocks noChangeShapeType="1"/>
            </p:cNvSpPr>
            <p:nvPr/>
          </p:nvSpPr>
          <p:spPr bwMode="auto">
            <a:xfrm>
              <a:off x="4865" y="237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5" name="Line 131"/>
            <p:cNvSpPr>
              <a:spLocks noChangeShapeType="1"/>
            </p:cNvSpPr>
            <p:nvPr/>
          </p:nvSpPr>
          <p:spPr bwMode="auto">
            <a:xfrm>
              <a:off x="313" y="2599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6" name="Line 132"/>
            <p:cNvSpPr>
              <a:spLocks noChangeShapeType="1"/>
            </p:cNvSpPr>
            <p:nvPr/>
          </p:nvSpPr>
          <p:spPr bwMode="auto">
            <a:xfrm>
              <a:off x="652" y="2599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7" name="Line 133"/>
            <p:cNvSpPr>
              <a:spLocks noChangeShapeType="1"/>
            </p:cNvSpPr>
            <p:nvPr/>
          </p:nvSpPr>
          <p:spPr bwMode="auto">
            <a:xfrm>
              <a:off x="1832" y="259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8" name="Line 134"/>
            <p:cNvSpPr>
              <a:spLocks noChangeShapeType="1"/>
            </p:cNvSpPr>
            <p:nvPr/>
          </p:nvSpPr>
          <p:spPr bwMode="auto">
            <a:xfrm>
              <a:off x="2377" y="2599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59" name="Line 135"/>
            <p:cNvSpPr>
              <a:spLocks noChangeShapeType="1"/>
            </p:cNvSpPr>
            <p:nvPr/>
          </p:nvSpPr>
          <p:spPr bwMode="auto">
            <a:xfrm>
              <a:off x="2959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0" name="Line 136"/>
            <p:cNvSpPr>
              <a:spLocks noChangeShapeType="1"/>
            </p:cNvSpPr>
            <p:nvPr/>
          </p:nvSpPr>
          <p:spPr bwMode="auto">
            <a:xfrm>
              <a:off x="3594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1" name="Line 137"/>
            <p:cNvSpPr>
              <a:spLocks noChangeShapeType="1"/>
            </p:cNvSpPr>
            <p:nvPr/>
          </p:nvSpPr>
          <p:spPr bwMode="auto">
            <a:xfrm>
              <a:off x="4230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2" name="Line 138"/>
            <p:cNvSpPr>
              <a:spLocks noChangeShapeType="1"/>
            </p:cNvSpPr>
            <p:nvPr/>
          </p:nvSpPr>
          <p:spPr bwMode="auto">
            <a:xfrm>
              <a:off x="4865" y="2599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3" name="Line 139"/>
            <p:cNvSpPr>
              <a:spLocks noChangeShapeType="1"/>
            </p:cNvSpPr>
            <p:nvPr/>
          </p:nvSpPr>
          <p:spPr bwMode="auto">
            <a:xfrm>
              <a:off x="313" y="2815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4" name="Line 140"/>
            <p:cNvSpPr>
              <a:spLocks noChangeShapeType="1"/>
            </p:cNvSpPr>
            <p:nvPr/>
          </p:nvSpPr>
          <p:spPr bwMode="auto">
            <a:xfrm>
              <a:off x="652" y="2815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5" name="Line 141"/>
            <p:cNvSpPr>
              <a:spLocks noChangeShapeType="1"/>
            </p:cNvSpPr>
            <p:nvPr/>
          </p:nvSpPr>
          <p:spPr bwMode="auto">
            <a:xfrm>
              <a:off x="1832" y="2815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6" name="Line 142"/>
            <p:cNvSpPr>
              <a:spLocks noChangeShapeType="1"/>
            </p:cNvSpPr>
            <p:nvPr/>
          </p:nvSpPr>
          <p:spPr bwMode="auto">
            <a:xfrm>
              <a:off x="2377" y="2815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7" name="Line 143"/>
            <p:cNvSpPr>
              <a:spLocks noChangeShapeType="1"/>
            </p:cNvSpPr>
            <p:nvPr/>
          </p:nvSpPr>
          <p:spPr bwMode="auto">
            <a:xfrm>
              <a:off x="2959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8" name="Line 144"/>
            <p:cNvSpPr>
              <a:spLocks noChangeShapeType="1"/>
            </p:cNvSpPr>
            <p:nvPr/>
          </p:nvSpPr>
          <p:spPr bwMode="auto">
            <a:xfrm>
              <a:off x="3594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69" name="Line 145"/>
            <p:cNvSpPr>
              <a:spLocks noChangeShapeType="1"/>
            </p:cNvSpPr>
            <p:nvPr/>
          </p:nvSpPr>
          <p:spPr bwMode="auto">
            <a:xfrm>
              <a:off x="4230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0" name="Line 146"/>
            <p:cNvSpPr>
              <a:spLocks noChangeShapeType="1"/>
            </p:cNvSpPr>
            <p:nvPr/>
          </p:nvSpPr>
          <p:spPr bwMode="auto">
            <a:xfrm>
              <a:off x="4865" y="281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1" name="Line 147"/>
            <p:cNvSpPr>
              <a:spLocks noChangeShapeType="1"/>
            </p:cNvSpPr>
            <p:nvPr/>
          </p:nvSpPr>
          <p:spPr bwMode="auto">
            <a:xfrm>
              <a:off x="313" y="2975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2" name="Line 148"/>
            <p:cNvSpPr>
              <a:spLocks noChangeShapeType="1"/>
            </p:cNvSpPr>
            <p:nvPr/>
          </p:nvSpPr>
          <p:spPr bwMode="auto">
            <a:xfrm>
              <a:off x="652" y="2975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3" name="Line 149"/>
            <p:cNvSpPr>
              <a:spLocks noChangeShapeType="1"/>
            </p:cNvSpPr>
            <p:nvPr/>
          </p:nvSpPr>
          <p:spPr bwMode="auto">
            <a:xfrm>
              <a:off x="1832" y="2975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4" name="Line 150"/>
            <p:cNvSpPr>
              <a:spLocks noChangeShapeType="1"/>
            </p:cNvSpPr>
            <p:nvPr/>
          </p:nvSpPr>
          <p:spPr bwMode="auto">
            <a:xfrm>
              <a:off x="2377" y="2975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5" name="Line 151"/>
            <p:cNvSpPr>
              <a:spLocks noChangeShapeType="1"/>
            </p:cNvSpPr>
            <p:nvPr/>
          </p:nvSpPr>
          <p:spPr bwMode="auto">
            <a:xfrm>
              <a:off x="2959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6" name="Line 152"/>
            <p:cNvSpPr>
              <a:spLocks noChangeShapeType="1"/>
            </p:cNvSpPr>
            <p:nvPr/>
          </p:nvSpPr>
          <p:spPr bwMode="auto">
            <a:xfrm>
              <a:off x="3594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7" name="Line 153"/>
            <p:cNvSpPr>
              <a:spLocks noChangeShapeType="1"/>
            </p:cNvSpPr>
            <p:nvPr/>
          </p:nvSpPr>
          <p:spPr bwMode="auto">
            <a:xfrm>
              <a:off x="4230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8" name="Line 154"/>
            <p:cNvSpPr>
              <a:spLocks noChangeShapeType="1"/>
            </p:cNvSpPr>
            <p:nvPr/>
          </p:nvSpPr>
          <p:spPr bwMode="auto">
            <a:xfrm>
              <a:off x="4865" y="2975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79" name="Line 155"/>
            <p:cNvSpPr>
              <a:spLocks noChangeShapeType="1"/>
            </p:cNvSpPr>
            <p:nvPr/>
          </p:nvSpPr>
          <p:spPr bwMode="auto">
            <a:xfrm>
              <a:off x="313" y="3191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0" name="Line 156"/>
            <p:cNvSpPr>
              <a:spLocks noChangeShapeType="1"/>
            </p:cNvSpPr>
            <p:nvPr/>
          </p:nvSpPr>
          <p:spPr bwMode="auto">
            <a:xfrm>
              <a:off x="652" y="3191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1" name="Line 157"/>
            <p:cNvSpPr>
              <a:spLocks noChangeShapeType="1"/>
            </p:cNvSpPr>
            <p:nvPr/>
          </p:nvSpPr>
          <p:spPr bwMode="auto">
            <a:xfrm>
              <a:off x="1832" y="319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2" name="Line 158"/>
            <p:cNvSpPr>
              <a:spLocks noChangeShapeType="1"/>
            </p:cNvSpPr>
            <p:nvPr/>
          </p:nvSpPr>
          <p:spPr bwMode="auto">
            <a:xfrm>
              <a:off x="2377" y="3191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3" name="Line 159"/>
            <p:cNvSpPr>
              <a:spLocks noChangeShapeType="1"/>
            </p:cNvSpPr>
            <p:nvPr/>
          </p:nvSpPr>
          <p:spPr bwMode="auto">
            <a:xfrm>
              <a:off x="2959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4" name="Line 160"/>
            <p:cNvSpPr>
              <a:spLocks noChangeShapeType="1"/>
            </p:cNvSpPr>
            <p:nvPr/>
          </p:nvSpPr>
          <p:spPr bwMode="auto">
            <a:xfrm>
              <a:off x="3594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5" name="Line 161"/>
            <p:cNvSpPr>
              <a:spLocks noChangeShapeType="1"/>
            </p:cNvSpPr>
            <p:nvPr/>
          </p:nvSpPr>
          <p:spPr bwMode="auto">
            <a:xfrm>
              <a:off x="4230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6" name="Line 162"/>
            <p:cNvSpPr>
              <a:spLocks noChangeShapeType="1"/>
            </p:cNvSpPr>
            <p:nvPr/>
          </p:nvSpPr>
          <p:spPr bwMode="auto">
            <a:xfrm>
              <a:off x="4865" y="3191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7" name="Line 163"/>
            <p:cNvSpPr>
              <a:spLocks noChangeShapeType="1"/>
            </p:cNvSpPr>
            <p:nvPr/>
          </p:nvSpPr>
          <p:spPr bwMode="auto">
            <a:xfrm>
              <a:off x="313" y="3407"/>
              <a:ext cx="33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8" name="Line 164"/>
            <p:cNvSpPr>
              <a:spLocks noChangeShapeType="1"/>
            </p:cNvSpPr>
            <p:nvPr/>
          </p:nvSpPr>
          <p:spPr bwMode="auto">
            <a:xfrm>
              <a:off x="652" y="3407"/>
              <a:ext cx="1171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89" name="Line 165"/>
            <p:cNvSpPr>
              <a:spLocks noChangeShapeType="1"/>
            </p:cNvSpPr>
            <p:nvPr/>
          </p:nvSpPr>
          <p:spPr bwMode="auto">
            <a:xfrm>
              <a:off x="1832" y="340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0" name="Line 166"/>
            <p:cNvSpPr>
              <a:spLocks noChangeShapeType="1"/>
            </p:cNvSpPr>
            <p:nvPr/>
          </p:nvSpPr>
          <p:spPr bwMode="auto">
            <a:xfrm>
              <a:off x="2377" y="3407"/>
              <a:ext cx="580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1" name="Line 167"/>
            <p:cNvSpPr>
              <a:spLocks noChangeShapeType="1"/>
            </p:cNvSpPr>
            <p:nvPr/>
          </p:nvSpPr>
          <p:spPr bwMode="auto">
            <a:xfrm>
              <a:off x="2959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2" name="Line 168"/>
            <p:cNvSpPr>
              <a:spLocks noChangeShapeType="1"/>
            </p:cNvSpPr>
            <p:nvPr/>
          </p:nvSpPr>
          <p:spPr bwMode="auto">
            <a:xfrm>
              <a:off x="3594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3" name="Line 169"/>
            <p:cNvSpPr>
              <a:spLocks noChangeShapeType="1"/>
            </p:cNvSpPr>
            <p:nvPr/>
          </p:nvSpPr>
          <p:spPr bwMode="auto">
            <a:xfrm>
              <a:off x="4230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4" name="Line 170"/>
            <p:cNvSpPr>
              <a:spLocks noChangeShapeType="1"/>
            </p:cNvSpPr>
            <p:nvPr/>
          </p:nvSpPr>
          <p:spPr bwMode="auto">
            <a:xfrm>
              <a:off x="4865" y="3407"/>
              <a:ext cx="62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5" name="Line 171"/>
            <p:cNvSpPr>
              <a:spLocks noChangeShapeType="1"/>
            </p:cNvSpPr>
            <p:nvPr/>
          </p:nvSpPr>
          <p:spPr bwMode="auto">
            <a:xfrm>
              <a:off x="313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6" name="Line 172"/>
            <p:cNvSpPr>
              <a:spLocks noChangeShapeType="1"/>
            </p:cNvSpPr>
            <p:nvPr/>
          </p:nvSpPr>
          <p:spPr bwMode="auto">
            <a:xfrm>
              <a:off x="313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7" name="Line 173"/>
            <p:cNvSpPr>
              <a:spLocks noChangeShapeType="1"/>
            </p:cNvSpPr>
            <p:nvPr/>
          </p:nvSpPr>
          <p:spPr bwMode="auto">
            <a:xfrm>
              <a:off x="313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8" name="Line 174"/>
            <p:cNvSpPr>
              <a:spLocks noChangeShapeType="1"/>
            </p:cNvSpPr>
            <p:nvPr/>
          </p:nvSpPr>
          <p:spPr bwMode="auto">
            <a:xfrm>
              <a:off x="313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799" name="Line 175"/>
            <p:cNvSpPr>
              <a:spLocks noChangeShapeType="1"/>
            </p:cNvSpPr>
            <p:nvPr/>
          </p:nvSpPr>
          <p:spPr bwMode="auto">
            <a:xfrm>
              <a:off x="313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0" name="Line 176"/>
            <p:cNvSpPr>
              <a:spLocks noChangeShapeType="1"/>
            </p:cNvSpPr>
            <p:nvPr/>
          </p:nvSpPr>
          <p:spPr bwMode="auto">
            <a:xfrm>
              <a:off x="313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1" name="Line 177"/>
            <p:cNvSpPr>
              <a:spLocks noChangeShapeType="1"/>
            </p:cNvSpPr>
            <p:nvPr/>
          </p:nvSpPr>
          <p:spPr bwMode="auto">
            <a:xfrm>
              <a:off x="313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2" name="Line 178"/>
            <p:cNvSpPr>
              <a:spLocks noChangeShapeType="1"/>
            </p:cNvSpPr>
            <p:nvPr/>
          </p:nvSpPr>
          <p:spPr bwMode="auto">
            <a:xfrm>
              <a:off x="313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3" name="Line 179"/>
            <p:cNvSpPr>
              <a:spLocks noChangeShapeType="1"/>
            </p:cNvSpPr>
            <p:nvPr/>
          </p:nvSpPr>
          <p:spPr bwMode="auto">
            <a:xfrm>
              <a:off x="313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4" name="Line 180"/>
            <p:cNvSpPr>
              <a:spLocks noChangeShapeType="1"/>
            </p:cNvSpPr>
            <p:nvPr/>
          </p:nvSpPr>
          <p:spPr bwMode="auto">
            <a:xfrm>
              <a:off x="313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5" name="Line 181"/>
            <p:cNvSpPr>
              <a:spLocks noChangeShapeType="1"/>
            </p:cNvSpPr>
            <p:nvPr/>
          </p:nvSpPr>
          <p:spPr bwMode="auto">
            <a:xfrm>
              <a:off x="652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6" name="Line 182"/>
            <p:cNvSpPr>
              <a:spLocks noChangeShapeType="1"/>
            </p:cNvSpPr>
            <p:nvPr/>
          </p:nvSpPr>
          <p:spPr bwMode="auto">
            <a:xfrm>
              <a:off x="652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7" name="Line 183"/>
            <p:cNvSpPr>
              <a:spLocks noChangeShapeType="1"/>
            </p:cNvSpPr>
            <p:nvPr/>
          </p:nvSpPr>
          <p:spPr bwMode="auto">
            <a:xfrm>
              <a:off x="652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8" name="Line 184"/>
            <p:cNvSpPr>
              <a:spLocks noChangeShapeType="1"/>
            </p:cNvSpPr>
            <p:nvPr/>
          </p:nvSpPr>
          <p:spPr bwMode="auto">
            <a:xfrm>
              <a:off x="652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09" name="Line 185"/>
            <p:cNvSpPr>
              <a:spLocks noChangeShapeType="1"/>
            </p:cNvSpPr>
            <p:nvPr/>
          </p:nvSpPr>
          <p:spPr bwMode="auto">
            <a:xfrm>
              <a:off x="652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0" name="Line 186"/>
            <p:cNvSpPr>
              <a:spLocks noChangeShapeType="1"/>
            </p:cNvSpPr>
            <p:nvPr/>
          </p:nvSpPr>
          <p:spPr bwMode="auto">
            <a:xfrm>
              <a:off x="652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1" name="Line 187"/>
            <p:cNvSpPr>
              <a:spLocks noChangeShapeType="1"/>
            </p:cNvSpPr>
            <p:nvPr/>
          </p:nvSpPr>
          <p:spPr bwMode="auto">
            <a:xfrm>
              <a:off x="652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2" name="Line 188"/>
            <p:cNvSpPr>
              <a:spLocks noChangeShapeType="1"/>
            </p:cNvSpPr>
            <p:nvPr/>
          </p:nvSpPr>
          <p:spPr bwMode="auto">
            <a:xfrm>
              <a:off x="652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3" name="Line 189"/>
            <p:cNvSpPr>
              <a:spLocks noChangeShapeType="1"/>
            </p:cNvSpPr>
            <p:nvPr/>
          </p:nvSpPr>
          <p:spPr bwMode="auto">
            <a:xfrm>
              <a:off x="652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4" name="Line 190"/>
            <p:cNvSpPr>
              <a:spLocks noChangeShapeType="1"/>
            </p:cNvSpPr>
            <p:nvPr/>
          </p:nvSpPr>
          <p:spPr bwMode="auto">
            <a:xfrm>
              <a:off x="652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5" name="Line 191"/>
            <p:cNvSpPr>
              <a:spLocks noChangeShapeType="1"/>
            </p:cNvSpPr>
            <p:nvPr/>
          </p:nvSpPr>
          <p:spPr bwMode="auto">
            <a:xfrm>
              <a:off x="1832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6" name="Line 192"/>
            <p:cNvSpPr>
              <a:spLocks noChangeShapeType="1"/>
            </p:cNvSpPr>
            <p:nvPr/>
          </p:nvSpPr>
          <p:spPr bwMode="auto">
            <a:xfrm>
              <a:off x="1832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7" name="Line 193"/>
            <p:cNvSpPr>
              <a:spLocks noChangeShapeType="1"/>
            </p:cNvSpPr>
            <p:nvPr/>
          </p:nvSpPr>
          <p:spPr bwMode="auto">
            <a:xfrm>
              <a:off x="1832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8" name="Line 194"/>
            <p:cNvSpPr>
              <a:spLocks noChangeShapeType="1"/>
            </p:cNvSpPr>
            <p:nvPr/>
          </p:nvSpPr>
          <p:spPr bwMode="auto">
            <a:xfrm>
              <a:off x="1832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19" name="Line 195"/>
            <p:cNvSpPr>
              <a:spLocks noChangeShapeType="1"/>
            </p:cNvSpPr>
            <p:nvPr/>
          </p:nvSpPr>
          <p:spPr bwMode="auto">
            <a:xfrm>
              <a:off x="1832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0" name="Line 196"/>
            <p:cNvSpPr>
              <a:spLocks noChangeShapeType="1"/>
            </p:cNvSpPr>
            <p:nvPr/>
          </p:nvSpPr>
          <p:spPr bwMode="auto">
            <a:xfrm>
              <a:off x="1832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1" name="Line 197"/>
            <p:cNvSpPr>
              <a:spLocks noChangeShapeType="1"/>
            </p:cNvSpPr>
            <p:nvPr/>
          </p:nvSpPr>
          <p:spPr bwMode="auto">
            <a:xfrm>
              <a:off x="1832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2" name="Line 198"/>
            <p:cNvSpPr>
              <a:spLocks noChangeShapeType="1"/>
            </p:cNvSpPr>
            <p:nvPr/>
          </p:nvSpPr>
          <p:spPr bwMode="auto">
            <a:xfrm>
              <a:off x="1832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3" name="Line 199"/>
            <p:cNvSpPr>
              <a:spLocks noChangeShapeType="1"/>
            </p:cNvSpPr>
            <p:nvPr/>
          </p:nvSpPr>
          <p:spPr bwMode="auto">
            <a:xfrm>
              <a:off x="1832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4" name="Line 200"/>
            <p:cNvSpPr>
              <a:spLocks noChangeShapeType="1"/>
            </p:cNvSpPr>
            <p:nvPr/>
          </p:nvSpPr>
          <p:spPr bwMode="auto">
            <a:xfrm>
              <a:off x="1832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5" name="Line 201"/>
            <p:cNvSpPr>
              <a:spLocks noChangeShapeType="1"/>
            </p:cNvSpPr>
            <p:nvPr/>
          </p:nvSpPr>
          <p:spPr bwMode="auto">
            <a:xfrm>
              <a:off x="2377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6" name="Line 202"/>
            <p:cNvSpPr>
              <a:spLocks noChangeShapeType="1"/>
            </p:cNvSpPr>
            <p:nvPr/>
          </p:nvSpPr>
          <p:spPr bwMode="auto">
            <a:xfrm>
              <a:off x="2377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7" name="Line 203"/>
            <p:cNvSpPr>
              <a:spLocks noChangeShapeType="1"/>
            </p:cNvSpPr>
            <p:nvPr/>
          </p:nvSpPr>
          <p:spPr bwMode="auto">
            <a:xfrm>
              <a:off x="2377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8" name="Line 204"/>
            <p:cNvSpPr>
              <a:spLocks noChangeShapeType="1"/>
            </p:cNvSpPr>
            <p:nvPr/>
          </p:nvSpPr>
          <p:spPr bwMode="auto">
            <a:xfrm>
              <a:off x="2377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29" name="Line 205"/>
            <p:cNvSpPr>
              <a:spLocks noChangeShapeType="1"/>
            </p:cNvSpPr>
            <p:nvPr/>
          </p:nvSpPr>
          <p:spPr bwMode="auto">
            <a:xfrm>
              <a:off x="2377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0" name="Line 206"/>
            <p:cNvSpPr>
              <a:spLocks noChangeShapeType="1"/>
            </p:cNvSpPr>
            <p:nvPr/>
          </p:nvSpPr>
          <p:spPr bwMode="auto">
            <a:xfrm>
              <a:off x="2377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1" name="Line 207"/>
            <p:cNvSpPr>
              <a:spLocks noChangeShapeType="1"/>
            </p:cNvSpPr>
            <p:nvPr/>
          </p:nvSpPr>
          <p:spPr bwMode="auto">
            <a:xfrm>
              <a:off x="2377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2" name="Line 208"/>
            <p:cNvSpPr>
              <a:spLocks noChangeShapeType="1"/>
            </p:cNvSpPr>
            <p:nvPr/>
          </p:nvSpPr>
          <p:spPr bwMode="auto">
            <a:xfrm>
              <a:off x="2377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3" name="Line 209"/>
            <p:cNvSpPr>
              <a:spLocks noChangeShapeType="1"/>
            </p:cNvSpPr>
            <p:nvPr/>
          </p:nvSpPr>
          <p:spPr bwMode="auto">
            <a:xfrm>
              <a:off x="2377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4" name="Line 210"/>
            <p:cNvSpPr>
              <a:spLocks noChangeShapeType="1"/>
            </p:cNvSpPr>
            <p:nvPr/>
          </p:nvSpPr>
          <p:spPr bwMode="auto">
            <a:xfrm>
              <a:off x="2377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5" name="Line 211"/>
            <p:cNvSpPr>
              <a:spLocks noChangeShapeType="1"/>
            </p:cNvSpPr>
            <p:nvPr/>
          </p:nvSpPr>
          <p:spPr bwMode="auto">
            <a:xfrm>
              <a:off x="2959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6" name="Line 212"/>
            <p:cNvSpPr>
              <a:spLocks noChangeShapeType="1"/>
            </p:cNvSpPr>
            <p:nvPr/>
          </p:nvSpPr>
          <p:spPr bwMode="auto">
            <a:xfrm>
              <a:off x="2959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7" name="Line 213"/>
            <p:cNvSpPr>
              <a:spLocks noChangeShapeType="1"/>
            </p:cNvSpPr>
            <p:nvPr/>
          </p:nvSpPr>
          <p:spPr bwMode="auto">
            <a:xfrm>
              <a:off x="2959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8" name="Line 214"/>
            <p:cNvSpPr>
              <a:spLocks noChangeShapeType="1"/>
            </p:cNvSpPr>
            <p:nvPr/>
          </p:nvSpPr>
          <p:spPr bwMode="auto">
            <a:xfrm>
              <a:off x="2959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39" name="Line 215"/>
            <p:cNvSpPr>
              <a:spLocks noChangeShapeType="1"/>
            </p:cNvSpPr>
            <p:nvPr/>
          </p:nvSpPr>
          <p:spPr bwMode="auto">
            <a:xfrm>
              <a:off x="2959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0" name="Line 216"/>
            <p:cNvSpPr>
              <a:spLocks noChangeShapeType="1"/>
            </p:cNvSpPr>
            <p:nvPr/>
          </p:nvSpPr>
          <p:spPr bwMode="auto">
            <a:xfrm>
              <a:off x="2959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1" name="Line 217"/>
            <p:cNvSpPr>
              <a:spLocks noChangeShapeType="1"/>
            </p:cNvSpPr>
            <p:nvPr/>
          </p:nvSpPr>
          <p:spPr bwMode="auto">
            <a:xfrm>
              <a:off x="2959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2" name="Line 218"/>
            <p:cNvSpPr>
              <a:spLocks noChangeShapeType="1"/>
            </p:cNvSpPr>
            <p:nvPr/>
          </p:nvSpPr>
          <p:spPr bwMode="auto">
            <a:xfrm>
              <a:off x="2959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3" name="Line 219"/>
            <p:cNvSpPr>
              <a:spLocks noChangeShapeType="1"/>
            </p:cNvSpPr>
            <p:nvPr/>
          </p:nvSpPr>
          <p:spPr bwMode="auto">
            <a:xfrm>
              <a:off x="2959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4" name="Line 220"/>
            <p:cNvSpPr>
              <a:spLocks noChangeShapeType="1"/>
            </p:cNvSpPr>
            <p:nvPr/>
          </p:nvSpPr>
          <p:spPr bwMode="auto">
            <a:xfrm>
              <a:off x="2959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5" name="Line 221"/>
            <p:cNvSpPr>
              <a:spLocks noChangeShapeType="1"/>
            </p:cNvSpPr>
            <p:nvPr/>
          </p:nvSpPr>
          <p:spPr bwMode="auto">
            <a:xfrm>
              <a:off x="3594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6" name="Line 222"/>
            <p:cNvSpPr>
              <a:spLocks noChangeShapeType="1"/>
            </p:cNvSpPr>
            <p:nvPr/>
          </p:nvSpPr>
          <p:spPr bwMode="auto">
            <a:xfrm>
              <a:off x="3594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7" name="Line 223"/>
            <p:cNvSpPr>
              <a:spLocks noChangeShapeType="1"/>
            </p:cNvSpPr>
            <p:nvPr/>
          </p:nvSpPr>
          <p:spPr bwMode="auto">
            <a:xfrm>
              <a:off x="3594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8" name="Line 224"/>
            <p:cNvSpPr>
              <a:spLocks noChangeShapeType="1"/>
            </p:cNvSpPr>
            <p:nvPr/>
          </p:nvSpPr>
          <p:spPr bwMode="auto">
            <a:xfrm>
              <a:off x="3594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49" name="Line 225"/>
            <p:cNvSpPr>
              <a:spLocks noChangeShapeType="1"/>
            </p:cNvSpPr>
            <p:nvPr/>
          </p:nvSpPr>
          <p:spPr bwMode="auto">
            <a:xfrm>
              <a:off x="3594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0" name="Line 226"/>
            <p:cNvSpPr>
              <a:spLocks noChangeShapeType="1"/>
            </p:cNvSpPr>
            <p:nvPr/>
          </p:nvSpPr>
          <p:spPr bwMode="auto">
            <a:xfrm>
              <a:off x="3594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1" name="Line 227"/>
            <p:cNvSpPr>
              <a:spLocks noChangeShapeType="1"/>
            </p:cNvSpPr>
            <p:nvPr/>
          </p:nvSpPr>
          <p:spPr bwMode="auto">
            <a:xfrm>
              <a:off x="3594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2" name="Line 228"/>
            <p:cNvSpPr>
              <a:spLocks noChangeShapeType="1"/>
            </p:cNvSpPr>
            <p:nvPr/>
          </p:nvSpPr>
          <p:spPr bwMode="auto">
            <a:xfrm>
              <a:off x="3594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3" name="Line 229"/>
            <p:cNvSpPr>
              <a:spLocks noChangeShapeType="1"/>
            </p:cNvSpPr>
            <p:nvPr/>
          </p:nvSpPr>
          <p:spPr bwMode="auto">
            <a:xfrm>
              <a:off x="3594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4" name="Line 230"/>
            <p:cNvSpPr>
              <a:spLocks noChangeShapeType="1"/>
            </p:cNvSpPr>
            <p:nvPr/>
          </p:nvSpPr>
          <p:spPr bwMode="auto">
            <a:xfrm>
              <a:off x="3594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5" name="Line 231"/>
            <p:cNvSpPr>
              <a:spLocks noChangeShapeType="1"/>
            </p:cNvSpPr>
            <p:nvPr/>
          </p:nvSpPr>
          <p:spPr bwMode="auto">
            <a:xfrm>
              <a:off x="4230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6" name="Line 232"/>
            <p:cNvSpPr>
              <a:spLocks noChangeShapeType="1"/>
            </p:cNvSpPr>
            <p:nvPr/>
          </p:nvSpPr>
          <p:spPr bwMode="auto">
            <a:xfrm>
              <a:off x="4230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7" name="Line 233"/>
            <p:cNvSpPr>
              <a:spLocks noChangeShapeType="1"/>
            </p:cNvSpPr>
            <p:nvPr/>
          </p:nvSpPr>
          <p:spPr bwMode="auto">
            <a:xfrm>
              <a:off x="4230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8" name="Line 234"/>
            <p:cNvSpPr>
              <a:spLocks noChangeShapeType="1"/>
            </p:cNvSpPr>
            <p:nvPr/>
          </p:nvSpPr>
          <p:spPr bwMode="auto">
            <a:xfrm>
              <a:off x="4230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59" name="Line 235"/>
            <p:cNvSpPr>
              <a:spLocks noChangeShapeType="1"/>
            </p:cNvSpPr>
            <p:nvPr/>
          </p:nvSpPr>
          <p:spPr bwMode="auto">
            <a:xfrm>
              <a:off x="4230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0" name="Line 236"/>
            <p:cNvSpPr>
              <a:spLocks noChangeShapeType="1"/>
            </p:cNvSpPr>
            <p:nvPr/>
          </p:nvSpPr>
          <p:spPr bwMode="auto">
            <a:xfrm>
              <a:off x="4230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1" name="Line 237"/>
            <p:cNvSpPr>
              <a:spLocks noChangeShapeType="1"/>
            </p:cNvSpPr>
            <p:nvPr/>
          </p:nvSpPr>
          <p:spPr bwMode="auto">
            <a:xfrm>
              <a:off x="4230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2" name="Line 238"/>
            <p:cNvSpPr>
              <a:spLocks noChangeShapeType="1"/>
            </p:cNvSpPr>
            <p:nvPr/>
          </p:nvSpPr>
          <p:spPr bwMode="auto">
            <a:xfrm>
              <a:off x="4230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3" name="Line 239"/>
            <p:cNvSpPr>
              <a:spLocks noChangeShapeType="1"/>
            </p:cNvSpPr>
            <p:nvPr/>
          </p:nvSpPr>
          <p:spPr bwMode="auto">
            <a:xfrm>
              <a:off x="4230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4" name="Line 240"/>
            <p:cNvSpPr>
              <a:spLocks noChangeShapeType="1"/>
            </p:cNvSpPr>
            <p:nvPr/>
          </p:nvSpPr>
          <p:spPr bwMode="auto">
            <a:xfrm>
              <a:off x="4230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5" name="Line 241"/>
            <p:cNvSpPr>
              <a:spLocks noChangeShapeType="1"/>
            </p:cNvSpPr>
            <p:nvPr/>
          </p:nvSpPr>
          <p:spPr bwMode="auto">
            <a:xfrm>
              <a:off x="4865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6" name="Line 242"/>
            <p:cNvSpPr>
              <a:spLocks noChangeShapeType="1"/>
            </p:cNvSpPr>
            <p:nvPr/>
          </p:nvSpPr>
          <p:spPr bwMode="auto">
            <a:xfrm>
              <a:off x="4865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7" name="Line 243"/>
            <p:cNvSpPr>
              <a:spLocks noChangeShapeType="1"/>
            </p:cNvSpPr>
            <p:nvPr/>
          </p:nvSpPr>
          <p:spPr bwMode="auto">
            <a:xfrm>
              <a:off x="4865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8" name="Line 244"/>
            <p:cNvSpPr>
              <a:spLocks noChangeShapeType="1"/>
            </p:cNvSpPr>
            <p:nvPr/>
          </p:nvSpPr>
          <p:spPr bwMode="auto">
            <a:xfrm>
              <a:off x="4865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69" name="Line 245"/>
            <p:cNvSpPr>
              <a:spLocks noChangeShapeType="1"/>
            </p:cNvSpPr>
            <p:nvPr/>
          </p:nvSpPr>
          <p:spPr bwMode="auto">
            <a:xfrm>
              <a:off x="4865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0" name="Line 246"/>
            <p:cNvSpPr>
              <a:spLocks noChangeShapeType="1"/>
            </p:cNvSpPr>
            <p:nvPr/>
          </p:nvSpPr>
          <p:spPr bwMode="auto">
            <a:xfrm>
              <a:off x="4865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1" name="Line 247"/>
            <p:cNvSpPr>
              <a:spLocks noChangeShapeType="1"/>
            </p:cNvSpPr>
            <p:nvPr/>
          </p:nvSpPr>
          <p:spPr bwMode="auto">
            <a:xfrm>
              <a:off x="4865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2" name="Line 248"/>
            <p:cNvSpPr>
              <a:spLocks noChangeShapeType="1"/>
            </p:cNvSpPr>
            <p:nvPr/>
          </p:nvSpPr>
          <p:spPr bwMode="auto">
            <a:xfrm>
              <a:off x="4865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3" name="Line 249"/>
            <p:cNvSpPr>
              <a:spLocks noChangeShapeType="1"/>
            </p:cNvSpPr>
            <p:nvPr/>
          </p:nvSpPr>
          <p:spPr bwMode="auto">
            <a:xfrm>
              <a:off x="4865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4" name="Line 250"/>
            <p:cNvSpPr>
              <a:spLocks noChangeShapeType="1"/>
            </p:cNvSpPr>
            <p:nvPr/>
          </p:nvSpPr>
          <p:spPr bwMode="auto">
            <a:xfrm>
              <a:off x="4865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5" name="Line 251"/>
            <p:cNvSpPr>
              <a:spLocks noChangeShapeType="1"/>
            </p:cNvSpPr>
            <p:nvPr/>
          </p:nvSpPr>
          <p:spPr bwMode="auto">
            <a:xfrm>
              <a:off x="5500" y="1080"/>
              <a:ext cx="0" cy="26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6" name="Line 252"/>
            <p:cNvSpPr>
              <a:spLocks noChangeShapeType="1"/>
            </p:cNvSpPr>
            <p:nvPr/>
          </p:nvSpPr>
          <p:spPr bwMode="auto">
            <a:xfrm>
              <a:off x="5500" y="1355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7" name="Line 253"/>
            <p:cNvSpPr>
              <a:spLocks noChangeShapeType="1"/>
            </p:cNvSpPr>
            <p:nvPr/>
          </p:nvSpPr>
          <p:spPr bwMode="auto">
            <a:xfrm>
              <a:off x="5500" y="1574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8" name="Line 254"/>
            <p:cNvSpPr>
              <a:spLocks noChangeShapeType="1"/>
            </p:cNvSpPr>
            <p:nvPr/>
          </p:nvSpPr>
          <p:spPr bwMode="auto">
            <a:xfrm>
              <a:off x="5500" y="1733"/>
              <a:ext cx="0" cy="428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79" name="Line 255"/>
            <p:cNvSpPr>
              <a:spLocks noChangeShapeType="1"/>
            </p:cNvSpPr>
            <p:nvPr/>
          </p:nvSpPr>
          <p:spPr bwMode="auto">
            <a:xfrm>
              <a:off x="5500" y="2167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0" name="Line 256"/>
            <p:cNvSpPr>
              <a:spLocks noChangeShapeType="1"/>
            </p:cNvSpPr>
            <p:nvPr/>
          </p:nvSpPr>
          <p:spPr bwMode="auto">
            <a:xfrm>
              <a:off x="5500" y="2379"/>
              <a:ext cx="0" cy="209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1" name="Line 257"/>
            <p:cNvSpPr>
              <a:spLocks noChangeShapeType="1"/>
            </p:cNvSpPr>
            <p:nvPr/>
          </p:nvSpPr>
          <p:spPr bwMode="auto">
            <a:xfrm>
              <a:off x="5500" y="2599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2" name="Line 258"/>
            <p:cNvSpPr>
              <a:spLocks noChangeShapeType="1"/>
            </p:cNvSpPr>
            <p:nvPr/>
          </p:nvSpPr>
          <p:spPr bwMode="auto">
            <a:xfrm>
              <a:off x="5500" y="2815"/>
              <a:ext cx="0" cy="15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3" name="Line 259"/>
            <p:cNvSpPr>
              <a:spLocks noChangeShapeType="1"/>
            </p:cNvSpPr>
            <p:nvPr/>
          </p:nvSpPr>
          <p:spPr bwMode="auto">
            <a:xfrm>
              <a:off x="5500" y="2975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884" name="Line 260"/>
            <p:cNvSpPr>
              <a:spLocks noChangeShapeType="1"/>
            </p:cNvSpPr>
            <p:nvPr/>
          </p:nvSpPr>
          <p:spPr bwMode="auto">
            <a:xfrm>
              <a:off x="5500" y="3191"/>
              <a:ext cx="0" cy="20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885" name="Rectangle 261"/>
          <p:cNvSpPr>
            <a:spLocks noChangeArrowheads="1"/>
          </p:cNvSpPr>
          <p:nvPr/>
        </p:nvSpPr>
        <p:spPr bwMode="auto">
          <a:xfrm>
            <a:off x="755650" y="5589588"/>
            <a:ext cx="7632700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dirty="0">
                <a:solidFill>
                  <a:srgbClr val="FFFFFF"/>
                </a:solidFill>
                <a:latin typeface="Times New Roman" panose="02020603050405020304" pitchFamily="18" charset="0"/>
              </a:rPr>
              <a:t>Социально – значимые расходы в бюджете </a:t>
            </a:r>
            <a:r>
              <a:rPr lang="ru-RU" altLang="ru-RU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Хромцовского</a:t>
            </a:r>
            <a:r>
              <a:rPr lang="ru-RU" altLang="ru-RU" dirty="0">
                <a:solidFill>
                  <a:srgbClr val="FFFFFF"/>
                </a:solidFill>
                <a:latin typeface="Times New Roman" panose="02020603050405020304" pitchFamily="18" charset="0"/>
              </a:rPr>
              <a:t> сельского поселения в </a:t>
            </a:r>
            <a:r>
              <a:rPr lang="ru-RU" altLang="ru-RU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2021 </a:t>
            </a:r>
            <a:r>
              <a:rPr lang="ru-RU" altLang="ru-RU" dirty="0">
                <a:solidFill>
                  <a:srgbClr val="FFFFFF"/>
                </a:solidFill>
                <a:latin typeface="Times New Roman" panose="02020603050405020304" pitchFamily="18" charset="0"/>
              </a:rPr>
              <a:t>году и на плановый период </a:t>
            </a:r>
            <a:r>
              <a:rPr lang="ru-RU" altLang="ru-RU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2022 </a:t>
            </a:r>
            <a:r>
              <a:rPr lang="ru-RU" altLang="ru-RU">
                <a:solidFill>
                  <a:srgbClr val="FFFFFF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mtClean="0">
                <a:solidFill>
                  <a:srgbClr val="FFFFFF"/>
                </a:solidFill>
                <a:latin typeface="Times New Roman" panose="02020603050405020304" pitchFamily="18" charset="0"/>
              </a:rPr>
              <a:t>2023 </a:t>
            </a:r>
            <a:r>
              <a:rPr lang="ru-RU" altLang="ru-RU" dirty="0">
                <a:solidFill>
                  <a:srgbClr val="FFFFFF"/>
                </a:solidFill>
                <a:latin typeface="Times New Roman" panose="02020603050405020304" pitchFamily="18" charset="0"/>
              </a:rPr>
              <a:t>годов не планируются.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4638" y="333375"/>
            <a:ext cx="8256587" cy="630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В соответствии с Федеральным законом «Об общих принципах организации местного самоуправления в Российской Федерации» от 06.10.2003 №-131ФЗ Законодательное Собрание Ивановской области приняло Закон «О городском и сельских поселениях в Фурмановском муниципальном районе» от 24 февраля 2005 года № 51-03. В свете решения Ивановского Законодательного Собрания об объединении двух сельских администраций (Хромцовской с/а и Марьинской с/а) было образовано Хромцовское сельское поселение с административным центром - село Хромцово, в составе населённых пунктов: д.Новинки, с.Марьинское, д.Новое Первое, д.Слабунино, д.Скоково, д.Филиковка, д.Вакорино, д.Вахрово, д. станции Малаховская, д.Маланино, с.Березники, д. Мостечное.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Центром Хромцовской сельской администрации являлось село Хромцово, в котором первые два 60-ти квартирных дома были заселены в 1972 году.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Численность населения 1500 человек.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В поселении имеет общеобразовательную школу, детский сад, 2 сельских дома культуры, 2 библиотеки, 2 отделения связи, 2 АТС, 4 магазина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400">
                <a:solidFill>
                  <a:srgbClr val="FFFFFF"/>
                </a:solidFill>
                <a:latin typeface="Rockwell" panose="02060603020205020403" pitchFamily="18" charset="0"/>
              </a:rPr>
              <a:t>Решением Ивановского облисполкома № 20\11 от 15.11.1976 года в Фурмановском районе был образован Хромцовский сельсовет с центром в п.Хромцово. В состав Хромцовского сельсовета вошли следующие населённые пункты: дер. Новинки, ранее находившаяся в Каликинском сельсовете, пос. карьера «Завражье»,  Хромцовский сельский совет был передан в административное подчинение Фурмановскому городскому Совету депутатов трудящихся. На основании Закона Российской Федерации «О внесении изменений и дополнений в Закон Российской Федерации о местном самоуправлении » от 05.11.1992 года № 1334 была прекращена деятельность исполнительных комитетов поселковых и сельских Советов народных депутатов и функции исполнительных комитетов перешли в администрации сельских Советов. В соответствии с Указом Президента Российской Федерации № 1617 от 09.10.1993 года « О реформе представительных органов местного самоуправления в Российской Федерации» Хромцовская сельская администрация является правопреемником Хромцовского сельского Совета народных депутатов. Законом Ивановской области «Об уточнении типа населённых пунктов в Фурмановском районе» № 97-ОЗ от 07.07.2004 года посёлок Хромцово 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Rockwell" panose="02060603020205020403" pitchFamily="18" charset="0"/>
              </a:rPr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47625" y="765175"/>
            <a:ext cx="90058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Основные показатели социально-экономического развития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Rockwell" panose="02060603020205020403" pitchFamily="18" charset="0"/>
              </a:rPr>
              <a:t>Хромцовского сельского поселения</a:t>
            </a: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52413" y="2060575"/>
            <a:ext cx="8553450" cy="4067175"/>
            <a:chOff x="159" y="1298"/>
            <a:chExt cx="5389" cy="2563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159" y="1298"/>
              <a:ext cx="307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№ п/п</a:t>
              </a: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476" y="1298"/>
              <a:ext cx="1892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endParaRPr lang="ru-RU" altLang="ru-RU" sz="1600">
                <a:solidFill>
                  <a:srgbClr val="FFFFFF"/>
                </a:solidFill>
                <a:latin typeface="Rockwell" panose="02060603020205020403" pitchFamily="18" charset="0"/>
              </a:endParaRP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>
                  <a:solidFill>
                    <a:srgbClr val="FFFFFF"/>
                  </a:solidFill>
                  <a:latin typeface="Rockwell" panose="02060603020205020403" pitchFamily="18" charset="0"/>
                </a:rPr>
                <a:t>Наименование показателя</a:t>
              </a:r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378" y="1298"/>
              <a:ext cx="489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2018 год</a:t>
              </a:r>
              <a:endPara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871" y="1298"/>
              <a:ext cx="489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2019год</a:t>
              </a:r>
              <a:endPara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370" y="1298"/>
              <a:ext cx="534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2020 год</a:t>
              </a:r>
              <a:endPara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915" y="1298"/>
              <a:ext cx="534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2021</a:t>
              </a: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год</a:t>
              </a:r>
              <a:endParaRPr lang="ru-RU" altLang="ru-RU" sz="1600" dirty="0">
                <a:solidFill>
                  <a:srgbClr val="FFFFFF"/>
                </a:solidFill>
                <a:latin typeface="Rockwell" panose="02060603020205020403" pitchFamily="18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4459" y="1298"/>
              <a:ext cx="534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2022 </a:t>
              </a:r>
              <a:r>
                <a:rPr lang="ru-RU" altLang="ru-RU" sz="16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 (прогноз)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003" y="1298"/>
              <a:ext cx="535" cy="655"/>
            </a:xfrm>
            <a:prstGeom prst="rect">
              <a:avLst/>
            </a:prstGeom>
            <a:solidFill>
              <a:srgbClr val="72A3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600" dirty="0" smtClean="0">
                  <a:solidFill>
                    <a:srgbClr val="FFFFFF"/>
                  </a:solidFill>
                  <a:latin typeface="Rockwell" panose="02060603020205020403" pitchFamily="18" charset="0"/>
                </a:rPr>
                <a:t>2023 </a:t>
              </a:r>
              <a:r>
                <a:rPr lang="ru-RU" altLang="ru-RU" sz="1600" dirty="0">
                  <a:solidFill>
                    <a:srgbClr val="FFFFFF"/>
                  </a:solidFill>
                  <a:latin typeface="Rockwell" panose="02060603020205020403" pitchFamily="18" charset="0"/>
                </a:rPr>
                <a:t>год (прогноз)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59" y="1969"/>
              <a:ext cx="307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476" y="1969"/>
              <a:ext cx="1892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Численность населения среднегодовая, человек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378" y="1969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>
                  <a:latin typeface="Rockwell" panose="02060603020205020403" pitchFamily="18" charset="0"/>
                </a:rPr>
                <a:t>1279</a:t>
              </a: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871" y="1969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1249</a:t>
              </a: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3370" y="1969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 dirty="0"/>
                <a:t>1236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3915" y="1969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1233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4459" y="1969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1230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5003" y="1969"/>
              <a:ext cx="535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1227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159" y="2294"/>
              <a:ext cx="307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2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6" y="2294"/>
              <a:ext cx="1892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Уровень безработицы, в процентах к трудоспособному населению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378" y="2294"/>
              <a:ext cx="489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0,9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871" y="2294"/>
              <a:ext cx="489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0,8</a:t>
              </a: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370" y="2294"/>
              <a:ext cx="534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3915" y="2294"/>
              <a:ext cx="534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4459" y="2294"/>
              <a:ext cx="534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5003" y="2294"/>
              <a:ext cx="535" cy="451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0,3</a:t>
              </a: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59" y="2747"/>
              <a:ext cx="307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3</a:t>
              </a: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476" y="2747"/>
              <a:ext cx="1892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Индекс промышленного производства, процентов</a:t>
              </a: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2378" y="2747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72,9</a:t>
              </a: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871" y="2747"/>
              <a:ext cx="489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71,9</a:t>
              </a: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3370" y="2747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3915" y="2747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4451" y="2756"/>
              <a:ext cx="534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5003" y="2747"/>
              <a:ext cx="535" cy="316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105,9</a:t>
              </a: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159" y="3074"/>
              <a:ext cx="307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4</a:t>
              </a: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476" y="3074"/>
              <a:ext cx="1892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Оборот розничной торговли, </a:t>
              </a:r>
            </a:p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млн. руб.</a:t>
              </a: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378" y="3074"/>
              <a:ext cx="489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150,8</a:t>
              </a: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2871" y="3074"/>
              <a:ext cx="489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150,7</a:t>
              </a: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3370" y="3074"/>
              <a:ext cx="534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152,6</a:t>
              </a: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3915" y="3074"/>
              <a:ext cx="534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152,5</a:t>
              </a: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4459" y="3074"/>
              <a:ext cx="534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164,7</a:t>
              </a: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5003" y="3074"/>
              <a:ext cx="535" cy="316"/>
            </a:xfrm>
            <a:prstGeom prst="rect">
              <a:avLst/>
            </a:prstGeom>
            <a:solidFill>
              <a:srgbClr val="EBF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171,1</a:t>
              </a:r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159" y="3400"/>
              <a:ext cx="307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</a:t>
              </a:r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6" y="3400"/>
              <a:ext cx="1892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Объем продукции сельского хозяйства в хозяйствах всех категорий, млн. руб.</a:t>
              </a:r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2378" y="3400"/>
              <a:ext cx="489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52,2</a:t>
              </a:r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2871" y="3400"/>
              <a:ext cx="489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43,0</a:t>
              </a:r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3370" y="3400"/>
              <a:ext cx="534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50,0</a:t>
              </a:r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3915" y="3400"/>
              <a:ext cx="534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51,2</a:t>
              </a:r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4459" y="3400"/>
              <a:ext cx="534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52,0</a:t>
              </a:r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5003" y="3400"/>
              <a:ext cx="535" cy="451"/>
            </a:xfrm>
            <a:prstGeom prst="rect">
              <a:avLst/>
            </a:prstGeom>
            <a:solidFill>
              <a:srgbClr val="D5E0D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hangingPunct="1">
                <a:lnSpc>
                  <a:spcPct val="112000"/>
                </a:lnSpc>
                <a:buClrTx/>
                <a:buFontTx/>
                <a:buNone/>
              </a:pPr>
              <a:r>
                <a:rPr lang="ru-RU" altLang="ru-RU" sz="1400">
                  <a:latin typeface="Rockwell" panose="02060603020205020403" pitchFamily="18" charset="0"/>
                </a:rPr>
                <a:t>53,0</a:t>
              </a:r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>
              <a:off x="159" y="1298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>
              <a:off x="476" y="1298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>
              <a:off x="2378" y="1298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>
              <a:off x="2871" y="1298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3370" y="1298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3915" y="1298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>
              <a:off x="4459" y="1298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5003" y="1298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>
              <a:off x="159" y="1969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>
              <a:off x="476" y="1969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Line 61"/>
            <p:cNvSpPr>
              <a:spLocks noChangeShapeType="1"/>
            </p:cNvSpPr>
            <p:nvPr/>
          </p:nvSpPr>
          <p:spPr bwMode="auto">
            <a:xfrm>
              <a:off x="2378" y="1969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2871" y="1969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>
              <a:off x="3370" y="196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3915" y="196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>
              <a:off x="4459" y="1969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5003" y="1969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159" y="2294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>
              <a:off x="476" y="2294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>
              <a:off x="2378" y="229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2871" y="229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3370" y="229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>
              <a:off x="3915" y="229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4459" y="229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5003" y="2294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159" y="2747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>
              <a:off x="476" y="2747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2378" y="2747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>
              <a:off x="2871" y="2747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3370" y="274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3915" y="274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4459" y="2747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Line 82"/>
            <p:cNvSpPr>
              <a:spLocks noChangeShapeType="1"/>
            </p:cNvSpPr>
            <p:nvPr/>
          </p:nvSpPr>
          <p:spPr bwMode="auto">
            <a:xfrm>
              <a:off x="5003" y="2747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>
              <a:off x="159" y="3074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>
              <a:off x="476" y="3074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>
              <a:off x="2378" y="307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Line 86"/>
            <p:cNvSpPr>
              <a:spLocks noChangeShapeType="1"/>
            </p:cNvSpPr>
            <p:nvPr/>
          </p:nvSpPr>
          <p:spPr bwMode="auto">
            <a:xfrm>
              <a:off x="2871" y="3074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3" name="Line 87"/>
            <p:cNvSpPr>
              <a:spLocks noChangeShapeType="1"/>
            </p:cNvSpPr>
            <p:nvPr/>
          </p:nvSpPr>
          <p:spPr bwMode="auto">
            <a:xfrm>
              <a:off x="3370" y="30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>
              <a:off x="3915" y="30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>
              <a:off x="4459" y="3074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>
              <a:off x="5003" y="3074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Line 91"/>
            <p:cNvSpPr>
              <a:spLocks noChangeShapeType="1"/>
            </p:cNvSpPr>
            <p:nvPr/>
          </p:nvSpPr>
          <p:spPr bwMode="auto">
            <a:xfrm>
              <a:off x="159" y="3400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8" name="Line 92"/>
            <p:cNvSpPr>
              <a:spLocks noChangeShapeType="1"/>
            </p:cNvSpPr>
            <p:nvPr/>
          </p:nvSpPr>
          <p:spPr bwMode="auto">
            <a:xfrm>
              <a:off x="476" y="3400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9" name="Line 93"/>
            <p:cNvSpPr>
              <a:spLocks noChangeShapeType="1"/>
            </p:cNvSpPr>
            <p:nvPr/>
          </p:nvSpPr>
          <p:spPr bwMode="auto">
            <a:xfrm>
              <a:off x="2378" y="3400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0" name="Line 94"/>
            <p:cNvSpPr>
              <a:spLocks noChangeShapeType="1"/>
            </p:cNvSpPr>
            <p:nvPr/>
          </p:nvSpPr>
          <p:spPr bwMode="auto">
            <a:xfrm>
              <a:off x="2871" y="3400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1" name="Line 95"/>
            <p:cNvSpPr>
              <a:spLocks noChangeShapeType="1"/>
            </p:cNvSpPr>
            <p:nvPr/>
          </p:nvSpPr>
          <p:spPr bwMode="auto">
            <a:xfrm>
              <a:off x="3370" y="340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>
              <a:off x="3915" y="340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>
              <a:off x="4459" y="3400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Line 98"/>
            <p:cNvSpPr>
              <a:spLocks noChangeShapeType="1"/>
            </p:cNvSpPr>
            <p:nvPr/>
          </p:nvSpPr>
          <p:spPr bwMode="auto">
            <a:xfrm>
              <a:off x="5003" y="3400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Line 99"/>
            <p:cNvSpPr>
              <a:spLocks noChangeShapeType="1"/>
            </p:cNvSpPr>
            <p:nvPr/>
          </p:nvSpPr>
          <p:spPr bwMode="auto">
            <a:xfrm>
              <a:off x="159" y="3861"/>
              <a:ext cx="307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Line 100"/>
            <p:cNvSpPr>
              <a:spLocks noChangeShapeType="1"/>
            </p:cNvSpPr>
            <p:nvPr/>
          </p:nvSpPr>
          <p:spPr bwMode="auto">
            <a:xfrm>
              <a:off x="476" y="3861"/>
              <a:ext cx="1892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Line 101"/>
            <p:cNvSpPr>
              <a:spLocks noChangeShapeType="1"/>
            </p:cNvSpPr>
            <p:nvPr/>
          </p:nvSpPr>
          <p:spPr bwMode="auto">
            <a:xfrm>
              <a:off x="2378" y="3861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Line 102"/>
            <p:cNvSpPr>
              <a:spLocks noChangeShapeType="1"/>
            </p:cNvSpPr>
            <p:nvPr/>
          </p:nvSpPr>
          <p:spPr bwMode="auto">
            <a:xfrm>
              <a:off x="2871" y="3861"/>
              <a:ext cx="489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Line 103"/>
            <p:cNvSpPr>
              <a:spLocks noChangeShapeType="1"/>
            </p:cNvSpPr>
            <p:nvPr/>
          </p:nvSpPr>
          <p:spPr bwMode="auto">
            <a:xfrm>
              <a:off x="3370" y="386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Line 104"/>
            <p:cNvSpPr>
              <a:spLocks noChangeShapeType="1"/>
            </p:cNvSpPr>
            <p:nvPr/>
          </p:nvSpPr>
          <p:spPr bwMode="auto">
            <a:xfrm>
              <a:off x="3915" y="386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Line 105"/>
            <p:cNvSpPr>
              <a:spLocks noChangeShapeType="1"/>
            </p:cNvSpPr>
            <p:nvPr/>
          </p:nvSpPr>
          <p:spPr bwMode="auto">
            <a:xfrm>
              <a:off x="4459" y="3861"/>
              <a:ext cx="534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Line 106"/>
            <p:cNvSpPr>
              <a:spLocks noChangeShapeType="1"/>
            </p:cNvSpPr>
            <p:nvPr/>
          </p:nvSpPr>
          <p:spPr bwMode="auto">
            <a:xfrm>
              <a:off x="5003" y="3861"/>
              <a:ext cx="535" cy="0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Line 107"/>
            <p:cNvSpPr>
              <a:spLocks noChangeShapeType="1"/>
            </p:cNvSpPr>
            <p:nvPr/>
          </p:nvSpPr>
          <p:spPr bwMode="auto">
            <a:xfrm>
              <a:off x="159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Line 108"/>
            <p:cNvSpPr>
              <a:spLocks noChangeShapeType="1"/>
            </p:cNvSpPr>
            <p:nvPr/>
          </p:nvSpPr>
          <p:spPr bwMode="auto">
            <a:xfrm>
              <a:off x="159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Line 109"/>
            <p:cNvSpPr>
              <a:spLocks noChangeShapeType="1"/>
            </p:cNvSpPr>
            <p:nvPr/>
          </p:nvSpPr>
          <p:spPr bwMode="auto">
            <a:xfrm>
              <a:off x="159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Line 110"/>
            <p:cNvSpPr>
              <a:spLocks noChangeShapeType="1"/>
            </p:cNvSpPr>
            <p:nvPr/>
          </p:nvSpPr>
          <p:spPr bwMode="auto">
            <a:xfrm>
              <a:off x="159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Line 111"/>
            <p:cNvSpPr>
              <a:spLocks noChangeShapeType="1"/>
            </p:cNvSpPr>
            <p:nvPr/>
          </p:nvSpPr>
          <p:spPr bwMode="auto">
            <a:xfrm>
              <a:off x="159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Line 112"/>
            <p:cNvSpPr>
              <a:spLocks noChangeShapeType="1"/>
            </p:cNvSpPr>
            <p:nvPr/>
          </p:nvSpPr>
          <p:spPr bwMode="auto">
            <a:xfrm>
              <a:off x="159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Line 114"/>
            <p:cNvSpPr>
              <a:spLocks noChangeShapeType="1"/>
            </p:cNvSpPr>
            <p:nvPr/>
          </p:nvSpPr>
          <p:spPr bwMode="auto">
            <a:xfrm>
              <a:off x="476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Line 115"/>
            <p:cNvSpPr>
              <a:spLocks noChangeShapeType="1"/>
            </p:cNvSpPr>
            <p:nvPr/>
          </p:nvSpPr>
          <p:spPr bwMode="auto">
            <a:xfrm>
              <a:off x="476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Line 116"/>
            <p:cNvSpPr>
              <a:spLocks noChangeShapeType="1"/>
            </p:cNvSpPr>
            <p:nvPr/>
          </p:nvSpPr>
          <p:spPr bwMode="auto">
            <a:xfrm>
              <a:off x="476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3" name="Line 117"/>
            <p:cNvSpPr>
              <a:spLocks noChangeShapeType="1"/>
            </p:cNvSpPr>
            <p:nvPr/>
          </p:nvSpPr>
          <p:spPr bwMode="auto">
            <a:xfrm>
              <a:off x="476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4" name="Line 118"/>
            <p:cNvSpPr>
              <a:spLocks noChangeShapeType="1"/>
            </p:cNvSpPr>
            <p:nvPr/>
          </p:nvSpPr>
          <p:spPr bwMode="auto">
            <a:xfrm>
              <a:off x="476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Line 119"/>
            <p:cNvSpPr>
              <a:spLocks noChangeShapeType="1"/>
            </p:cNvSpPr>
            <p:nvPr/>
          </p:nvSpPr>
          <p:spPr bwMode="auto">
            <a:xfrm>
              <a:off x="2378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6" name="Line 120"/>
            <p:cNvSpPr>
              <a:spLocks noChangeShapeType="1"/>
            </p:cNvSpPr>
            <p:nvPr/>
          </p:nvSpPr>
          <p:spPr bwMode="auto">
            <a:xfrm>
              <a:off x="2378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7" name="Line 121"/>
            <p:cNvSpPr>
              <a:spLocks noChangeShapeType="1"/>
            </p:cNvSpPr>
            <p:nvPr/>
          </p:nvSpPr>
          <p:spPr bwMode="auto">
            <a:xfrm>
              <a:off x="2378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8" name="Line 122"/>
            <p:cNvSpPr>
              <a:spLocks noChangeShapeType="1"/>
            </p:cNvSpPr>
            <p:nvPr/>
          </p:nvSpPr>
          <p:spPr bwMode="auto">
            <a:xfrm>
              <a:off x="2378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Line 123"/>
            <p:cNvSpPr>
              <a:spLocks noChangeShapeType="1"/>
            </p:cNvSpPr>
            <p:nvPr/>
          </p:nvSpPr>
          <p:spPr bwMode="auto">
            <a:xfrm>
              <a:off x="2378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Line 124"/>
            <p:cNvSpPr>
              <a:spLocks noChangeShapeType="1"/>
            </p:cNvSpPr>
            <p:nvPr/>
          </p:nvSpPr>
          <p:spPr bwMode="auto">
            <a:xfrm>
              <a:off x="2378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Line 125"/>
            <p:cNvSpPr>
              <a:spLocks noChangeShapeType="1"/>
            </p:cNvSpPr>
            <p:nvPr/>
          </p:nvSpPr>
          <p:spPr bwMode="auto">
            <a:xfrm>
              <a:off x="2871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2" name="Line 126"/>
            <p:cNvSpPr>
              <a:spLocks noChangeShapeType="1"/>
            </p:cNvSpPr>
            <p:nvPr/>
          </p:nvSpPr>
          <p:spPr bwMode="auto">
            <a:xfrm>
              <a:off x="2871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3" name="Line 127"/>
            <p:cNvSpPr>
              <a:spLocks noChangeShapeType="1"/>
            </p:cNvSpPr>
            <p:nvPr/>
          </p:nvSpPr>
          <p:spPr bwMode="auto">
            <a:xfrm>
              <a:off x="2871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4" name="Line 128"/>
            <p:cNvSpPr>
              <a:spLocks noChangeShapeType="1"/>
            </p:cNvSpPr>
            <p:nvPr/>
          </p:nvSpPr>
          <p:spPr bwMode="auto">
            <a:xfrm>
              <a:off x="2871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5" name="Line 129"/>
            <p:cNvSpPr>
              <a:spLocks noChangeShapeType="1"/>
            </p:cNvSpPr>
            <p:nvPr/>
          </p:nvSpPr>
          <p:spPr bwMode="auto">
            <a:xfrm>
              <a:off x="2871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6" name="Line 130"/>
            <p:cNvSpPr>
              <a:spLocks noChangeShapeType="1"/>
            </p:cNvSpPr>
            <p:nvPr/>
          </p:nvSpPr>
          <p:spPr bwMode="auto">
            <a:xfrm>
              <a:off x="2871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7" name="Line 131"/>
            <p:cNvSpPr>
              <a:spLocks noChangeShapeType="1"/>
            </p:cNvSpPr>
            <p:nvPr/>
          </p:nvSpPr>
          <p:spPr bwMode="auto">
            <a:xfrm>
              <a:off x="3370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8" name="Line 132"/>
            <p:cNvSpPr>
              <a:spLocks noChangeShapeType="1"/>
            </p:cNvSpPr>
            <p:nvPr/>
          </p:nvSpPr>
          <p:spPr bwMode="auto">
            <a:xfrm>
              <a:off x="3370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9" name="Line 133"/>
            <p:cNvSpPr>
              <a:spLocks noChangeShapeType="1"/>
            </p:cNvSpPr>
            <p:nvPr/>
          </p:nvSpPr>
          <p:spPr bwMode="auto">
            <a:xfrm>
              <a:off x="3370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0" name="Line 134"/>
            <p:cNvSpPr>
              <a:spLocks noChangeShapeType="1"/>
            </p:cNvSpPr>
            <p:nvPr/>
          </p:nvSpPr>
          <p:spPr bwMode="auto">
            <a:xfrm>
              <a:off x="3370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1" name="Line 135"/>
            <p:cNvSpPr>
              <a:spLocks noChangeShapeType="1"/>
            </p:cNvSpPr>
            <p:nvPr/>
          </p:nvSpPr>
          <p:spPr bwMode="auto">
            <a:xfrm>
              <a:off x="3370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2" name="Line 136"/>
            <p:cNvSpPr>
              <a:spLocks noChangeShapeType="1"/>
            </p:cNvSpPr>
            <p:nvPr/>
          </p:nvSpPr>
          <p:spPr bwMode="auto">
            <a:xfrm>
              <a:off x="3370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3" name="Line 137"/>
            <p:cNvSpPr>
              <a:spLocks noChangeShapeType="1"/>
            </p:cNvSpPr>
            <p:nvPr/>
          </p:nvSpPr>
          <p:spPr bwMode="auto">
            <a:xfrm>
              <a:off x="3915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4" name="Line 138"/>
            <p:cNvSpPr>
              <a:spLocks noChangeShapeType="1"/>
            </p:cNvSpPr>
            <p:nvPr/>
          </p:nvSpPr>
          <p:spPr bwMode="auto">
            <a:xfrm>
              <a:off x="3915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5" name="Line 139"/>
            <p:cNvSpPr>
              <a:spLocks noChangeShapeType="1"/>
            </p:cNvSpPr>
            <p:nvPr/>
          </p:nvSpPr>
          <p:spPr bwMode="auto">
            <a:xfrm>
              <a:off x="3915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6" name="Line 140"/>
            <p:cNvSpPr>
              <a:spLocks noChangeShapeType="1"/>
            </p:cNvSpPr>
            <p:nvPr/>
          </p:nvSpPr>
          <p:spPr bwMode="auto">
            <a:xfrm>
              <a:off x="3915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7" name="Line 141"/>
            <p:cNvSpPr>
              <a:spLocks noChangeShapeType="1"/>
            </p:cNvSpPr>
            <p:nvPr/>
          </p:nvSpPr>
          <p:spPr bwMode="auto">
            <a:xfrm>
              <a:off x="3915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8" name="Line 142"/>
            <p:cNvSpPr>
              <a:spLocks noChangeShapeType="1"/>
            </p:cNvSpPr>
            <p:nvPr/>
          </p:nvSpPr>
          <p:spPr bwMode="auto">
            <a:xfrm>
              <a:off x="3915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9" name="Line 143"/>
            <p:cNvSpPr>
              <a:spLocks noChangeShapeType="1"/>
            </p:cNvSpPr>
            <p:nvPr/>
          </p:nvSpPr>
          <p:spPr bwMode="auto">
            <a:xfrm>
              <a:off x="4459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0" name="Line 144"/>
            <p:cNvSpPr>
              <a:spLocks noChangeShapeType="1"/>
            </p:cNvSpPr>
            <p:nvPr/>
          </p:nvSpPr>
          <p:spPr bwMode="auto">
            <a:xfrm>
              <a:off x="4459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1" name="Line 145"/>
            <p:cNvSpPr>
              <a:spLocks noChangeShapeType="1"/>
            </p:cNvSpPr>
            <p:nvPr/>
          </p:nvSpPr>
          <p:spPr bwMode="auto">
            <a:xfrm>
              <a:off x="4459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2" name="Line 146"/>
            <p:cNvSpPr>
              <a:spLocks noChangeShapeType="1"/>
            </p:cNvSpPr>
            <p:nvPr/>
          </p:nvSpPr>
          <p:spPr bwMode="auto">
            <a:xfrm>
              <a:off x="4459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3" name="Line 147"/>
            <p:cNvSpPr>
              <a:spLocks noChangeShapeType="1"/>
            </p:cNvSpPr>
            <p:nvPr/>
          </p:nvSpPr>
          <p:spPr bwMode="auto">
            <a:xfrm>
              <a:off x="4459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4" name="Line 148"/>
            <p:cNvSpPr>
              <a:spLocks noChangeShapeType="1"/>
            </p:cNvSpPr>
            <p:nvPr/>
          </p:nvSpPr>
          <p:spPr bwMode="auto">
            <a:xfrm>
              <a:off x="4459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5" name="Line 149"/>
            <p:cNvSpPr>
              <a:spLocks noChangeShapeType="1"/>
            </p:cNvSpPr>
            <p:nvPr/>
          </p:nvSpPr>
          <p:spPr bwMode="auto">
            <a:xfrm>
              <a:off x="5003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6" name="Line 150"/>
            <p:cNvSpPr>
              <a:spLocks noChangeShapeType="1"/>
            </p:cNvSpPr>
            <p:nvPr/>
          </p:nvSpPr>
          <p:spPr bwMode="auto">
            <a:xfrm>
              <a:off x="5003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7" name="Line 151"/>
            <p:cNvSpPr>
              <a:spLocks noChangeShapeType="1"/>
            </p:cNvSpPr>
            <p:nvPr/>
          </p:nvSpPr>
          <p:spPr bwMode="auto">
            <a:xfrm>
              <a:off x="5003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8" name="Line 152"/>
            <p:cNvSpPr>
              <a:spLocks noChangeShapeType="1"/>
            </p:cNvSpPr>
            <p:nvPr/>
          </p:nvSpPr>
          <p:spPr bwMode="auto">
            <a:xfrm>
              <a:off x="5003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9" name="Line 153"/>
            <p:cNvSpPr>
              <a:spLocks noChangeShapeType="1"/>
            </p:cNvSpPr>
            <p:nvPr/>
          </p:nvSpPr>
          <p:spPr bwMode="auto">
            <a:xfrm>
              <a:off x="5003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0" name="Line 154"/>
            <p:cNvSpPr>
              <a:spLocks noChangeShapeType="1"/>
            </p:cNvSpPr>
            <p:nvPr/>
          </p:nvSpPr>
          <p:spPr bwMode="auto">
            <a:xfrm>
              <a:off x="5003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1" name="Line 155"/>
            <p:cNvSpPr>
              <a:spLocks noChangeShapeType="1"/>
            </p:cNvSpPr>
            <p:nvPr/>
          </p:nvSpPr>
          <p:spPr bwMode="auto">
            <a:xfrm>
              <a:off x="5548" y="1298"/>
              <a:ext cx="0" cy="655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2" name="Line 156"/>
            <p:cNvSpPr>
              <a:spLocks noChangeShapeType="1"/>
            </p:cNvSpPr>
            <p:nvPr/>
          </p:nvSpPr>
          <p:spPr bwMode="auto">
            <a:xfrm>
              <a:off x="5548" y="1969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3" name="Line 157"/>
            <p:cNvSpPr>
              <a:spLocks noChangeShapeType="1"/>
            </p:cNvSpPr>
            <p:nvPr/>
          </p:nvSpPr>
          <p:spPr bwMode="auto">
            <a:xfrm>
              <a:off x="5548" y="2294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4" name="Line 158"/>
            <p:cNvSpPr>
              <a:spLocks noChangeShapeType="1"/>
            </p:cNvSpPr>
            <p:nvPr/>
          </p:nvSpPr>
          <p:spPr bwMode="auto">
            <a:xfrm>
              <a:off x="5548" y="2747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5" name="Line 159"/>
            <p:cNvSpPr>
              <a:spLocks noChangeShapeType="1"/>
            </p:cNvSpPr>
            <p:nvPr/>
          </p:nvSpPr>
          <p:spPr bwMode="auto">
            <a:xfrm>
              <a:off x="5548" y="3074"/>
              <a:ext cx="0" cy="316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6" name="Line 160"/>
            <p:cNvSpPr>
              <a:spLocks noChangeShapeType="1"/>
            </p:cNvSpPr>
            <p:nvPr/>
          </p:nvSpPr>
          <p:spPr bwMode="auto">
            <a:xfrm>
              <a:off x="5548" y="3400"/>
              <a:ext cx="0" cy="451"/>
            </a:xfrm>
            <a:prstGeom prst="line">
              <a:avLst/>
            </a:prstGeom>
            <a:noFill/>
            <a:ln w="1152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0375" y="428625"/>
            <a:ext cx="8183563" cy="642938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28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8938" y="1458913"/>
            <a:ext cx="8183562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2400" b="1">
                <a:solidFill>
                  <a:srgbClr val="FFFFFF"/>
                </a:solidFill>
                <a:latin typeface="Times New Roman" panose="02020603050405020304" pitchFamily="18" charset="0"/>
              </a:rPr>
              <a:t>	Бюджет </a:t>
            </a:r>
            <a:r>
              <a:rPr lang="ru-RU" altLang="ru-RU" sz="2400">
                <a:solidFill>
                  <a:srgbClr val="FFFFFF"/>
                </a:solidFill>
                <a:latin typeface="Times New Roman" panose="02020603050405020304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214688"/>
            <a:ext cx="4500562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183562" cy="642937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6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sp>
        <p:nvSpPr>
          <p:cNvPr id="11266" name="Freeform 2"/>
          <p:cNvSpPr>
            <a:spLocks noChangeArrowheads="1"/>
          </p:cNvSpPr>
          <p:nvPr/>
        </p:nvSpPr>
        <p:spPr bwMode="auto">
          <a:xfrm>
            <a:off x="4619625" y="3286125"/>
            <a:ext cx="2482850" cy="639763"/>
          </a:xfrm>
          <a:custGeom>
            <a:avLst/>
            <a:gdLst>
              <a:gd name="G0" fmla="+- 1 0 0"/>
              <a:gd name="G1" fmla="+- 19128 0 0"/>
              <a:gd name="G2" fmla="+- 1 0 0"/>
              <a:gd name="G3" fmla="+- 1 0 0"/>
              <a:gd name="T0" fmla="*/ 0 w 2482560"/>
              <a:gd name="T1" fmla="*/ 0 h 639360"/>
              <a:gd name="T2" fmla="*/ 0 w 2482560"/>
              <a:gd name="T3" fmla="*/ 477887 h 639360"/>
              <a:gd name="T4" fmla="*/ 2923331 w 2482560"/>
              <a:gd name="T5" fmla="*/ 477887 h 639360"/>
              <a:gd name="T6" fmla="*/ 2923331 w 2482560"/>
              <a:gd name="T7" fmla="*/ 699462 h 639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2560" h="639360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 w="38160" cap="flat">
            <a:solidFill>
              <a:srgbClr val="5B82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Freeform 3"/>
          <p:cNvSpPr>
            <a:spLocks noChangeArrowheads="1"/>
          </p:cNvSpPr>
          <p:nvPr/>
        </p:nvSpPr>
        <p:spPr bwMode="auto">
          <a:xfrm>
            <a:off x="4572000" y="3286125"/>
            <a:ext cx="77788" cy="66992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T0" fmla="*/ 46485 w 77400"/>
              <a:gd name="T1" fmla="*/ 0 h 669600"/>
              <a:gd name="T2" fmla="*/ 46485 w 77400"/>
              <a:gd name="T3" fmla="*/ 511240 h 669600"/>
              <a:gd name="T4" fmla="*/ 45720 w 77400"/>
              <a:gd name="T5" fmla="*/ 511240 h 669600"/>
              <a:gd name="T6" fmla="*/ 45720 w 77400"/>
              <a:gd name="T7" fmla="*/ 732815 h 669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00" h="669600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 w="38160" cap="flat">
            <a:solidFill>
              <a:srgbClr val="5B82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Freeform 4"/>
          <p:cNvSpPr>
            <a:spLocks noChangeArrowheads="1"/>
          </p:cNvSpPr>
          <p:nvPr/>
        </p:nvSpPr>
        <p:spPr bwMode="auto">
          <a:xfrm>
            <a:off x="1695450" y="3286125"/>
            <a:ext cx="2482850" cy="635000"/>
          </a:xfrm>
          <a:custGeom>
            <a:avLst/>
            <a:gdLst>
              <a:gd name="G0" fmla="+- 1 0 0"/>
              <a:gd name="G1" fmla="+- 1 0 0"/>
              <a:gd name="G2" fmla="+- 15285 0 0"/>
              <a:gd name="G3" fmla="+- 40250 0 0"/>
              <a:gd name="T0" fmla="*/ 2923331 w 2482560"/>
              <a:gd name="T1" fmla="*/ 0 h 635760"/>
              <a:gd name="T2" fmla="*/ 2923331 w 2482560"/>
              <a:gd name="T3" fmla="*/ 474044 h 635760"/>
              <a:gd name="T4" fmla="*/ 0 w 2482560"/>
              <a:gd name="T5" fmla="*/ 474044 h 635760"/>
              <a:gd name="T6" fmla="*/ 0 w 2482560"/>
              <a:gd name="T7" fmla="*/ 695620 h 63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2560" h="63576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 w="38160" cap="flat">
            <a:solidFill>
              <a:srgbClr val="5B82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422650" y="1766888"/>
            <a:ext cx="2030413" cy="1389062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3689350" y="2019300"/>
            <a:ext cx="2012950" cy="1371600"/>
            <a:chOff x="2324" y="1272"/>
            <a:chExt cx="1268" cy="864"/>
          </a:xfrm>
        </p:grpSpPr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2324" y="1272"/>
              <a:ext cx="1268" cy="8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348" y="1298"/>
              <a:ext cx="1221" cy="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Поступающие в бюджет денежные средства являются </a:t>
              </a:r>
              <a:r>
                <a:rPr lang="ru-RU" altLang="ru-RU" sz="1200" b="1">
                  <a:latin typeface="Rockwell" panose="02060603020205020403" pitchFamily="18" charset="0"/>
                </a:rPr>
                <a:t>доходами</a:t>
              </a:r>
            </a:p>
          </p:txBody>
        </p:sp>
      </p:grp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00063" y="3981450"/>
            <a:ext cx="2030412" cy="1389063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765175" y="4233863"/>
            <a:ext cx="2012950" cy="1371600"/>
            <a:chOff x="482" y="2667"/>
            <a:chExt cx="1268" cy="864"/>
          </a:xfrm>
        </p:grpSpPr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482" y="2667"/>
              <a:ext cx="1268" cy="8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06" y="2693"/>
              <a:ext cx="1221" cy="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 b="1">
                  <a:latin typeface="Rockwell" panose="02060603020205020403" pitchFamily="18" charset="0"/>
                </a:rPr>
                <a:t>Налоговые доходы </a:t>
              </a:r>
              <a:r>
                <a:rPr lang="ru-RU" altLang="ru-RU" sz="1200">
                  <a:latin typeface="Rockwell" panose="02060603020205020403" pitchFamily="18" charset="0"/>
                </a:rPr>
                <a:t>(часть доходов граждан и организаций, которые они обязаны платить государству)</a:t>
              </a:r>
            </a:p>
          </p:txBody>
        </p:sp>
      </p:grp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3422650" y="4019550"/>
            <a:ext cx="2030413" cy="1389063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3687763" y="4271963"/>
            <a:ext cx="2222500" cy="1639887"/>
            <a:chOff x="2323" y="2691"/>
            <a:chExt cx="1400" cy="1033"/>
          </a:xfrm>
        </p:grpSpPr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2323" y="2691"/>
              <a:ext cx="1400" cy="103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2350" y="2721"/>
              <a:ext cx="1348" cy="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 b="1">
                  <a:latin typeface="Rockwell" panose="02060603020205020403" pitchFamily="18" charset="0"/>
                </a:rPr>
                <a:t>Неналоговые доходы </a:t>
              </a:r>
              <a:r>
                <a:rPr lang="ru-RU" altLang="ru-RU" sz="1200">
                  <a:latin typeface="Rockwell" panose="02060603020205020403" pitchFamily="18" charset="0"/>
                </a:rPr>
  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  </a:r>
            </a:p>
          </p:txBody>
        </p:sp>
      </p:grp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346825" y="3986213"/>
            <a:ext cx="2030413" cy="1262062"/>
          </a:xfrm>
          <a:prstGeom prst="roundRect">
            <a:avLst>
              <a:gd name="adj" fmla="val 16667"/>
            </a:avLst>
          </a:prstGeom>
          <a:solidFill>
            <a:srgbClr val="72A376"/>
          </a:solidFill>
          <a:ln w="38160" cap="flat">
            <a:solidFill>
              <a:srgbClr val="54785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6500813" y="4238625"/>
            <a:ext cx="2125662" cy="1530350"/>
            <a:chOff x="4095" y="2670"/>
            <a:chExt cx="1339" cy="964"/>
          </a:xfrm>
        </p:grpSpPr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4095" y="2670"/>
              <a:ext cx="1339" cy="9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60" cap="flat">
              <a:solidFill>
                <a:srgbClr val="72A37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4118" y="2698"/>
              <a:ext cx="1293" cy="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 b="1">
                  <a:latin typeface="Rockwell" panose="02060603020205020403" pitchFamily="18" charset="0"/>
                </a:rPr>
                <a:t>Безвозмездные поступления </a:t>
              </a:r>
            </a:p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</a:pPr>
              <a:r>
                <a:rPr lang="ru-RU" altLang="ru-RU" sz="1200">
                  <a:latin typeface="Rockwell" panose="02060603020205020403" pitchFamily="18" charset="0"/>
                </a:rPr>
                <a:t>(средства, которые поступают в бюджет безвозмездно из других бюджетов, а также от юридических и физических лиц)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28625" y="1571625"/>
            <a:ext cx="8229600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08025" algn="l"/>
                <a:tab pos="1431925" algn="l"/>
                <a:tab pos="2155825" algn="l"/>
                <a:tab pos="2879725" algn="l"/>
                <a:tab pos="3603625" algn="l"/>
                <a:tab pos="4343400" algn="l"/>
                <a:tab pos="5051425" algn="l"/>
                <a:tab pos="5775325" algn="l"/>
                <a:tab pos="6499225" algn="l"/>
                <a:tab pos="7223125" algn="l"/>
                <a:tab pos="7947025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21925" algn="l"/>
                <a:tab pos="10779125" algn="l"/>
                <a:tab pos="10779125" algn="l"/>
                <a:tab pos="107807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r>
              <a:rPr lang="ru-RU" altLang="ru-RU" sz="3200">
                <a:solidFill>
                  <a:srgbClr val="FFFFFF"/>
                </a:solidFill>
                <a:latin typeface="Rockwell" panose="02060603020205020403" pitchFamily="18" charset="0"/>
              </a:rPr>
              <a:t>	Выплачиваемые из бюджета денежные средства называются </a:t>
            </a:r>
            <a:r>
              <a:rPr lang="ru-RU" altLang="ru-RU" sz="3200" b="1">
                <a:solidFill>
                  <a:srgbClr val="FFFFFF"/>
                </a:solidFill>
                <a:latin typeface="Rockwell" panose="02060603020205020403" pitchFamily="18" charset="0"/>
              </a:rPr>
              <a:t>расходами </a:t>
            </a:r>
            <a:r>
              <a:rPr lang="ru-RU" altLang="ru-RU" sz="3200">
                <a:solidFill>
                  <a:srgbClr val="FFFFFF"/>
                </a:solidFill>
                <a:latin typeface="Rockwell" panose="02060603020205020403" pitchFamily="18" charset="0"/>
              </a:rPr>
              <a:t>бюджета.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3200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86125"/>
            <a:ext cx="4854575" cy="294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500063"/>
            <a:ext cx="8183563" cy="642937"/>
          </a:xfrm>
          <a:ln/>
        </p:spPr>
        <p:txBody>
          <a:bodyPr/>
          <a:lstStyle/>
          <a:p>
            <a:pPr marL="53975" algn="ct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6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3048000"/>
            <a:ext cx="2822575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286500" y="2000250"/>
            <a:ext cx="2357438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ДЕФИЦИТОМ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00063" y="2071688"/>
            <a:ext cx="23574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Превышение доходов над расходами образует положительный остаток бюджета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b="1">
                <a:solidFill>
                  <a:srgbClr val="FFFFFF"/>
                </a:solidFill>
                <a:latin typeface="Times New Roman" panose="02020603050405020304" pitchFamily="18" charset="0"/>
              </a:rPr>
              <a:t>ПРОФИЦИТ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183563" cy="642938"/>
          </a:xfrm>
          <a:ln/>
        </p:spPr>
        <p:txBody>
          <a:bodyPr/>
          <a:lstStyle/>
          <a:p>
            <a:pPr marL="53975" algn="r">
              <a:lnSpc>
                <a:spcPct val="100000"/>
              </a:lnSpc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600" b="1">
                <a:solidFill>
                  <a:srgbClr val="E6E9CB"/>
                </a:solidFill>
              </a:rPr>
              <a:t>Основные понятия и термины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0063" y="1643063"/>
            <a:ext cx="8183562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90513" indent="-274638"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0513" algn="l"/>
                <a:tab pos="738188" algn="l"/>
                <a:tab pos="1187450" algn="l"/>
                <a:tab pos="1636713" algn="l"/>
                <a:tab pos="2085975" algn="l"/>
                <a:tab pos="2535238" algn="l"/>
                <a:tab pos="2984500" algn="l"/>
                <a:tab pos="3433763" algn="l"/>
                <a:tab pos="3883025" algn="l"/>
                <a:tab pos="4332288" algn="l"/>
                <a:tab pos="4781550" algn="l"/>
                <a:tab pos="5230813" algn="l"/>
                <a:tab pos="5680075" algn="l"/>
                <a:tab pos="6129338" algn="l"/>
                <a:tab pos="6578600" algn="l"/>
                <a:tab pos="7027863" algn="l"/>
                <a:tab pos="7477125" algn="l"/>
                <a:tab pos="7926388" algn="l"/>
                <a:tab pos="8375650" algn="l"/>
                <a:tab pos="8824913" algn="l"/>
                <a:tab pos="92741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</a:pPr>
            <a:endParaRPr lang="ru-RU" altLang="ru-RU" sz="16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Муниципальный долг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Межбюджетные трансферты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Дотации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274638" indent="-258763" hangingPunct="1">
              <a:lnSpc>
                <a:spcPct val="100000"/>
              </a:lnSpc>
              <a:spcAft>
                <a:spcPts val="1425"/>
              </a:spcAft>
              <a:buClr>
                <a:srgbClr val="72A376"/>
              </a:buClr>
              <a:buSzPct val="70000"/>
              <a:buFont typeface="Wingdings 2" panose="05020102010507070707" pitchFamily="18" charset="2"/>
              <a:buChar char=""/>
            </a:pPr>
            <a:r>
              <a:rPr lang="ru-RU" altLang="ru-RU" sz="1600" b="1">
                <a:solidFill>
                  <a:srgbClr val="FFFFFF"/>
                </a:solidFill>
                <a:latin typeface="Times New Roman" panose="02020603050405020304" pitchFamily="18" charset="0"/>
              </a:rPr>
              <a:t>Муниципальная программа </a:t>
            </a:r>
            <a:r>
              <a:rPr lang="ru-RU" altLang="ru-RU" sz="1600">
                <a:solidFill>
                  <a:srgbClr val="FFFFFF"/>
                </a:solidFill>
                <a:latin typeface="Times New Roman" panose="02020603050405020304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Хромцовского сельского поселения в определенной сфере.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Rockwell"/>
        <a:ea typeface="Microsoft YaHei"/>
        <a:cs typeface=""/>
      </a:majorFont>
      <a:minorFont>
        <a:latin typeface="Rockwel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Rockwell"/>
        <a:ea typeface="Microsoft YaHei"/>
        <a:cs typeface=""/>
      </a:majorFont>
      <a:minorFont>
        <a:latin typeface="Rockwel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Бюджет_для_граждан_на_2020_2022</Template>
  <TotalTime>88</TotalTime>
  <Words>2048</Words>
  <Application>Microsoft Office PowerPoint</Application>
  <PresentationFormat>Экран (4:3)</PresentationFormat>
  <Paragraphs>627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Arial Unicode MS</vt:lpstr>
      <vt:lpstr>Microsoft YaHei</vt:lpstr>
      <vt:lpstr>Arial</vt:lpstr>
      <vt:lpstr>Franklin Gothic Book</vt:lpstr>
      <vt:lpstr>Rockwell</vt:lpstr>
      <vt:lpstr>StarSymbol</vt:lpstr>
      <vt:lpstr>Times New Roman</vt:lpstr>
      <vt:lpstr>Wingdings 2</vt:lpstr>
      <vt:lpstr>Тема Office</vt:lpstr>
      <vt:lpstr>Тема Office</vt:lpstr>
      <vt:lpstr>Тема Office</vt:lpstr>
      <vt:lpstr>Тема Office</vt:lpstr>
      <vt:lpstr>«Бюджет для граждан»  к Решению совета от 24.12.2020г №28 Хромцовского сельского поселения Фурмановского муниципального района « О бюджете Хромцовского сельского поселения на  2021 и плановый период 2022 и 2023 года» </vt:lpstr>
      <vt:lpstr>Уважаемые жители Хромцовского сельского поселения!</vt:lpstr>
      <vt:lpstr>Презентация PowerPoint</vt:lpstr>
      <vt:lpstr>Презентация PowerPoint</vt:lpstr>
      <vt:lpstr>Основные понятия и термины</vt:lpstr>
      <vt:lpstr>Основные понятия и термины</vt:lpstr>
      <vt:lpstr>Презентация PowerPoint</vt:lpstr>
      <vt:lpstr>Основные понятия и термины</vt:lpstr>
      <vt:lpstr>Основные понятия и термины</vt:lpstr>
      <vt:lpstr>Объем и структура доходов в динамике бюджета Хромцовского сельского поселения</vt:lpstr>
      <vt:lpstr>Презентация PowerPoint</vt:lpstr>
      <vt:lpstr>Бюджетная политика в области доходов</vt:lpstr>
      <vt:lpstr>Бюджетная политика в области расходов</vt:lpstr>
      <vt:lpstr>Расходы</vt:lpstr>
      <vt:lpstr>Презентация PowerPoint</vt:lpstr>
      <vt:lpstr>Презентация PowerPoint</vt:lpstr>
      <vt:lpstr>Презентация PowerPoint</vt:lpstr>
      <vt:lpstr>Структура расходов бюджета Хромцовского сельского поселения  на 2021 год и плановый период 2022-2023 гг по основным разделам и подразделам</vt:lpstr>
      <vt:lpstr>Структура расходов бюджета Хромцовского сельского поселения  на 2021 год и плановый период 2022-2023 гг по основным разделам и подразделам</vt:lpstr>
      <vt:lpstr>Структура расходов бюджета Хромцовского сельского поселения  на 2021 год и плановый период 2022-2023 гг по основным разделам и подразделам</vt:lpstr>
      <vt:lpstr>Динамика (структура) расходов бюджета Хромцовского сельского поселения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 к Решению совета от 20.12.2020г №42 Хромцовского сельского поселения Фурмановского муниципального района « О бюджете Хромцовского сельского поселения на  2020 и плановый период 2021 и 2022 года»</dc:title>
  <dc:creator>HappyFru</dc:creator>
  <cp:lastModifiedBy>Ольга</cp:lastModifiedBy>
  <cp:revision>5</cp:revision>
  <cp:lastPrinted>1601-01-01T00:00:00Z</cp:lastPrinted>
  <dcterms:created xsi:type="dcterms:W3CDTF">2020-02-25T19:36:04Z</dcterms:created>
  <dcterms:modified xsi:type="dcterms:W3CDTF">2021-06-21T09:49:23Z</dcterms:modified>
</cp:coreProperties>
</file>