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49" r:id="rId2"/>
    <p:sldMasterId id="2147483650" r:id="rId3"/>
    <p:sldMasterId id="2147483651" r:id="rId4"/>
  </p:sldMasterIdLst>
  <p:notesMasterIdLst>
    <p:notesMasterId r:id="rId26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</p:sldIdLst>
  <p:sldSz cx="9144000" cy="6858000" type="screen4x3"/>
  <p:notesSz cx="7559675" cy="10691813"/>
  <p:defaultTextStyle>
    <a:defPPr>
      <a:defRPr lang="en-GB"/>
    </a:defPPr>
    <a:lvl1pPr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1pPr>
    <a:lvl2pPr marL="742950" indent="-28575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2pPr>
    <a:lvl3pPr marL="11430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3pPr>
    <a:lvl4pPr marL="16002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4pPr>
    <a:lvl5pPr marL="20574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AutoShape 1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360" cap="sq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5122" name="AutoShape 2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5123" name="AutoShape 3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5124" name="AutoShape 4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5125" name="AutoShape 5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5126" name="AutoShape 6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5127" name="AutoShape 7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5128" name="AutoShape 8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5129" name="AutoShape 9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5130" name="AutoShape 10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5131" name="Rectangle 1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27650" cy="3990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5132" name="Rectangle 12"/>
          <p:cNvSpPr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30913" cy="4794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altLang="ru-RU" smtClean="0"/>
          </a:p>
        </p:txBody>
      </p:sp>
      <p:sp>
        <p:nvSpPr>
          <p:cNvPr id="5133" name="Rectangle 13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2639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buClr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</a:lstStyle>
          <a:p>
            <a:endParaRPr lang="ru-RU" altLang="ru-RU"/>
          </a:p>
        </p:txBody>
      </p:sp>
      <p:sp>
        <p:nvSpPr>
          <p:cNvPr id="5134" name="Rectangle 14"/>
          <p:cNvSpPr>
            <a:spLocks noGrp="1" noChangeArrowheads="1"/>
          </p:cNvSpPr>
          <p:nvPr>
            <p:ph type="dt"/>
          </p:nvPr>
        </p:nvSpPr>
        <p:spPr bwMode="auto">
          <a:xfrm>
            <a:off x="4278313" y="0"/>
            <a:ext cx="32639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buClr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</a:lstStyle>
          <a:p>
            <a:endParaRPr lang="ru-RU" altLang="ru-RU"/>
          </a:p>
        </p:txBody>
      </p:sp>
      <p:sp>
        <p:nvSpPr>
          <p:cNvPr id="5135" name="Rectangle 15"/>
          <p:cNvSpPr>
            <a:spLocks noGrp="1" noChangeArrowheads="1"/>
          </p:cNvSpPr>
          <p:nvPr>
            <p:ph type="ftr"/>
          </p:nvPr>
        </p:nvSpPr>
        <p:spPr bwMode="auto">
          <a:xfrm>
            <a:off x="0" y="10156825"/>
            <a:ext cx="32639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buClr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</a:lstStyle>
          <a:p>
            <a:endParaRPr lang="ru-RU" altLang="ru-RU"/>
          </a:p>
        </p:txBody>
      </p:sp>
      <p:sp>
        <p:nvSpPr>
          <p:cNvPr id="5136" name="Rectangle 16"/>
          <p:cNvSpPr>
            <a:spLocks noGrp="1" noChangeArrowheads="1"/>
          </p:cNvSpPr>
          <p:nvPr>
            <p:ph type="sldNum"/>
          </p:nvPr>
        </p:nvSpPr>
        <p:spPr bwMode="auto">
          <a:xfrm>
            <a:off x="4278313" y="10156825"/>
            <a:ext cx="32639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buClr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</a:lstStyle>
          <a:p>
            <a:fld id="{D49A84E1-BC80-411D-AB17-80C80CC35D2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491734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756C82E6-31E1-4973-84AD-8A9C417DBA94}" type="slidenum">
              <a:rPr lang="ru-RU" altLang="ru-RU"/>
              <a:pPr/>
              <a:t>1</a:t>
            </a:fld>
            <a:endParaRPr lang="ru-RU" altLang="ru-RU"/>
          </a:p>
        </p:txBody>
      </p:sp>
      <p:sp>
        <p:nvSpPr>
          <p:cNvPr id="2764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765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9279993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2145DAC-04CF-48E6-816D-0C46321DA5C5}" type="slidenum">
              <a:rPr lang="ru-RU" altLang="ru-RU"/>
              <a:pPr/>
              <a:t>10</a:t>
            </a:fld>
            <a:endParaRPr lang="ru-RU" altLang="ru-RU"/>
          </a:p>
        </p:txBody>
      </p:sp>
      <p:sp>
        <p:nvSpPr>
          <p:cNvPr id="3686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686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5536101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E30E2EC4-2A98-4553-9900-86FB56952C63}" type="slidenum">
              <a:rPr lang="ru-RU" altLang="ru-RU"/>
              <a:pPr/>
              <a:t>11</a:t>
            </a:fld>
            <a:endParaRPr lang="ru-RU" altLang="ru-RU"/>
          </a:p>
        </p:txBody>
      </p:sp>
      <p:sp>
        <p:nvSpPr>
          <p:cNvPr id="3788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789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2858640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1D74F7C-C7CD-4A83-A168-5A9F2F8D1D58}" type="slidenum">
              <a:rPr lang="ru-RU" altLang="ru-RU"/>
              <a:pPr/>
              <a:t>12</a:t>
            </a:fld>
            <a:endParaRPr lang="ru-RU" altLang="ru-RU"/>
          </a:p>
        </p:txBody>
      </p:sp>
      <p:sp>
        <p:nvSpPr>
          <p:cNvPr id="3891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891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566533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62134D2-03C4-4422-8DBA-078E5A12BC15}" type="slidenum">
              <a:rPr lang="ru-RU" altLang="ru-RU"/>
              <a:pPr/>
              <a:t>13</a:t>
            </a:fld>
            <a:endParaRPr lang="ru-RU" altLang="ru-RU"/>
          </a:p>
        </p:txBody>
      </p:sp>
      <p:sp>
        <p:nvSpPr>
          <p:cNvPr id="399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99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4121755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E09D84D7-8FC5-43C1-A2EC-134E6C4BD061}" type="slidenum">
              <a:rPr lang="ru-RU" altLang="ru-RU"/>
              <a:pPr/>
              <a:t>14</a:t>
            </a:fld>
            <a:endParaRPr lang="ru-RU" altLang="ru-RU"/>
          </a:p>
        </p:txBody>
      </p:sp>
      <p:sp>
        <p:nvSpPr>
          <p:cNvPr id="4096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096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0230643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F12687C-A4B6-4124-8D42-3269A36A0A32}" type="slidenum">
              <a:rPr lang="ru-RU" altLang="ru-RU"/>
              <a:pPr/>
              <a:t>15</a:t>
            </a:fld>
            <a:endParaRPr lang="ru-RU" altLang="ru-RU"/>
          </a:p>
        </p:txBody>
      </p:sp>
      <p:sp>
        <p:nvSpPr>
          <p:cNvPr id="4198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198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2373235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508340A-FE8B-4C8A-9B14-698C089362CB}" type="slidenum">
              <a:rPr lang="ru-RU" altLang="ru-RU"/>
              <a:pPr/>
              <a:t>16</a:t>
            </a:fld>
            <a:endParaRPr lang="ru-RU" altLang="ru-RU"/>
          </a:p>
        </p:txBody>
      </p:sp>
      <p:sp>
        <p:nvSpPr>
          <p:cNvPr id="4300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301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7166314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193C8E20-30DA-4FD0-84D0-C7F212E49514}" type="slidenum">
              <a:rPr lang="ru-RU" altLang="ru-RU"/>
              <a:pPr/>
              <a:t>17</a:t>
            </a:fld>
            <a:endParaRPr lang="ru-RU" altLang="ru-RU"/>
          </a:p>
        </p:txBody>
      </p:sp>
      <p:sp>
        <p:nvSpPr>
          <p:cNvPr id="440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40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5707525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33C638C-2F63-49AE-BE71-E4645C9AC93B}" type="slidenum">
              <a:rPr lang="ru-RU" altLang="ru-RU"/>
              <a:pPr/>
              <a:t>18</a:t>
            </a:fld>
            <a:endParaRPr lang="ru-RU" altLang="ru-RU"/>
          </a:p>
        </p:txBody>
      </p:sp>
      <p:sp>
        <p:nvSpPr>
          <p:cNvPr id="450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50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2920237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7B82EBB-D5CB-4DCE-B306-0CD4CD605EF2}" type="slidenum">
              <a:rPr lang="ru-RU" altLang="ru-RU"/>
              <a:pPr/>
              <a:t>19</a:t>
            </a:fld>
            <a:endParaRPr lang="ru-RU" altLang="ru-RU"/>
          </a:p>
        </p:txBody>
      </p:sp>
      <p:sp>
        <p:nvSpPr>
          <p:cNvPr id="460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60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920420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E906E06E-DB21-4A91-8820-5051B03AF065}" type="slidenum">
              <a:rPr lang="ru-RU" altLang="ru-RU"/>
              <a:pPr/>
              <a:t>2</a:t>
            </a:fld>
            <a:endParaRPr lang="ru-RU" altLang="ru-RU"/>
          </a:p>
        </p:txBody>
      </p:sp>
      <p:sp>
        <p:nvSpPr>
          <p:cNvPr id="2867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867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3670528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77F3E7D-BD75-4FBB-B811-D9C28C76369F}" type="slidenum">
              <a:rPr lang="ru-RU" altLang="ru-RU"/>
              <a:pPr/>
              <a:t>20</a:t>
            </a:fld>
            <a:endParaRPr lang="ru-RU" altLang="ru-RU"/>
          </a:p>
        </p:txBody>
      </p:sp>
      <p:sp>
        <p:nvSpPr>
          <p:cNvPr id="4710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710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2711054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299FD80-6C58-49C4-BAAA-EFAA3936FA3A}" type="slidenum">
              <a:rPr lang="ru-RU" altLang="ru-RU"/>
              <a:pPr/>
              <a:t>21</a:t>
            </a:fld>
            <a:endParaRPr lang="ru-RU" altLang="ru-RU"/>
          </a:p>
        </p:txBody>
      </p:sp>
      <p:sp>
        <p:nvSpPr>
          <p:cNvPr id="4812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813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772282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03A8E05-85A0-4EE5-8874-BF385192458C}" type="slidenum">
              <a:rPr lang="ru-RU" altLang="ru-RU"/>
              <a:pPr/>
              <a:t>3</a:t>
            </a:fld>
            <a:endParaRPr lang="ru-RU" altLang="ru-RU"/>
          </a:p>
        </p:txBody>
      </p:sp>
      <p:sp>
        <p:nvSpPr>
          <p:cNvPr id="2969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969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322874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E90D28F-8DD8-4F48-AC4A-5047815012E2}" type="slidenum">
              <a:rPr lang="ru-RU" altLang="ru-RU"/>
              <a:pPr/>
              <a:t>4</a:t>
            </a:fld>
            <a:endParaRPr lang="ru-RU" altLang="ru-RU"/>
          </a:p>
        </p:txBody>
      </p:sp>
      <p:sp>
        <p:nvSpPr>
          <p:cNvPr id="3072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072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18096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26D30E3-B607-4C6D-9425-540961021BED}" type="slidenum">
              <a:rPr lang="ru-RU" altLang="ru-RU"/>
              <a:pPr/>
              <a:t>5</a:t>
            </a:fld>
            <a:endParaRPr lang="ru-RU" altLang="ru-RU"/>
          </a:p>
        </p:txBody>
      </p:sp>
      <p:sp>
        <p:nvSpPr>
          <p:cNvPr id="3174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174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030100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F568619-524C-4FC0-8FB9-FB8B8706D04D}" type="slidenum">
              <a:rPr lang="ru-RU" altLang="ru-RU"/>
              <a:pPr/>
              <a:t>6</a:t>
            </a:fld>
            <a:endParaRPr lang="ru-RU" altLang="ru-RU"/>
          </a:p>
        </p:txBody>
      </p:sp>
      <p:sp>
        <p:nvSpPr>
          <p:cNvPr id="3276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277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7268839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F4C3929-AE67-4012-BA54-CB8D752B71FB}" type="slidenum">
              <a:rPr lang="ru-RU" altLang="ru-RU"/>
              <a:pPr/>
              <a:t>7</a:t>
            </a:fld>
            <a:endParaRPr lang="ru-RU" altLang="ru-RU"/>
          </a:p>
        </p:txBody>
      </p:sp>
      <p:sp>
        <p:nvSpPr>
          <p:cNvPr id="3379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379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4290920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E3AE840D-F316-48A9-BA37-8BEF846B4150}" type="slidenum">
              <a:rPr lang="ru-RU" altLang="ru-RU"/>
              <a:pPr/>
              <a:t>8</a:t>
            </a:fld>
            <a:endParaRPr lang="ru-RU" altLang="ru-RU"/>
          </a:p>
        </p:txBody>
      </p:sp>
      <p:sp>
        <p:nvSpPr>
          <p:cNvPr id="3481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481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3747965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C6641A4-44E7-4F34-83A3-916FA46E695A}" type="slidenum">
              <a:rPr lang="ru-RU" altLang="ru-RU"/>
              <a:pPr/>
              <a:t>9</a:t>
            </a:fld>
            <a:endParaRPr lang="ru-RU" altLang="ru-RU"/>
          </a:p>
        </p:txBody>
      </p:sp>
      <p:sp>
        <p:nvSpPr>
          <p:cNvPr id="3584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584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644581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ru-RU"/>
              <a:t>22.5.19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35823347-ABDB-4E51-89B9-79C12000E0B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76195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ru-RU"/>
              <a:t>22.5.19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EB843B8C-F18A-4592-B25C-72AFBACE170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924452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10350" y="1604963"/>
            <a:ext cx="2058988" cy="45085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28625" y="1604963"/>
            <a:ext cx="6029325" cy="45085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ru-RU"/>
              <a:t>22.5.19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B3009D0D-F1DD-4F8A-B810-B4772AC46F7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546213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625" y="3336925"/>
            <a:ext cx="6462713" cy="22828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0"/>
          </p:nvPr>
        </p:nvSpPr>
        <p:spPr>
          <a:xfrm>
            <a:off x="457200" y="6421438"/>
            <a:ext cx="2116138" cy="347662"/>
          </a:xfrm>
        </p:spPr>
        <p:txBody>
          <a:bodyPr/>
          <a:lstStyle>
            <a:lvl1pPr>
              <a:defRPr/>
            </a:lvl1pPr>
          </a:lstStyle>
          <a:p>
            <a:r>
              <a:rPr lang="ru-RU" altLang="ru-RU"/>
              <a:t>22.5.19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1"/>
          </p:nvPr>
        </p:nvSpPr>
        <p:spPr>
          <a:xfrm>
            <a:off x="8153400" y="6421438"/>
            <a:ext cx="744538" cy="347662"/>
          </a:xfrm>
        </p:spPr>
        <p:txBody>
          <a:bodyPr/>
          <a:lstStyle>
            <a:lvl1pPr>
              <a:defRPr/>
            </a:lvl1pPr>
          </a:lstStyle>
          <a:p>
            <a:fld id="{8B05A6E1-E0BF-4109-9DF7-5F3A1815970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969318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ru-RU"/>
              <a:t>22.5.19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E4CDB8B5-8044-417C-BB36-E1E88C2B074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956112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ru-RU"/>
              <a:t>22.5.19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F615084A-75E7-4034-87D6-4B597B1C220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2458481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ru-RU"/>
              <a:t>22.5.19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2945B211-8D5E-4CAB-8925-871BF1A3146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780900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48075" cy="45085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257675" y="1600200"/>
            <a:ext cx="3649663" cy="45085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ru-RU"/>
              <a:t>22.5.19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1CD25EFC-8F79-4A51-9794-AA0846D4281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9305143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ru-RU"/>
              <a:t>22.5.19</a:t>
            </a:r>
          </a:p>
        </p:txBody>
      </p:sp>
      <p:sp>
        <p:nvSpPr>
          <p:cNvPr id="8" name="Номер слайда 7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21DB955F-51A3-4275-8F8A-467953177A9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5524200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ru-RU"/>
              <a:t>22.5.19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370BF4E3-4450-4C3E-83DC-801DBC4614C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3646214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ru-RU"/>
              <a:t>22.5.19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E6EA8E09-E23D-45AF-85A9-F8FB8F50D5B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509366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ru-RU"/>
              <a:t>22.5.19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4472D9E4-A92E-466A-8729-9DF901431A9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2492082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ru-RU"/>
              <a:t>22.5.19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743EC3A7-630D-4532-A6C2-01ED98A5E53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8626610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ru-RU"/>
              <a:t>22.5.19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EE7B259D-501F-4189-B36D-B3FF48EF019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3560121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ru-RU"/>
              <a:t>22.5.19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2062B37B-B045-4C5F-8DC0-EF62EA1B12C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6896249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045200" y="274638"/>
            <a:ext cx="1862138" cy="58340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5435600" cy="58340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ru-RU"/>
              <a:t>22.5.19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2A921F97-8BD4-4B11-899E-46365FA9C4E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3787627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ru-RU"/>
              <a:t>22.5.19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D58C12A9-0A7A-4129-AE19-79C5E3E40BE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7787265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ru-RU"/>
              <a:t>22.5.19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01595B28-7867-4F00-AB6C-A792CB4549F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5234966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ru-RU"/>
              <a:t>22.5.19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A31F707C-2417-436D-A0E1-16C115168B1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4553525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4963"/>
            <a:ext cx="4029075" cy="45085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38675" y="1604963"/>
            <a:ext cx="4030663" cy="45085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ru-RU"/>
              <a:t>22.5.19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1B29AE65-1D25-4612-AB3E-7124CE6DC66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6896372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ru-RU"/>
              <a:t>22.5.19</a:t>
            </a:r>
          </a:p>
        </p:txBody>
      </p:sp>
      <p:sp>
        <p:nvSpPr>
          <p:cNvPr id="8" name="Номер слайда 7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DBA5100C-E155-4B08-A83C-8D3984A0B68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4201286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ru-RU"/>
              <a:t>22.5.19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2351DD48-6A8A-41CA-B7B9-A84F02DD59F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039682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ru-RU"/>
              <a:t>22.5.19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C6DE470A-1F3A-4409-B61B-0A5772463C0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6943466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ru-RU"/>
              <a:t>22.5.19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5DD7E0A2-1D58-4F6C-B127-A6DC7247319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8686579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ru-RU"/>
              <a:t>22.5.19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5B7F0E4C-C2CA-461E-97D4-CCDF6B1D776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0857516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ru-RU"/>
              <a:t>22.5.19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6A86AA88-D574-4500-8D7A-E1AF13CF5CA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7829988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ru-RU"/>
              <a:t>22.5.19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97C65D5E-1A44-4D34-82C4-B4562265CF9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7273999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16700" y="273050"/>
            <a:ext cx="2052638" cy="584041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3050"/>
            <a:ext cx="6007100" cy="584041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ru-RU"/>
              <a:t>22.5.19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765E21A9-E5D8-4F5C-8072-51ECC61C2C7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3193139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ru-RU"/>
              <a:t>22.5.19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621F13BE-5036-4360-A801-618EE2D63F3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9340729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ru-RU"/>
              <a:t>22.5.19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5B318F6D-CAA9-4BC7-8D7B-3EF1CF08734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4014907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ru-RU"/>
              <a:t>22.5.19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0E1286CC-539B-47FB-8811-D7F0D0EBCD5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0613987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46238"/>
            <a:ext cx="4029075" cy="45085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38675" y="1646238"/>
            <a:ext cx="4030663" cy="45085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ru-RU"/>
              <a:t>22.5.19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A54E7626-747D-4130-9B6F-9ABC2ADB721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1305440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ru-RU"/>
              <a:t>22.5.19</a:t>
            </a:r>
          </a:p>
        </p:txBody>
      </p:sp>
      <p:sp>
        <p:nvSpPr>
          <p:cNvPr id="8" name="Номер слайда 7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BC6139CC-638F-4E68-955D-840AB6ED90E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51659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4963"/>
            <a:ext cx="4029075" cy="45085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38675" y="1604963"/>
            <a:ext cx="4030663" cy="45085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ru-RU"/>
              <a:t>22.5.19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49B161DF-554C-405B-B406-99A22596646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396971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ru-RU"/>
              <a:t>22.5.19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8EB1BB3B-65AD-4671-9441-BC0EB0D0DF3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480107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ru-RU"/>
              <a:t>22.5.19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958E2F32-E7AA-408C-B8DD-6FF5657F35D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61965583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ru-RU"/>
              <a:t>22.5.19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E0700485-4D4C-44B2-AEC1-13B173D6488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1933300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ru-RU"/>
              <a:t>22.5.19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83A7F0D8-13EE-460A-9D53-5FD962A027D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317087279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ru-RU"/>
              <a:t>22.5.19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5FA119CE-0592-4980-9A1C-7A9F3A586E6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81859608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16700" y="254000"/>
            <a:ext cx="2052638" cy="59007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54000"/>
            <a:ext cx="6007100" cy="59007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ru-RU"/>
              <a:t>22.5.19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C57975A5-1842-4D1B-AB6C-BFBB644E74F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972260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ru-RU"/>
              <a:t>22.5.19</a:t>
            </a:r>
          </a:p>
        </p:txBody>
      </p:sp>
      <p:sp>
        <p:nvSpPr>
          <p:cNvPr id="8" name="Номер слайда 7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6BDC2F85-1F12-4210-89B0-3ED62C9C224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585908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ru-RU"/>
              <a:t>22.5.19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875F8257-A401-4ACB-BB1B-780CFDEE27D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460498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ru-RU"/>
              <a:t>22.5.19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4DFD98CF-8C13-46FA-968E-302EC1BF740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793527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ru-RU"/>
              <a:t>22.5.19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42B35572-7893-476A-9E85-4F6B8AB9C46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007223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ru-RU"/>
              <a:t>22.5.19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DCEF19D9-BE6D-424F-964A-3A9337DA259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05679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7E7E7E"/>
            </a:gs>
            <a:gs pos="100000">
              <a:srgbClr val="272727"/>
            </a:gs>
          </a:gsLst>
          <a:lin ang="2195999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Freeform 1"/>
          <p:cNvSpPr>
            <a:spLocks noChangeArrowheads="1"/>
          </p:cNvSpPr>
          <p:nvPr/>
        </p:nvSpPr>
        <p:spPr bwMode="auto">
          <a:xfrm>
            <a:off x="0" y="4751388"/>
            <a:ext cx="9144000" cy="2112962"/>
          </a:xfrm>
          <a:custGeom>
            <a:avLst/>
            <a:gdLst>
              <a:gd name="G0" fmla="+- 1066 0 0"/>
              <a:gd name="G1" fmla="+- 1331 0 0"/>
              <a:gd name="G2" fmla="*/ 1 0 51712"/>
              <a:gd name="G3" fmla="*/ 1 0 51712"/>
              <a:gd name="G4" fmla="+- 1 0 0"/>
              <a:gd name="G5" fmla="+- 1 0 0"/>
              <a:gd name="G6" fmla="+- 1066 0 0"/>
              <a:gd name="T0" fmla="*/ 0 w 5760"/>
              <a:gd name="T1" fmla="*/ 1066 h 1331"/>
              <a:gd name="T2" fmla="*/ 0 w 5760"/>
              <a:gd name="T3" fmla="*/ 1331 h 1331"/>
              <a:gd name="T4" fmla="*/ 5760 w 5760"/>
              <a:gd name="T5" fmla="*/ 1331 h 1331"/>
              <a:gd name="T6" fmla="*/ 5760 w 5760"/>
              <a:gd name="T7" fmla="*/ 0 h 1331"/>
              <a:gd name="T8" fmla="*/ 0 w 5760"/>
              <a:gd name="T9" fmla="*/ 1066 h 13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rgbClr val="7E7E7E">
              <a:alpha val="45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026" name="Freeform 2"/>
          <p:cNvSpPr>
            <a:spLocks noChangeArrowheads="1"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G0" fmla="+- 58916 0 0"/>
              <a:gd name="G1" fmla="*/ G0 1 1914"/>
              <a:gd name="G2" fmla="+- 38961 0 0"/>
              <a:gd name="G3" fmla="*/ G2 1 4329"/>
              <a:gd name="G4" fmla="+- 58916 0 0"/>
              <a:gd name="G5" fmla="*/ G4 1 1914"/>
              <a:gd name="G6" fmla="+- 62481 0 0"/>
              <a:gd name="G7" fmla="*/ G6 1 4329"/>
              <a:gd name="G8" fmla="+- 62776 0 0"/>
              <a:gd name="G9" fmla="*/ G8 1 1914"/>
              <a:gd name="G10" fmla="+- 53823 0 0"/>
              <a:gd name="G11" fmla="*/ G10 1 4329"/>
              <a:gd name="G12" fmla="*/ 1 0 51712"/>
              <a:gd name="G13" fmla="*/ G12 1914 1"/>
              <a:gd name="G14" fmla="*/ G13 1 1914"/>
              <a:gd name="G15" fmla="*/ 1 0 51712"/>
              <a:gd name="G16" fmla="*/ G15 4329 1"/>
              <a:gd name="G17" fmla="*/ G16 1 4329"/>
              <a:gd name="G18" fmla="+- 58916 0 0"/>
              <a:gd name="G19" fmla="*/ G18 1 1914"/>
              <a:gd name="G20" fmla="+- 38961 0 0"/>
              <a:gd name="G21" fmla="*/ G20 1 4329"/>
              <a:gd name="G22" fmla="+- 1914 0 0"/>
              <a:gd name="G23" fmla="+- 4329 0 0"/>
              <a:gd name="T0" fmla="*/ 1914 w 1914"/>
              <a:gd name="T1" fmla="*/ 9 h 4329"/>
              <a:gd name="T2" fmla="*/ 1914 w 1914"/>
              <a:gd name="T3" fmla="*/ 4329 h 4329"/>
              <a:gd name="T4" fmla="*/ 204 w 1914"/>
              <a:gd name="T5" fmla="*/ 4327 h 4329"/>
              <a:gd name="T6" fmla="*/ 0 w 1914"/>
              <a:gd name="T7" fmla="*/ 0 h 4329"/>
              <a:gd name="T8" fmla="*/ 1914 w 1914"/>
              <a:gd name="T9" fmla="*/ 9 h 43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rgbClr val="5D5D5D">
              <a:alpha val="39999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027" name="Freeform 3"/>
          <p:cNvSpPr>
            <a:spLocks noChangeArrowheads="1"/>
          </p:cNvSpPr>
          <p:nvPr/>
        </p:nvSpPr>
        <p:spPr bwMode="auto">
          <a:xfrm>
            <a:off x="0" y="4751388"/>
            <a:ext cx="9144000" cy="2112962"/>
          </a:xfrm>
          <a:custGeom>
            <a:avLst/>
            <a:gdLst>
              <a:gd name="G0" fmla="+- 1066 0 0"/>
              <a:gd name="G1" fmla="+- 1331 0 0"/>
              <a:gd name="G2" fmla="*/ 1 0 51712"/>
              <a:gd name="G3" fmla="*/ 1 0 51712"/>
              <a:gd name="G4" fmla="+- 1 0 0"/>
              <a:gd name="G5" fmla="+- 1 0 0"/>
              <a:gd name="G6" fmla="+- 1066 0 0"/>
              <a:gd name="T0" fmla="*/ 0 w 5760"/>
              <a:gd name="T1" fmla="*/ 1066 h 1331"/>
              <a:gd name="T2" fmla="*/ 0 w 5760"/>
              <a:gd name="T3" fmla="*/ 1331 h 1331"/>
              <a:gd name="T4" fmla="*/ 5760 w 5760"/>
              <a:gd name="T5" fmla="*/ 1331 h 1331"/>
              <a:gd name="T6" fmla="*/ 5760 w 5760"/>
              <a:gd name="T7" fmla="*/ 0 h 1331"/>
              <a:gd name="T8" fmla="*/ 0 w 5760"/>
              <a:gd name="T9" fmla="*/ 1066 h 13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rgbClr val="7E7E7E">
              <a:alpha val="45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028" name="Freeform 4"/>
          <p:cNvSpPr>
            <a:spLocks noChangeArrowheads="1"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G0" fmla="+- 58916 0 0"/>
              <a:gd name="G1" fmla="*/ G0 1 1914"/>
              <a:gd name="G2" fmla="+- 38961 0 0"/>
              <a:gd name="G3" fmla="*/ G2 1 4329"/>
              <a:gd name="G4" fmla="+- 58916 0 0"/>
              <a:gd name="G5" fmla="*/ G4 1 1914"/>
              <a:gd name="G6" fmla="+- 62481 0 0"/>
              <a:gd name="G7" fmla="*/ G6 1 4329"/>
              <a:gd name="G8" fmla="+- 62776 0 0"/>
              <a:gd name="G9" fmla="*/ G8 1 1914"/>
              <a:gd name="G10" fmla="+- 53823 0 0"/>
              <a:gd name="G11" fmla="*/ G10 1 4329"/>
              <a:gd name="G12" fmla="*/ 1 0 51712"/>
              <a:gd name="G13" fmla="*/ G12 1914 1"/>
              <a:gd name="G14" fmla="*/ G13 1 1914"/>
              <a:gd name="G15" fmla="*/ 1 0 51712"/>
              <a:gd name="G16" fmla="*/ G15 4329 1"/>
              <a:gd name="G17" fmla="*/ G16 1 4329"/>
              <a:gd name="G18" fmla="+- 58916 0 0"/>
              <a:gd name="G19" fmla="*/ G18 1 1914"/>
              <a:gd name="G20" fmla="+- 38961 0 0"/>
              <a:gd name="G21" fmla="*/ G20 1 4329"/>
              <a:gd name="G22" fmla="+- 1914 0 0"/>
              <a:gd name="G23" fmla="+- 4329 0 0"/>
              <a:gd name="T0" fmla="*/ 1914 w 1914"/>
              <a:gd name="T1" fmla="*/ 9 h 4329"/>
              <a:gd name="T2" fmla="*/ 1914 w 1914"/>
              <a:gd name="T3" fmla="*/ 4329 h 4329"/>
              <a:gd name="T4" fmla="*/ 204 w 1914"/>
              <a:gd name="T5" fmla="*/ 4327 h 4329"/>
              <a:gd name="T6" fmla="*/ 0 w 1914"/>
              <a:gd name="T7" fmla="*/ 0 h 4329"/>
              <a:gd name="T8" fmla="*/ 1914 w 1914"/>
              <a:gd name="T9" fmla="*/ 9 h 43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rgbClr val="5D5D5D">
              <a:alpha val="39999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428625" y="3336925"/>
            <a:ext cx="6462713" cy="2282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5000" rIns="45720" bIns="45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ru-RU" smtClean="0"/>
              <a:t>Для правки текста заголовка щелкните мышью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421438"/>
            <a:ext cx="2116138" cy="347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</a:defRPr>
            </a:lvl1pPr>
          </a:lstStyle>
          <a:p>
            <a:r>
              <a:rPr lang="ru-RU" altLang="ru-RU"/>
              <a:t>22.5.19</a:t>
            </a:r>
          </a:p>
        </p:txBody>
      </p:sp>
      <p:sp>
        <p:nvSpPr>
          <p:cNvPr id="1031" name="Text Box 7"/>
          <p:cNvSpPr txBox="1">
            <a:spLocks noChangeArrowheads="1"/>
          </p:cNvSpPr>
          <p:nvPr/>
        </p:nvSpPr>
        <p:spPr bwMode="auto">
          <a:xfrm>
            <a:off x="3124200" y="6421438"/>
            <a:ext cx="28956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ldNum"/>
          </p:nvPr>
        </p:nvSpPr>
        <p:spPr bwMode="auto">
          <a:xfrm>
            <a:off x="8153400" y="6421438"/>
            <a:ext cx="744538" cy="347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</a:defRPr>
            </a:lvl1pPr>
          </a:lstStyle>
          <a:p>
            <a:fld id="{31AAB1D9-5F7F-4607-A5CD-AB94C8276D31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4963"/>
            <a:ext cx="8212138" cy="4508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2664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ru-RU" smtClean="0"/>
              <a:t>Для правки структуры щелкните мышью</a:t>
            </a:r>
          </a:p>
          <a:p>
            <a:pPr lvl="1"/>
            <a:r>
              <a:rPr lang="en-GB" altLang="ru-RU" smtClean="0"/>
              <a:t>Второй уровень структуры</a:t>
            </a:r>
          </a:p>
          <a:p>
            <a:pPr lvl="2"/>
            <a:r>
              <a:rPr lang="en-GB" altLang="ru-RU" smtClean="0"/>
              <a:t>Третий уровень структуры</a:t>
            </a:r>
          </a:p>
          <a:p>
            <a:pPr lvl="3"/>
            <a:r>
              <a:rPr lang="en-GB" altLang="ru-RU" smtClean="0"/>
              <a:t>Четвёртый уровень структуры</a:t>
            </a:r>
          </a:p>
          <a:p>
            <a:pPr lvl="4"/>
            <a:r>
              <a:rPr lang="en-GB" altLang="ru-RU" smtClean="0"/>
              <a:t>Пятый уровень структуры</a:t>
            </a:r>
          </a:p>
          <a:p>
            <a:pPr lvl="4"/>
            <a:r>
              <a:rPr lang="en-GB" altLang="ru-RU" smtClean="0"/>
              <a:t>Шестой уровень структуры</a:t>
            </a:r>
          </a:p>
          <a:p>
            <a:pPr lvl="4"/>
            <a:r>
              <a:rPr lang="en-GB" altLang="ru-RU" smtClean="0"/>
              <a:t>Седьмой уровень структуры</a:t>
            </a:r>
          </a:p>
          <a:p>
            <a:pPr lvl="4"/>
            <a:r>
              <a:rPr lang="en-GB" altLang="ru-RU" smtClean="0"/>
              <a:t>Восьмой уровень структуры</a:t>
            </a:r>
          </a:p>
          <a:p>
            <a:pPr lvl="4"/>
            <a:r>
              <a:rPr lang="en-GB" altLang="ru-RU" smtClean="0"/>
              <a:t>Девятый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96" r:id="rId12"/>
  </p:sldLayoutIdLst>
  <p:hf sldNum="0" hdr="0" ftr="0"/>
  <p:txStyles>
    <p:titleStyle>
      <a:lvl1pPr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kern="1200">
          <a:solidFill>
            <a:srgbClr val="FFFFFF"/>
          </a:solidFill>
          <a:latin typeface="+mj-lt"/>
          <a:ea typeface="+mj-ea"/>
          <a:cs typeface="+mj-cs"/>
        </a:defRPr>
      </a:lvl1pPr>
      <a:lvl2pPr marL="742950" indent="-28575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FFFFFF"/>
          </a:solidFill>
          <a:latin typeface="Arial" panose="020B0604020202020204" pitchFamily="34" charset="0"/>
          <a:ea typeface="Microsoft YaHei" panose="020B0503020204020204" pitchFamily="34" charset="-122"/>
        </a:defRPr>
      </a:lvl2pPr>
      <a:lvl3pPr marL="1143000" indent="-2286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FFFFFF"/>
          </a:solidFill>
          <a:latin typeface="Arial" panose="020B0604020202020204" pitchFamily="34" charset="0"/>
          <a:ea typeface="Microsoft YaHei" panose="020B0503020204020204" pitchFamily="34" charset="-122"/>
        </a:defRPr>
      </a:lvl3pPr>
      <a:lvl4pPr marL="1600200" indent="-2286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FFFFFF"/>
          </a:solidFill>
          <a:latin typeface="Arial" panose="020B0604020202020204" pitchFamily="34" charset="0"/>
          <a:ea typeface="Microsoft YaHei" panose="020B0503020204020204" pitchFamily="34" charset="-122"/>
        </a:defRPr>
      </a:lvl4pPr>
      <a:lvl5pPr marL="2057400" indent="-2286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FFFFFF"/>
          </a:solidFill>
          <a:latin typeface="Arial" panose="020B0604020202020204" pitchFamily="34" charset="0"/>
          <a:ea typeface="Microsoft YaHei" panose="020B0503020204020204" pitchFamily="34" charset="-122"/>
        </a:defRPr>
      </a:lvl5pPr>
      <a:lvl6pPr marL="2514600" indent="-2286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FFFFFF"/>
          </a:solidFill>
          <a:latin typeface="Arial" panose="020B0604020202020204" pitchFamily="34" charset="0"/>
          <a:ea typeface="Microsoft YaHei" panose="020B0503020204020204" pitchFamily="34" charset="-122"/>
        </a:defRPr>
      </a:lvl6pPr>
      <a:lvl7pPr marL="2971800" indent="-2286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FFFFFF"/>
          </a:solidFill>
          <a:latin typeface="Arial" panose="020B0604020202020204" pitchFamily="34" charset="0"/>
          <a:ea typeface="Microsoft YaHei" panose="020B0503020204020204" pitchFamily="34" charset="-122"/>
        </a:defRPr>
      </a:lvl7pPr>
      <a:lvl8pPr marL="3429000" indent="-2286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FFFFFF"/>
          </a:solidFill>
          <a:latin typeface="Arial" panose="020B0604020202020204" pitchFamily="34" charset="0"/>
          <a:ea typeface="Microsoft YaHei" panose="020B0503020204020204" pitchFamily="34" charset="-122"/>
        </a:defRPr>
      </a:lvl8pPr>
      <a:lvl9pPr marL="3886200" indent="-2286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FFFFFF"/>
          </a:solidFill>
          <a:latin typeface="Arial" panose="020B0604020202020204" pitchFamily="34" charset="0"/>
          <a:ea typeface="Microsoft YaHei" panose="020B0503020204020204" pitchFamily="34" charset="-122"/>
        </a:defRPr>
      </a:lvl9pPr>
    </p:titleStyle>
    <p:bodyStyle>
      <a:lvl1pPr marL="342900" indent="-342900" algn="l" defTabSz="449263" rtl="0" eaLnBrk="1" fontAlgn="base" hangingPunct="1">
        <a:lnSpc>
          <a:spcPct val="93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anose="02020603050405020304" pitchFamily="18" charset="0"/>
        <a:defRPr sz="3000" kern="1200">
          <a:solidFill>
            <a:srgbClr val="FFFFFF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lnSpc>
          <a:spcPct val="93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anose="02020603050405020304" pitchFamily="18" charset="0"/>
        <a:defRPr sz="2400" kern="1200">
          <a:solidFill>
            <a:srgbClr val="FFFFFF"/>
          </a:solidFill>
          <a:latin typeface="+mn-lt"/>
          <a:ea typeface="+mn-ea"/>
          <a:cs typeface="+mn-cs"/>
        </a:defRPr>
      </a:lvl2pPr>
      <a:lvl3pPr marL="11430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FFFFFF"/>
          </a:solidFill>
          <a:latin typeface="+mn-lt"/>
          <a:ea typeface="+mn-ea"/>
          <a:cs typeface="+mn-cs"/>
        </a:defRPr>
      </a:lvl3pPr>
      <a:lvl4pPr marL="16002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FFFFFF"/>
          </a:solidFill>
          <a:latin typeface="+mn-lt"/>
          <a:ea typeface="+mn-ea"/>
          <a:cs typeface="+mn-cs"/>
        </a:defRPr>
      </a:lvl4pPr>
      <a:lvl5pPr marL="20574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FFFFFF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B3B3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Freeform 1"/>
          <p:cNvSpPr>
            <a:spLocks noChangeArrowheads="1"/>
          </p:cNvSpPr>
          <p:nvPr/>
        </p:nvSpPr>
        <p:spPr bwMode="auto">
          <a:xfrm>
            <a:off x="0" y="4751388"/>
            <a:ext cx="9144000" cy="2112962"/>
          </a:xfrm>
          <a:custGeom>
            <a:avLst/>
            <a:gdLst>
              <a:gd name="G0" fmla="+- 1066 0 0"/>
              <a:gd name="G1" fmla="+- 1331 0 0"/>
              <a:gd name="G2" fmla="*/ 1 0 51712"/>
              <a:gd name="G3" fmla="*/ 1 0 51712"/>
              <a:gd name="G4" fmla="+- 1 0 0"/>
              <a:gd name="G5" fmla="+- 1 0 0"/>
              <a:gd name="G6" fmla="+- 1066 0 0"/>
              <a:gd name="T0" fmla="*/ 0 w 5760"/>
              <a:gd name="T1" fmla="*/ 1066 h 1331"/>
              <a:gd name="T2" fmla="*/ 0 w 5760"/>
              <a:gd name="T3" fmla="*/ 1331 h 1331"/>
              <a:gd name="T4" fmla="*/ 5760 w 5760"/>
              <a:gd name="T5" fmla="*/ 1331 h 1331"/>
              <a:gd name="T6" fmla="*/ 5760 w 5760"/>
              <a:gd name="T7" fmla="*/ 0 h 1331"/>
              <a:gd name="T8" fmla="*/ 0 w 5760"/>
              <a:gd name="T9" fmla="*/ 1066 h 13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rgbClr val="7E7E7E">
              <a:alpha val="45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050" name="Freeform 2"/>
          <p:cNvSpPr>
            <a:spLocks noChangeArrowheads="1"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G0" fmla="+- 58916 0 0"/>
              <a:gd name="G1" fmla="*/ G0 1 1914"/>
              <a:gd name="G2" fmla="+- 38961 0 0"/>
              <a:gd name="G3" fmla="*/ G2 1 4329"/>
              <a:gd name="G4" fmla="+- 58916 0 0"/>
              <a:gd name="G5" fmla="*/ G4 1 1914"/>
              <a:gd name="G6" fmla="+- 62481 0 0"/>
              <a:gd name="G7" fmla="*/ G6 1 4329"/>
              <a:gd name="G8" fmla="+- 62776 0 0"/>
              <a:gd name="G9" fmla="*/ G8 1 1914"/>
              <a:gd name="G10" fmla="+- 53823 0 0"/>
              <a:gd name="G11" fmla="*/ G10 1 4329"/>
              <a:gd name="G12" fmla="*/ 1 0 51712"/>
              <a:gd name="G13" fmla="*/ G12 1914 1"/>
              <a:gd name="G14" fmla="*/ G13 1 1914"/>
              <a:gd name="G15" fmla="*/ 1 0 51712"/>
              <a:gd name="G16" fmla="*/ G15 4329 1"/>
              <a:gd name="G17" fmla="*/ G16 1 4329"/>
              <a:gd name="G18" fmla="+- 58916 0 0"/>
              <a:gd name="G19" fmla="*/ G18 1 1914"/>
              <a:gd name="G20" fmla="+- 38961 0 0"/>
              <a:gd name="G21" fmla="*/ G20 1 4329"/>
              <a:gd name="G22" fmla="+- 1914 0 0"/>
              <a:gd name="G23" fmla="+- 4329 0 0"/>
              <a:gd name="T0" fmla="*/ 1914 w 1914"/>
              <a:gd name="T1" fmla="*/ 9 h 4329"/>
              <a:gd name="T2" fmla="*/ 1914 w 1914"/>
              <a:gd name="T3" fmla="*/ 4329 h 4329"/>
              <a:gd name="T4" fmla="*/ 204 w 1914"/>
              <a:gd name="T5" fmla="*/ 4327 h 4329"/>
              <a:gd name="T6" fmla="*/ 0 w 1914"/>
              <a:gd name="T7" fmla="*/ 0 h 4329"/>
              <a:gd name="T8" fmla="*/ 1914 w 1914"/>
              <a:gd name="T9" fmla="*/ 9 h 43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rgbClr val="5D5D5D">
              <a:alpha val="39999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7450138" cy="1125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ru-RU" smtClean="0"/>
              <a:t>Для правки текста заголовка щелкните мышью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7450138" cy="4508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ru-RU" smtClean="0"/>
              <a:t>Для правки структуры щелкните мышью</a:t>
            </a:r>
          </a:p>
          <a:p>
            <a:pPr lvl="1"/>
            <a:r>
              <a:rPr lang="en-GB" altLang="ru-RU" smtClean="0"/>
              <a:t>Второй уровень структуры</a:t>
            </a:r>
          </a:p>
          <a:p>
            <a:pPr lvl="2"/>
            <a:r>
              <a:rPr lang="en-GB" altLang="ru-RU" smtClean="0"/>
              <a:t>Третий уровень структуры</a:t>
            </a:r>
          </a:p>
          <a:p>
            <a:pPr lvl="3"/>
            <a:r>
              <a:rPr lang="en-GB" altLang="ru-RU" smtClean="0"/>
              <a:t>Четвёртый уровень структуры</a:t>
            </a:r>
          </a:p>
          <a:p>
            <a:pPr lvl="4"/>
            <a:r>
              <a:rPr lang="en-GB" altLang="ru-RU" smtClean="0"/>
              <a:t>Пятый уровень структуры</a:t>
            </a:r>
          </a:p>
          <a:p>
            <a:pPr lvl="4"/>
            <a:r>
              <a:rPr lang="en-GB" altLang="ru-RU" smtClean="0"/>
              <a:t>Шестой уровень структуры</a:t>
            </a:r>
          </a:p>
          <a:p>
            <a:pPr lvl="4"/>
            <a:r>
              <a:rPr lang="en-GB" altLang="ru-RU" smtClean="0"/>
              <a:t>Седьмой уровень структуры</a:t>
            </a:r>
          </a:p>
          <a:p>
            <a:pPr lvl="4"/>
            <a:r>
              <a:rPr lang="en-GB" altLang="ru-RU" smtClean="0"/>
              <a:t>Восьмой уровень структуры</a:t>
            </a:r>
          </a:p>
          <a:p>
            <a:pPr lvl="4"/>
            <a:r>
              <a:rPr lang="en-GB" altLang="ru-RU" smtClean="0"/>
              <a:t>Девятый уровень структуры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421438"/>
            <a:ext cx="2116138" cy="347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 hangingPunct="1">
              <a:lnSpc>
                <a:spcPct val="100000"/>
              </a:lnSpc>
              <a:buClrTx/>
              <a:buFontTx/>
              <a:buNone/>
              <a:tabLst>
                <a:tab pos="723900" algn="l"/>
                <a:tab pos="1447800" algn="l"/>
              </a:tabLst>
              <a:defRPr>
                <a:solidFill>
                  <a:srgbClr val="FFFFFF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</a:lstStyle>
          <a:p>
            <a:r>
              <a:rPr lang="ru-RU" altLang="ru-RU"/>
              <a:t>22.5.19</a:t>
            </a:r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3124200" y="6421438"/>
            <a:ext cx="28956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8153400" y="6421438"/>
            <a:ext cx="744538" cy="347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 hangingPunct="1">
              <a:lnSpc>
                <a:spcPct val="100000"/>
              </a:lnSpc>
              <a:buClrTx/>
              <a:buFontTx/>
              <a:buNone/>
              <a:tabLst>
                <a:tab pos="723900" algn="l"/>
              </a:tabLst>
              <a:defRPr>
                <a:solidFill>
                  <a:srgbClr val="FFFFFF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</a:lstStyle>
          <a:p>
            <a:fld id="{0238F7A2-93FD-4109-8EA1-7DD0EB849BEF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hf sldNum="0" hdr="0" ftr="0"/>
  <p:txStyles>
    <p:titleStyle>
      <a:lvl1pPr algn="l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kern="1200">
          <a:solidFill>
            <a:srgbClr val="FFFFFF"/>
          </a:solidFill>
          <a:latin typeface="+mj-lt"/>
          <a:ea typeface="+mj-ea"/>
          <a:cs typeface="+mj-cs"/>
        </a:defRPr>
      </a:lvl1pPr>
      <a:lvl2pPr marL="742950" indent="-285750" algn="l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FFFFFF"/>
          </a:solidFill>
          <a:latin typeface="Arial" panose="020B0604020202020204" pitchFamily="34" charset="0"/>
          <a:ea typeface="Microsoft YaHei" panose="020B0503020204020204" pitchFamily="34" charset="-122"/>
        </a:defRPr>
      </a:lvl2pPr>
      <a:lvl3pPr marL="1143000" indent="-228600" algn="l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FFFFFF"/>
          </a:solidFill>
          <a:latin typeface="Arial" panose="020B0604020202020204" pitchFamily="34" charset="0"/>
          <a:ea typeface="Microsoft YaHei" panose="020B0503020204020204" pitchFamily="34" charset="-122"/>
        </a:defRPr>
      </a:lvl3pPr>
      <a:lvl4pPr marL="1600200" indent="-228600" algn="l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FFFFFF"/>
          </a:solidFill>
          <a:latin typeface="Arial" panose="020B0604020202020204" pitchFamily="34" charset="0"/>
          <a:ea typeface="Microsoft YaHei" panose="020B0503020204020204" pitchFamily="34" charset="-122"/>
        </a:defRPr>
      </a:lvl4pPr>
      <a:lvl5pPr marL="2057400" indent="-228600" algn="l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FFFFFF"/>
          </a:solidFill>
          <a:latin typeface="Arial" panose="020B0604020202020204" pitchFamily="34" charset="0"/>
          <a:ea typeface="Microsoft YaHei" panose="020B0503020204020204" pitchFamily="34" charset="-122"/>
        </a:defRPr>
      </a:lvl5pPr>
      <a:lvl6pPr marL="2514600" indent="-228600" algn="l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FFFFFF"/>
          </a:solidFill>
          <a:latin typeface="Arial" panose="020B0604020202020204" pitchFamily="34" charset="0"/>
          <a:ea typeface="Microsoft YaHei" panose="020B0503020204020204" pitchFamily="34" charset="-122"/>
        </a:defRPr>
      </a:lvl6pPr>
      <a:lvl7pPr marL="2971800" indent="-228600" algn="l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FFFFFF"/>
          </a:solidFill>
          <a:latin typeface="Arial" panose="020B0604020202020204" pitchFamily="34" charset="0"/>
          <a:ea typeface="Microsoft YaHei" panose="020B0503020204020204" pitchFamily="34" charset="-122"/>
        </a:defRPr>
      </a:lvl7pPr>
      <a:lvl8pPr marL="3429000" indent="-228600" algn="l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FFFFFF"/>
          </a:solidFill>
          <a:latin typeface="Arial" panose="020B0604020202020204" pitchFamily="34" charset="0"/>
          <a:ea typeface="Microsoft YaHei" panose="020B0503020204020204" pitchFamily="34" charset="-122"/>
        </a:defRPr>
      </a:lvl8pPr>
      <a:lvl9pPr marL="3886200" indent="-228600" algn="l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FFFFFF"/>
          </a:solidFill>
          <a:latin typeface="Arial" panose="020B0604020202020204" pitchFamily="34" charset="0"/>
          <a:ea typeface="Microsoft YaHei" panose="020B0503020204020204" pitchFamily="34" charset="-122"/>
        </a:defRPr>
      </a:lvl9pPr>
    </p:titleStyle>
    <p:bodyStyle>
      <a:lvl1pPr marL="342900" indent="-342900" algn="l" defTabSz="449263" rtl="0" fontAlgn="base">
        <a:lnSpc>
          <a:spcPct val="93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anose="02020603050405020304" pitchFamily="18" charset="0"/>
        <a:defRPr sz="3000" kern="1200">
          <a:solidFill>
            <a:srgbClr val="FFFFFF"/>
          </a:solidFill>
          <a:latin typeface="+mn-lt"/>
          <a:ea typeface="+mn-ea"/>
          <a:cs typeface="+mn-cs"/>
        </a:defRPr>
      </a:lvl1pPr>
      <a:lvl2pPr marL="742950" indent="-285750" algn="l" defTabSz="449263" rtl="0" fontAlgn="base">
        <a:lnSpc>
          <a:spcPct val="93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anose="02020603050405020304" pitchFamily="18" charset="0"/>
        <a:defRPr sz="2400" kern="1200">
          <a:solidFill>
            <a:srgbClr val="FFFFFF"/>
          </a:solidFill>
          <a:latin typeface="+mn-lt"/>
          <a:ea typeface="+mn-ea"/>
          <a:cs typeface="+mn-cs"/>
        </a:defRPr>
      </a:lvl2pPr>
      <a:lvl3pPr marL="1143000" indent="-228600" algn="l" defTabSz="449263" rtl="0" fontAlgn="base">
        <a:lnSpc>
          <a:spcPct val="93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FFFFFF"/>
          </a:solidFill>
          <a:latin typeface="+mn-lt"/>
          <a:ea typeface="+mn-ea"/>
          <a:cs typeface="+mn-cs"/>
        </a:defRPr>
      </a:lvl3pPr>
      <a:lvl4pPr marL="1600200" indent="-228600" algn="l" defTabSz="449263" rtl="0" fontAlgn="base">
        <a:lnSpc>
          <a:spcPct val="93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FFFFFF"/>
          </a:solidFill>
          <a:latin typeface="+mn-lt"/>
          <a:ea typeface="+mn-ea"/>
          <a:cs typeface="+mn-cs"/>
        </a:defRPr>
      </a:lvl4pPr>
      <a:lvl5pPr marL="2057400" indent="-228600" algn="l" defTabSz="449263" rtl="0" fontAlgn="base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FFFFFF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AutoShape 1"/>
          <p:cNvSpPr>
            <a:spLocks noChangeArrowheads="1"/>
          </p:cNvSpPr>
          <p:nvPr/>
        </p:nvSpPr>
        <p:spPr bwMode="auto">
          <a:xfrm>
            <a:off x="165100" y="147638"/>
            <a:ext cx="8810625" cy="6564312"/>
          </a:xfrm>
          <a:prstGeom prst="roundRect">
            <a:avLst>
              <a:gd name="adj" fmla="val 54662"/>
            </a:avLst>
          </a:prstGeom>
          <a:solidFill>
            <a:srgbClr val="888B7A">
              <a:alpha val="64999"/>
            </a:srgbClr>
          </a:solidFill>
          <a:ln w="11160" cap="flat">
            <a:solidFill>
              <a:srgbClr val="9CA08F">
                <a:alpha val="87999"/>
              </a:srgb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dt"/>
          </p:nvPr>
        </p:nvSpPr>
        <p:spPr bwMode="auto">
          <a:xfrm>
            <a:off x="5562600" y="6400800"/>
            <a:ext cx="2984500" cy="25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 hangingPunct="1">
              <a:lnSpc>
                <a:spcPct val="100000"/>
              </a:lnSpc>
              <a:buClr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FFFFFF"/>
                </a:solidFill>
                <a:latin typeface="+mn-lt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</a:lstStyle>
          <a:p>
            <a:r>
              <a:rPr lang="ru-RU" altLang="ru-RU"/>
              <a:t>22.5.19</a:t>
            </a:r>
          </a:p>
        </p:txBody>
      </p:sp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1295400" y="6400800"/>
            <a:ext cx="4211638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ldNum"/>
          </p:nvPr>
        </p:nvSpPr>
        <p:spPr bwMode="auto">
          <a:xfrm>
            <a:off x="8639175" y="6515100"/>
            <a:ext cx="446088" cy="25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 hangingPunct="1">
              <a:lnSpc>
                <a:spcPct val="100000"/>
              </a:lnSpc>
              <a:buClrTx/>
              <a:buFontTx/>
              <a:buNone/>
              <a:defRPr>
                <a:solidFill>
                  <a:srgbClr val="FFFFFF"/>
                </a:solidFill>
                <a:latin typeface="+mn-lt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</a:lstStyle>
          <a:p>
            <a:fld id="{726F94EF-0D2C-4606-AE7E-4B28B276141C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3050"/>
            <a:ext cx="8212138" cy="1127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ru-RU" smtClean="0"/>
              <a:t>Для правки текста заголовка щелкните мышью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4963"/>
            <a:ext cx="8212138" cy="4508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ru-RU" smtClean="0"/>
              <a:t>Для правки структуры щелкните мышью</a:t>
            </a:r>
          </a:p>
          <a:p>
            <a:pPr lvl="1"/>
            <a:r>
              <a:rPr lang="en-GB" altLang="ru-RU" smtClean="0"/>
              <a:t>Второй уровень структуры</a:t>
            </a:r>
          </a:p>
          <a:p>
            <a:pPr lvl="2"/>
            <a:r>
              <a:rPr lang="en-GB" altLang="ru-RU" smtClean="0"/>
              <a:t>Третий уровень структуры</a:t>
            </a:r>
          </a:p>
          <a:p>
            <a:pPr lvl="3"/>
            <a:r>
              <a:rPr lang="en-GB" altLang="ru-RU" smtClean="0"/>
              <a:t>Четвёртый уровень структуры</a:t>
            </a:r>
          </a:p>
          <a:p>
            <a:pPr lvl="4"/>
            <a:r>
              <a:rPr lang="en-GB" altLang="ru-RU" smtClean="0"/>
              <a:t>Пятый уровень структуры</a:t>
            </a:r>
          </a:p>
          <a:p>
            <a:pPr lvl="4"/>
            <a:r>
              <a:rPr lang="en-GB" altLang="ru-RU" smtClean="0"/>
              <a:t>Шестой уровень структуры</a:t>
            </a:r>
          </a:p>
          <a:p>
            <a:pPr lvl="4"/>
            <a:r>
              <a:rPr lang="en-GB" altLang="ru-RU" smtClean="0"/>
              <a:t>Седьмой уровень структуры</a:t>
            </a:r>
          </a:p>
          <a:p>
            <a:pPr lvl="4"/>
            <a:r>
              <a:rPr lang="en-GB" altLang="ru-RU" smtClean="0"/>
              <a:t>Восьмой уровень структуры</a:t>
            </a:r>
          </a:p>
          <a:p>
            <a:pPr lvl="4"/>
            <a:r>
              <a:rPr lang="en-GB" altLang="ru-RU" smtClean="0"/>
              <a:t>Девятый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hf sldNum="0" hdr="0" ftr="0"/>
  <p:txStyles>
    <p:titleStyle>
      <a:lvl1pPr algn="l" defTabSz="449263" rtl="0" fontAlgn="base">
        <a:lnSpc>
          <a:spcPct val="11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kern="1200">
          <a:solidFill>
            <a:srgbClr val="FFFFFF"/>
          </a:solidFill>
          <a:latin typeface="+mj-lt"/>
          <a:ea typeface="+mj-ea"/>
          <a:cs typeface="+mj-cs"/>
        </a:defRPr>
      </a:lvl1pPr>
      <a:lvl2pPr marL="742950" indent="-285750" algn="l" defTabSz="449263" rtl="0" fontAlgn="base">
        <a:lnSpc>
          <a:spcPct val="11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FFFFFF"/>
          </a:solidFill>
          <a:latin typeface="Rockwell" panose="02060603020205020403" pitchFamily="18" charset="0"/>
          <a:ea typeface="Microsoft YaHei" panose="020B0503020204020204" pitchFamily="34" charset="-122"/>
        </a:defRPr>
      </a:lvl2pPr>
      <a:lvl3pPr marL="1143000" indent="-228600" algn="l" defTabSz="449263" rtl="0" fontAlgn="base">
        <a:lnSpc>
          <a:spcPct val="11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FFFFFF"/>
          </a:solidFill>
          <a:latin typeface="Rockwell" panose="02060603020205020403" pitchFamily="18" charset="0"/>
          <a:ea typeface="Microsoft YaHei" panose="020B0503020204020204" pitchFamily="34" charset="-122"/>
        </a:defRPr>
      </a:lvl3pPr>
      <a:lvl4pPr marL="1600200" indent="-228600" algn="l" defTabSz="449263" rtl="0" fontAlgn="base">
        <a:lnSpc>
          <a:spcPct val="11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FFFFFF"/>
          </a:solidFill>
          <a:latin typeface="Rockwell" panose="02060603020205020403" pitchFamily="18" charset="0"/>
          <a:ea typeface="Microsoft YaHei" panose="020B0503020204020204" pitchFamily="34" charset="-122"/>
        </a:defRPr>
      </a:lvl4pPr>
      <a:lvl5pPr marL="2057400" indent="-228600" algn="l" defTabSz="449263" rtl="0" fontAlgn="base">
        <a:lnSpc>
          <a:spcPct val="11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FFFFFF"/>
          </a:solidFill>
          <a:latin typeface="Rockwell" panose="02060603020205020403" pitchFamily="18" charset="0"/>
          <a:ea typeface="Microsoft YaHei" panose="020B0503020204020204" pitchFamily="34" charset="-122"/>
        </a:defRPr>
      </a:lvl5pPr>
      <a:lvl6pPr marL="2514600" indent="-228600" algn="l" defTabSz="449263" rtl="0" fontAlgn="base">
        <a:lnSpc>
          <a:spcPct val="11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FFFFFF"/>
          </a:solidFill>
          <a:latin typeface="Rockwell" panose="02060603020205020403" pitchFamily="18" charset="0"/>
          <a:ea typeface="Microsoft YaHei" panose="020B0503020204020204" pitchFamily="34" charset="-122"/>
        </a:defRPr>
      </a:lvl6pPr>
      <a:lvl7pPr marL="2971800" indent="-228600" algn="l" defTabSz="449263" rtl="0" fontAlgn="base">
        <a:lnSpc>
          <a:spcPct val="11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FFFFFF"/>
          </a:solidFill>
          <a:latin typeface="Rockwell" panose="02060603020205020403" pitchFamily="18" charset="0"/>
          <a:ea typeface="Microsoft YaHei" panose="020B0503020204020204" pitchFamily="34" charset="-122"/>
        </a:defRPr>
      </a:lvl7pPr>
      <a:lvl8pPr marL="3429000" indent="-228600" algn="l" defTabSz="449263" rtl="0" fontAlgn="base">
        <a:lnSpc>
          <a:spcPct val="11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FFFFFF"/>
          </a:solidFill>
          <a:latin typeface="Rockwell" panose="02060603020205020403" pitchFamily="18" charset="0"/>
          <a:ea typeface="Microsoft YaHei" panose="020B0503020204020204" pitchFamily="34" charset="-122"/>
        </a:defRPr>
      </a:lvl8pPr>
      <a:lvl9pPr marL="3886200" indent="-228600" algn="l" defTabSz="449263" rtl="0" fontAlgn="base">
        <a:lnSpc>
          <a:spcPct val="11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FFFFFF"/>
          </a:solidFill>
          <a:latin typeface="Rockwell" panose="02060603020205020403" pitchFamily="18" charset="0"/>
          <a:ea typeface="Microsoft YaHei" panose="020B0503020204020204" pitchFamily="34" charset="-122"/>
        </a:defRPr>
      </a:lvl9pPr>
    </p:titleStyle>
    <p:bodyStyle>
      <a:lvl1pPr marL="342900" indent="-342900" algn="l" defTabSz="449263" rtl="0" fontAlgn="base">
        <a:lnSpc>
          <a:spcPct val="112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anose="02020603050405020304" pitchFamily="18" charset="0"/>
        <a:defRPr sz="3200" kern="1200">
          <a:solidFill>
            <a:srgbClr val="FFFFFF"/>
          </a:solidFill>
          <a:latin typeface="+mn-lt"/>
          <a:ea typeface="+mn-ea"/>
          <a:cs typeface="+mn-cs"/>
        </a:defRPr>
      </a:lvl1pPr>
      <a:lvl2pPr marL="742950" indent="-285750" algn="l" defTabSz="449263" rtl="0" fontAlgn="base">
        <a:lnSpc>
          <a:spcPct val="112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anose="02020603050405020304" pitchFamily="18" charset="0"/>
        <a:defRPr sz="2300" kern="1200">
          <a:solidFill>
            <a:srgbClr val="FFFFFF"/>
          </a:solidFill>
          <a:latin typeface="+mn-lt"/>
          <a:ea typeface="+mn-ea"/>
          <a:cs typeface="+mn-cs"/>
        </a:defRPr>
      </a:lvl2pPr>
      <a:lvl3pPr marL="1143000" indent="-228600" algn="l" defTabSz="449263" rtl="0" fontAlgn="base">
        <a:lnSpc>
          <a:spcPct val="112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FFFFFF"/>
          </a:solidFill>
          <a:latin typeface="+mn-lt"/>
          <a:ea typeface="+mn-ea"/>
          <a:cs typeface="+mn-cs"/>
        </a:defRPr>
      </a:lvl3pPr>
      <a:lvl4pPr marL="1600200" indent="-228600" algn="l" defTabSz="449263" rtl="0" fontAlgn="base">
        <a:lnSpc>
          <a:spcPct val="112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anose="02020603050405020304" pitchFamily="18" charset="0"/>
        <a:defRPr sz="1900" kern="1200">
          <a:solidFill>
            <a:srgbClr val="FFFFFF"/>
          </a:solidFill>
          <a:latin typeface="+mn-lt"/>
          <a:ea typeface="+mn-ea"/>
          <a:cs typeface="+mn-cs"/>
        </a:defRPr>
      </a:lvl4pPr>
      <a:lvl5pPr marL="2057400" indent="-228600" algn="l" defTabSz="449263" rtl="0" fontAlgn="base">
        <a:lnSpc>
          <a:spcPct val="11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FFFFFF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AutoShape 1"/>
          <p:cNvSpPr>
            <a:spLocks noChangeArrowheads="1"/>
          </p:cNvSpPr>
          <p:nvPr/>
        </p:nvSpPr>
        <p:spPr bwMode="auto">
          <a:xfrm>
            <a:off x="165100" y="147638"/>
            <a:ext cx="8810625" cy="6564312"/>
          </a:xfrm>
          <a:prstGeom prst="roundRect">
            <a:avLst>
              <a:gd name="adj" fmla="val 54662"/>
            </a:avLst>
          </a:prstGeom>
          <a:solidFill>
            <a:srgbClr val="888B7A">
              <a:alpha val="64999"/>
            </a:srgbClr>
          </a:solidFill>
          <a:ln w="11160" cap="flat">
            <a:solidFill>
              <a:srgbClr val="9CA08F">
                <a:alpha val="87999"/>
              </a:srgb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588963" y="1423988"/>
            <a:ext cx="8001000" cy="7937"/>
          </a:xfrm>
          <a:prstGeom prst="rect">
            <a:avLst/>
          </a:prstGeom>
          <a:solidFill>
            <a:srgbClr val="72A37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54000"/>
            <a:ext cx="8212138" cy="1125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ru-RU" smtClean="0"/>
              <a:t>Для правки текста заголовка щелкните мышью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46238"/>
            <a:ext cx="8212138" cy="4508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ru-RU" smtClean="0"/>
              <a:t>Для правки структуры щелкните мышью</a:t>
            </a:r>
          </a:p>
          <a:p>
            <a:pPr lvl="1"/>
            <a:r>
              <a:rPr lang="en-GB" altLang="ru-RU" smtClean="0"/>
              <a:t>Второй уровень структуры</a:t>
            </a:r>
          </a:p>
          <a:p>
            <a:pPr lvl="2"/>
            <a:r>
              <a:rPr lang="en-GB" altLang="ru-RU" smtClean="0"/>
              <a:t>Третий уровень структуры</a:t>
            </a:r>
          </a:p>
          <a:p>
            <a:pPr lvl="3"/>
            <a:r>
              <a:rPr lang="en-GB" altLang="ru-RU" smtClean="0"/>
              <a:t>Четвёртый уровень структуры</a:t>
            </a:r>
          </a:p>
          <a:p>
            <a:pPr lvl="4"/>
            <a:r>
              <a:rPr lang="en-GB" altLang="ru-RU" smtClean="0"/>
              <a:t>Пятый уровень структуры</a:t>
            </a:r>
          </a:p>
          <a:p>
            <a:pPr lvl="4"/>
            <a:r>
              <a:rPr lang="en-GB" altLang="ru-RU" smtClean="0"/>
              <a:t>Шестой уровень структуры</a:t>
            </a:r>
          </a:p>
          <a:p>
            <a:pPr lvl="4"/>
            <a:r>
              <a:rPr lang="en-GB" altLang="ru-RU" smtClean="0"/>
              <a:t>Седьмой уровень структуры</a:t>
            </a:r>
          </a:p>
          <a:p>
            <a:pPr lvl="4"/>
            <a:r>
              <a:rPr lang="en-GB" altLang="ru-RU" smtClean="0"/>
              <a:t>Восьмой уровень структуры</a:t>
            </a:r>
          </a:p>
          <a:p>
            <a:pPr lvl="4"/>
            <a:r>
              <a:rPr lang="en-GB" altLang="ru-RU" smtClean="0"/>
              <a:t>Девятый уровень структуры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dt"/>
          </p:nvPr>
        </p:nvSpPr>
        <p:spPr bwMode="auto">
          <a:xfrm>
            <a:off x="5562600" y="6400800"/>
            <a:ext cx="2984500" cy="25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 hangingPunct="1">
              <a:lnSpc>
                <a:spcPct val="100000"/>
              </a:lnSpc>
              <a:buClr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FFFFFF"/>
                </a:solidFill>
                <a:latin typeface="+mn-lt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</a:lstStyle>
          <a:p>
            <a:r>
              <a:rPr lang="ru-RU" altLang="ru-RU"/>
              <a:t>22.5.19</a:t>
            </a:r>
          </a:p>
        </p:txBody>
      </p:sp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1295400" y="6400800"/>
            <a:ext cx="4211638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8639175" y="6515100"/>
            <a:ext cx="446088" cy="25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 hangingPunct="1">
              <a:lnSpc>
                <a:spcPct val="100000"/>
              </a:lnSpc>
              <a:buClrTx/>
              <a:buFontTx/>
              <a:buNone/>
              <a:defRPr>
                <a:solidFill>
                  <a:srgbClr val="FFFFFF"/>
                </a:solidFill>
                <a:latin typeface="+mn-lt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</a:lstStyle>
          <a:p>
            <a:fld id="{A6142617-587A-4686-8181-113B6621EBA9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ftr="0"/>
  <p:txStyles>
    <p:titleStyle>
      <a:lvl1pPr algn="l" defTabSz="449263" rtl="0" fontAlgn="base">
        <a:lnSpc>
          <a:spcPct val="11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kern="1200">
          <a:solidFill>
            <a:srgbClr val="FFFFFF"/>
          </a:solidFill>
          <a:latin typeface="+mj-lt"/>
          <a:ea typeface="+mj-ea"/>
          <a:cs typeface="+mj-cs"/>
        </a:defRPr>
      </a:lvl1pPr>
      <a:lvl2pPr marL="742950" indent="-285750" algn="l" defTabSz="449263" rtl="0" fontAlgn="base">
        <a:lnSpc>
          <a:spcPct val="11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FFFFFF"/>
          </a:solidFill>
          <a:latin typeface="Rockwell" panose="02060603020205020403" pitchFamily="18" charset="0"/>
          <a:ea typeface="Microsoft YaHei" panose="020B0503020204020204" pitchFamily="34" charset="-122"/>
        </a:defRPr>
      </a:lvl2pPr>
      <a:lvl3pPr marL="1143000" indent="-228600" algn="l" defTabSz="449263" rtl="0" fontAlgn="base">
        <a:lnSpc>
          <a:spcPct val="11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FFFFFF"/>
          </a:solidFill>
          <a:latin typeface="Rockwell" panose="02060603020205020403" pitchFamily="18" charset="0"/>
          <a:ea typeface="Microsoft YaHei" panose="020B0503020204020204" pitchFamily="34" charset="-122"/>
        </a:defRPr>
      </a:lvl3pPr>
      <a:lvl4pPr marL="1600200" indent="-228600" algn="l" defTabSz="449263" rtl="0" fontAlgn="base">
        <a:lnSpc>
          <a:spcPct val="11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FFFFFF"/>
          </a:solidFill>
          <a:latin typeface="Rockwell" panose="02060603020205020403" pitchFamily="18" charset="0"/>
          <a:ea typeface="Microsoft YaHei" panose="020B0503020204020204" pitchFamily="34" charset="-122"/>
        </a:defRPr>
      </a:lvl4pPr>
      <a:lvl5pPr marL="2057400" indent="-228600" algn="l" defTabSz="449263" rtl="0" fontAlgn="base">
        <a:lnSpc>
          <a:spcPct val="11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FFFFFF"/>
          </a:solidFill>
          <a:latin typeface="Rockwell" panose="02060603020205020403" pitchFamily="18" charset="0"/>
          <a:ea typeface="Microsoft YaHei" panose="020B0503020204020204" pitchFamily="34" charset="-122"/>
        </a:defRPr>
      </a:lvl5pPr>
      <a:lvl6pPr marL="2514600" indent="-228600" algn="l" defTabSz="449263" rtl="0" fontAlgn="base">
        <a:lnSpc>
          <a:spcPct val="11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FFFFFF"/>
          </a:solidFill>
          <a:latin typeface="Rockwell" panose="02060603020205020403" pitchFamily="18" charset="0"/>
          <a:ea typeface="Microsoft YaHei" panose="020B0503020204020204" pitchFamily="34" charset="-122"/>
        </a:defRPr>
      </a:lvl6pPr>
      <a:lvl7pPr marL="2971800" indent="-228600" algn="l" defTabSz="449263" rtl="0" fontAlgn="base">
        <a:lnSpc>
          <a:spcPct val="11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FFFFFF"/>
          </a:solidFill>
          <a:latin typeface="Rockwell" panose="02060603020205020403" pitchFamily="18" charset="0"/>
          <a:ea typeface="Microsoft YaHei" panose="020B0503020204020204" pitchFamily="34" charset="-122"/>
        </a:defRPr>
      </a:lvl7pPr>
      <a:lvl8pPr marL="3429000" indent="-228600" algn="l" defTabSz="449263" rtl="0" fontAlgn="base">
        <a:lnSpc>
          <a:spcPct val="11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FFFFFF"/>
          </a:solidFill>
          <a:latin typeface="Rockwell" panose="02060603020205020403" pitchFamily="18" charset="0"/>
          <a:ea typeface="Microsoft YaHei" panose="020B0503020204020204" pitchFamily="34" charset="-122"/>
        </a:defRPr>
      </a:lvl8pPr>
      <a:lvl9pPr marL="3886200" indent="-228600" algn="l" defTabSz="449263" rtl="0" fontAlgn="base">
        <a:lnSpc>
          <a:spcPct val="11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FFFFFF"/>
          </a:solidFill>
          <a:latin typeface="Rockwell" panose="02060603020205020403" pitchFamily="18" charset="0"/>
          <a:ea typeface="Microsoft YaHei" panose="020B0503020204020204" pitchFamily="34" charset="-122"/>
        </a:defRPr>
      </a:lvl9pPr>
    </p:titleStyle>
    <p:bodyStyle>
      <a:lvl1pPr marL="342900" indent="-342900" algn="l" defTabSz="449263" rtl="0" fontAlgn="base">
        <a:lnSpc>
          <a:spcPct val="112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anose="02020603050405020304" pitchFamily="18" charset="0"/>
        <a:defRPr sz="3200" kern="1200">
          <a:solidFill>
            <a:srgbClr val="FFFFFF"/>
          </a:solidFill>
          <a:latin typeface="+mn-lt"/>
          <a:ea typeface="+mn-ea"/>
          <a:cs typeface="+mn-cs"/>
        </a:defRPr>
      </a:lvl1pPr>
      <a:lvl2pPr marL="742950" indent="-285750" algn="l" defTabSz="449263" rtl="0" fontAlgn="base">
        <a:lnSpc>
          <a:spcPct val="112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anose="02020603050405020304" pitchFamily="18" charset="0"/>
        <a:defRPr sz="2300" kern="1200">
          <a:solidFill>
            <a:srgbClr val="FFFFFF"/>
          </a:solidFill>
          <a:latin typeface="+mn-lt"/>
          <a:ea typeface="+mn-ea"/>
          <a:cs typeface="+mn-cs"/>
        </a:defRPr>
      </a:lvl2pPr>
      <a:lvl3pPr marL="1143000" indent="-228600" algn="l" defTabSz="449263" rtl="0" fontAlgn="base">
        <a:lnSpc>
          <a:spcPct val="112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FFFFFF"/>
          </a:solidFill>
          <a:latin typeface="+mn-lt"/>
          <a:ea typeface="+mn-ea"/>
          <a:cs typeface="+mn-cs"/>
        </a:defRPr>
      </a:lvl3pPr>
      <a:lvl4pPr marL="1600200" indent="-228600" algn="l" defTabSz="449263" rtl="0" fontAlgn="base">
        <a:lnSpc>
          <a:spcPct val="112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anose="02020603050405020304" pitchFamily="18" charset="0"/>
        <a:defRPr sz="1900" kern="1200">
          <a:solidFill>
            <a:srgbClr val="FFFFFF"/>
          </a:solidFill>
          <a:latin typeface="+mn-lt"/>
          <a:ea typeface="+mn-ea"/>
          <a:cs typeface="+mn-cs"/>
        </a:defRPr>
      </a:lvl4pPr>
      <a:lvl5pPr marL="2057400" indent="-228600" algn="l" defTabSz="449263" rtl="0" fontAlgn="base">
        <a:lnSpc>
          <a:spcPct val="11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FFFFFF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0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6.xml"/><Relationship Id="rId4" Type="http://schemas.openxmlformats.org/officeDocument/2006/relationships/image" Target="../media/image7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0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0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0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0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6.xml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6.xml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6.xml"/><Relationship Id="rId4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7E7E7E"/>
            </a:gs>
            <a:gs pos="100000">
              <a:srgbClr val="272727"/>
            </a:gs>
          </a:gsLst>
          <a:lin ang="2195999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714375" y="642938"/>
            <a:ext cx="7772400" cy="1828800"/>
          </a:xfrm>
          <a:ln/>
        </p:spPr>
        <p:txBody>
          <a:bodyPr rIns="90000"/>
          <a:lstStyle/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ru-RU" sz="4000" dirty="0">
                <a:latin typeface="Franklin Gothic Book" panose="020B0503020102020204" pitchFamily="34" charset="0"/>
              </a:rPr>
              <a:t>«Бюджет для граждан» </a:t>
            </a:r>
            <a:br>
              <a:rPr lang="ru-RU" altLang="ru-RU" sz="4000" dirty="0">
                <a:latin typeface="Franklin Gothic Book" panose="020B0503020102020204" pitchFamily="34" charset="0"/>
              </a:rPr>
            </a:br>
            <a:r>
              <a:rPr lang="ru-RU" altLang="ru-RU" sz="4000" dirty="0">
                <a:latin typeface="Franklin Gothic Book" panose="020B0503020102020204" pitchFamily="34" charset="0"/>
              </a:rPr>
              <a:t>к Решению совета от </a:t>
            </a:r>
            <a:r>
              <a:rPr lang="ru-RU" altLang="ru-RU" sz="4000" dirty="0" smtClean="0">
                <a:latin typeface="Franklin Gothic Book" panose="020B0503020102020204" pitchFamily="34" charset="0"/>
              </a:rPr>
              <a:t>24.12.2020г №28</a:t>
            </a:r>
            <a:r>
              <a:rPr lang="ru-RU" altLang="ru-RU" sz="4000" dirty="0">
                <a:latin typeface="Franklin Gothic Book" panose="020B0503020102020204" pitchFamily="34" charset="0"/>
              </a:rPr>
              <a:t/>
            </a:r>
            <a:br>
              <a:rPr lang="ru-RU" altLang="ru-RU" sz="4000" dirty="0">
                <a:latin typeface="Franklin Gothic Book" panose="020B0503020102020204" pitchFamily="34" charset="0"/>
              </a:rPr>
            </a:br>
            <a:r>
              <a:rPr lang="ru-RU" altLang="ru-RU" sz="4000" dirty="0" err="1">
                <a:latin typeface="Franklin Gothic Book" panose="020B0503020102020204" pitchFamily="34" charset="0"/>
              </a:rPr>
              <a:t>Хромцовского</a:t>
            </a:r>
            <a:r>
              <a:rPr lang="ru-RU" altLang="ru-RU" sz="4000" dirty="0">
                <a:latin typeface="Franklin Gothic Book" panose="020B0503020102020204" pitchFamily="34" charset="0"/>
              </a:rPr>
              <a:t> сельского поселения </a:t>
            </a:r>
            <a:r>
              <a:rPr lang="ru-RU" altLang="ru-RU" sz="4000" dirty="0" err="1">
                <a:latin typeface="Franklin Gothic Book" panose="020B0503020102020204" pitchFamily="34" charset="0"/>
              </a:rPr>
              <a:t>Фурмановского</a:t>
            </a:r>
            <a:r>
              <a:rPr lang="ru-RU" altLang="ru-RU" sz="4000" dirty="0">
                <a:latin typeface="Franklin Gothic Book" panose="020B0503020102020204" pitchFamily="34" charset="0"/>
              </a:rPr>
              <a:t> муниципального района</a:t>
            </a:r>
            <a:br>
              <a:rPr lang="ru-RU" altLang="ru-RU" sz="4000" dirty="0">
                <a:latin typeface="Franklin Gothic Book" panose="020B0503020102020204" pitchFamily="34" charset="0"/>
              </a:rPr>
            </a:br>
            <a:r>
              <a:rPr lang="ru-RU" altLang="ru-RU" sz="4000" dirty="0">
                <a:latin typeface="Franklin Gothic Book" panose="020B0503020102020204" pitchFamily="34" charset="0"/>
              </a:rPr>
              <a:t>« О бюджете </a:t>
            </a:r>
            <a:r>
              <a:rPr lang="ru-RU" altLang="ru-RU" sz="4000" dirty="0" err="1">
                <a:latin typeface="Franklin Gothic Book" panose="020B0503020102020204" pitchFamily="34" charset="0"/>
              </a:rPr>
              <a:t>Хромцовского</a:t>
            </a:r>
            <a:r>
              <a:rPr lang="ru-RU" altLang="ru-RU" sz="4000" dirty="0">
                <a:latin typeface="Franklin Gothic Book" panose="020B0503020102020204" pitchFamily="34" charset="0"/>
              </a:rPr>
              <a:t> сельского поселения на  </a:t>
            </a:r>
            <a:r>
              <a:rPr lang="ru-RU" altLang="ru-RU" sz="4000" dirty="0" smtClean="0">
                <a:latin typeface="Franklin Gothic Book" panose="020B0503020102020204" pitchFamily="34" charset="0"/>
              </a:rPr>
              <a:t>2021 </a:t>
            </a:r>
            <a:r>
              <a:rPr lang="ru-RU" altLang="ru-RU" sz="4000" dirty="0">
                <a:latin typeface="Franklin Gothic Book" panose="020B0503020102020204" pitchFamily="34" charset="0"/>
              </a:rPr>
              <a:t>и плановый период </a:t>
            </a:r>
            <a:r>
              <a:rPr lang="ru-RU" altLang="ru-RU" sz="4000" dirty="0" smtClean="0">
                <a:latin typeface="Franklin Gothic Book" panose="020B0503020102020204" pitchFamily="34" charset="0"/>
              </a:rPr>
              <a:t>2022 </a:t>
            </a:r>
            <a:r>
              <a:rPr lang="ru-RU" altLang="ru-RU" sz="4000" dirty="0">
                <a:latin typeface="Franklin Gothic Book" panose="020B0503020102020204" pitchFamily="34" charset="0"/>
              </a:rPr>
              <a:t>и </a:t>
            </a:r>
            <a:r>
              <a:rPr lang="ru-RU" altLang="ru-RU" sz="4000" dirty="0" smtClean="0">
                <a:latin typeface="Franklin Gothic Book" panose="020B0503020102020204" pitchFamily="34" charset="0"/>
              </a:rPr>
              <a:t>2023 </a:t>
            </a:r>
            <a:r>
              <a:rPr lang="ru-RU" altLang="ru-RU" sz="4000" dirty="0">
                <a:latin typeface="Franklin Gothic Book" panose="020B0503020102020204" pitchFamily="34" charset="0"/>
              </a:rPr>
              <a:t>года»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31750"/>
            <a:ext cx="8183563" cy="747713"/>
          </a:xfrm>
          <a:ln/>
        </p:spPr>
        <p:txBody>
          <a:bodyPr/>
          <a:lstStyle/>
          <a:p>
            <a:pPr marL="53975" algn="r">
              <a:lnSpc>
                <a:spcPct val="100000"/>
              </a:lnSpc>
              <a:buClrTx/>
              <a:buFontTx/>
              <a:buNone/>
              <a:tabLst>
                <a:tab pos="53975" algn="l"/>
                <a:tab pos="501650" algn="l"/>
                <a:tab pos="950913" algn="l"/>
                <a:tab pos="1400175" algn="l"/>
                <a:tab pos="1849438" algn="l"/>
                <a:tab pos="2298700" algn="l"/>
                <a:tab pos="2747963" algn="l"/>
                <a:tab pos="3197225" algn="l"/>
                <a:tab pos="3646488" algn="l"/>
                <a:tab pos="4095750" algn="l"/>
                <a:tab pos="4545013" algn="l"/>
                <a:tab pos="4994275" algn="l"/>
                <a:tab pos="5443538" algn="l"/>
                <a:tab pos="5892800" algn="l"/>
                <a:tab pos="6342063" algn="l"/>
                <a:tab pos="6791325" algn="l"/>
                <a:tab pos="7240588" algn="l"/>
                <a:tab pos="7689850" algn="l"/>
                <a:tab pos="8139113" algn="l"/>
                <a:tab pos="8588375" algn="l"/>
                <a:tab pos="9037638" algn="l"/>
              </a:tabLst>
            </a:pPr>
            <a:r>
              <a:rPr lang="ru-RU" altLang="ru-RU" sz="2000" b="1">
                <a:solidFill>
                  <a:srgbClr val="E6E9CB"/>
                </a:solidFill>
              </a:rPr>
              <a:t>Объем и структура доходов в динамике бюджета</a:t>
            </a:r>
            <a:br>
              <a:rPr lang="ru-RU" altLang="ru-RU" sz="2000" b="1">
                <a:solidFill>
                  <a:srgbClr val="E6E9CB"/>
                </a:solidFill>
              </a:rPr>
            </a:br>
            <a:r>
              <a:rPr lang="ru-RU" altLang="ru-RU" sz="2000" b="1">
                <a:solidFill>
                  <a:srgbClr val="E6E9CB"/>
                </a:solidFill>
              </a:rPr>
              <a:t>Хромцовского сельского поселения</a:t>
            </a:r>
          </a:p>
        </p:txBody>
      </p:sp>
      <p:grpSp>
        <p:nvGrpSpPr>
          <p:cNvPr id="15362" name="Group 2"/>
          <p:cNvGrpSpPr>
            <a:grpSpLocks/>
          </p:cNvGrpSpPr>
          <p:nvPr/>
        </p:nvGrpSpPr>
        <p:grpSpPr bwMode="auto">
          <a:xfrm>
            <a:off x="347663" y="1031875"/>
            <a:ext cx="8164512" cy="5580063"/>
            <a:chOff x="219" y="650"/>
            <a:chExt cx="5143" cy="3515"/>
          </a:xfrm>
        </p:grpSpPr>
        <p:sp>
          <p:nvSpPr>
            <p:cNvPr id="15363" name="Rectangle 3"/>
            <p:cNvSpPr>
              <a:spLocks noChangeArrowheads="1"/>
            </p:cNvSpPr>
            <p:nvPr/>
          </p:nvSpPr>
          <p:spPr bwMode="auto">
            <a:xfrm>
              <a:off x="219" y="650"/>
              <a:ext cx="1444" cy="378"/>
            </a:xfrm>
            <a:prstGeom prst="rect">
              <a:avLst/>
            </a:prstGeom>
            <a:solidFill>
              <a:srgbClr val="72A37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 b="1">
                  <a:solidFill>
                    <a:srgbClr val="FFFFFF"/>
                  </a:solidFill>
                  <a:latin typeface="Times New Roman" panose="02020603050405020304" pitchFamily="18" charset="0"/>
                </a:rPr>
                <a:t>Наименование доходов</a:t>
              </a:r>
            </a:p>
          </p:txBody>
        </p:sp>
        <p:sp>
          <p:nvSpPr>
            <p:cNvPr id="15364" name="Rectangle 4"/>
            <p:cNvSpPr>
              <a:spLocks noChangeArrowheads="1"/>
            </p:cNvSpPr>
            <p:nvPr/>
          </p:nvSpPr>
          <p:spPr bwMode="auto">
            <a:xfrm>
              <a:off x="1676" y="650"/>
              <a:ext cx="605" cy="378"/>
            </a:xfrm>
            <a:prstGeom prst="rect">
              <a:avLst/>
            </a:prstGeom>
            <a:solidFill>
              <a:srgbClr val="72A37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 b="1" dirty="0" smtClean="0">
                  <a:solidFill>
                    <a:srgbClr val="FFFFFF"/>
                  </a:solidFill>
                  <a:latin typeface="Times New Roman" panose="02020603050405020304" pitchFamily="18" charset="0"/>
                </a:rPr>
                <a:t>2018 </a:t>
              </a:r>
              <a:r>
                <a:rPr lang="ru-RU" altLang="ru-RU" sz="1400" b="1" dirty="0">
                  <a:solidFill>
                    <a:srgbClr val="FFFFFF"/>
                  </a:solidFill>
                  <a:latin typeface="Times New Roman" panose="02020603050405020304" pitchFamily="18" charset="0"/>
                </a:rPr>
                <a:t>год</a:t>
              </a:r>
            </a:p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 b="1" dirty="0">
                  <a:solidFill>
                    <a:srgbClr val="FFFFFF"/>
                  </a:solidFill>
                  <a:latin typeface="Times New Roman" panose="02020603050405020304" pitchFamily="18" charset="0"/>
                </a:rPr>
                <a:t>отчет</a:t>
              </a:r>
            </a:p>
          </p:txBody>
        </p:sp>
        <p:sp>
          <p:nvSpPr>
            <p:cNvPr id="15365" name="Rectangle 5"/>
            <p:cNvSpPr>
              <a:spLocks noChangeArrowheads="1"/>
            </p:cNvSpPr>
            <p:nvPr/>
          </p:nvSpPr>
          <p:spPr bwMode="auto">
            <a:xfrm>
              <a:off x="2286" y="650"/>
              <a:ext cx="564" cy="378"/>
            </a:xfrm>
            <a:prstGeom prst="rect">
              <a:avLst/>
            </a:prstGeom>
            <a:solidFill>
              <a:srgbClr val="72A37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 b="1" dirty="0" smtClean="0">
                  <a:solidFill>
                    <a:srgbClr val="FFFFFF"/>
                  </a:solidFill>
                  <a:latin typeface="Times New Roman" panose="02020603050405020304" pitchFamily="18" charset="0"/>
                </a:rPr>
                <a:t>2019 </a:t>
              </a:r>
              <a:r>
                <a:rPr lang="ru-RU" altLang="ru-RU" sz="1400" b="1" dirty="0">
                  <a:solidFill>
                    <a:srgbClr val="FFFFFF"/>
                  </a:solidFill>
                  <a:latin typeface="Times New Roman" panose="02020603050405020304" pitchFamily="18" charset="0"/>
                </a:rPr>
                <a:t>год</a:t>
              </a:r>
            </a:p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 b="1" dirty="0">
                  <a:solidFill>
                    <a:srgbClr val="FFFFFF"/>
                  </a:solidFill>
                  <a:latin typeface="Times New Roman" panose="02020603050405020304" pitchFamily="18" charset="0"/>
                </a:rPr>
                <a:t>отчет</a:t>
              </a:r>
            </a:p>
          </p:txBody>
        </p:sp>
        <p:sp>
          <p:nvSpPr>
            <p:cNvPr id="15366" name="Rectangle 6"/>
            <p:cNvSpPr>
              <a:spLocks noChangeArrowheads="1"/>
            </p:cNvSpPr>
            <p:nvPr/>
          </p:nvSpPr>
          <p:spPr bwMode="auto">
            <a:xfrm>
              <a:off x="2859" y="650"/>
              <a:ext cx="605" cy="378"/>
            </a:xfrm>
            <a:prstGeom prst="rect">
              <a:avLst/>
            </a:prstGeom>
            <a:solidFill>
              <a:srgbClr val="72A37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 b="1" dirty="0" smtClean="0">
                  <a:solidFill>
                    <a:srgbClr val="FFFFFF"/>
                  </a:solidFill>
                  <a:latin typeface="Times New Roman" panose="02020603050405020304" pitchFamily="18" charset="0"/>
                </a:rPr>
                <a:t>2020 </a:t>
              </a:r>
              <a:r>
                <a:rPr lang="ru-RU" altLang="ru-RU" sz="1400" b="1" dirty="0">
                  <a:solidFill>
                    <a:srgbClr val="FFFFFF"/>
                  </a:solidFill>
                  <a:latin typeface="Times New Roman" panose="02020603050405020304" pitchFamily="18" charset="0"/>
                </a:rPr>
                <a:t>год</a:t>
              </a:r>
            </a:p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 b="1" dirty="0">
                  <a:solidFill>
                    <a:srgbClr val="FFFFFF"/>
                  </a:solidFill>
                  <a:latin typeface="Times New Roman" panose="02020603050405020304" pitchFamily="18" charset="0"/>
                </a:rPr>
                <a:t>утверждено</a:t>
              </a:r>
            </a:p>
          </p:txBody>
        </p:sp>
        <p:sp>
          <p:nvSpPr>
            <p:cNvPr id="15367" name="Rectangle 7"/>
            <p:cNvSpPr>
              <a:spLocks noChangeArrowheads="1"/>
            </p:cNvSpPr>
            <p:nvPr/>
          </p:nvSpPr>
          <p:spPr bwMode="auto">
            <a:xfrm>
              <a:off x="3474" y="650"/>
              <a:ext cx="605" cy="378"/>
            </a:xfrm>
            <a:prstGeom prst="rect">
              <a:avLst/>
            </a:prstGeom>
            <a:solidFill>
              <a:srgbClr val="72A37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 b="1" dirty="0" smtClean="0">
                  <a:solidFill>
                    <a:srgbClr val="FFFFFF"/>
                  </a:solidFill>
                  <a:latin typeface="Times New Roman" panose="02020603050405020304" pitchFamily="18" charset="0"/>
                </a:rPr>
                <a:t>2021 </a:t>
              </a:r>
              <a:r>
                <a:rPr lang="ru-RU" altLang="ru-RU" sz="1400" b="1" dirty="0">
                  <a:solidFill>
                    <a:srgbClr val="FFFFFF"/>
                  </a:solidFill>
                  <a:latin typeface="Times New Roman" panose="02020603050405020304" pitchFamily="18" charset="0"/>
                </a:rPr>
                <a:t>год</a:t>
              </a:r>
            </a:p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 b="1" dirty="0">
                  <a:solidFill>
                    <a:srgbClr val="FFFFFF"/>
                  </a:solidFill>
                  <a:latin typeface="Times New Roman" panose="02020603050405020304" pitchFamily="18" charset="0"/>
                </a:rPr>
                <a:t>план</a:t>
              </a:r>
            </a:p>
          </p:txBody>
        </p:sp>
        <p:sp>
          <p:nvSpPr>
            <p:cNvPr id="15368" name="Rectangle 8"/>
            <p:cNvSpPr>
              <a:spLocks noChangeArrowheads="1"/>
            </p:cNvSpPr>
            <p:nvPr/>
          </p:nvSpPr>
          <p:spPr bwMode="auto">
            <a:xfrm>
              <a:off x="4088" y="650"/>
              <a:ext cx="627" cy="378"/>
            </a:xfrm>
            <a:prstGeom prst="rect">
              <a:avLst/>
            </a:prstGeom>
            <a:solidFill>
              <a:srgbClr val="72A37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 b="1" dirty="0" smtClean="0">
                  <a:solidFill>
                    <a:srgbClr val="FFFFFF"/>
                  </a:solidFill>
                  <a:latin typeface="Times New Roman" panose="02020603050405020304" pitchFamily="18" charset="0"/>
                </a:rPr>
                <a:t>2022 </a:t>
              </a:r>
              <a:r>
                <a:rPr lang="ru-RU" altLang="ru-RU" sz="1400" b="1" dirty="0">
                  <a:solidFill>
                    <a:srgbClr val="FFFFFF"/>
                  </a:solidFill>
                  <a:latin typeface="Times New Roman" panose="02020603050405020304" pitchFamily="18" charset="0"/>
                </a:rPr>
                <a:t>год </a:t>
              </a:r>
            </a:p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 b="1" dirty="0">
                  <a:solidFill>
                    <a:srgbClr val="FFFFFF"/>
                  </a:solidFill>
                  <a:latin typeface="Times New Roman" panose="02020603050405020304" pitchFamily="18" charset="0"/>
                </a:rPr>
                <a:t>план        </a:t>
              </a:r>
            </a:p>
          </p:txBody>
        </p:sp>
        <p:sp>
          <p:nvSpPr>
            <p:cNvPr id="15369" name="Rectangle 9"/>
            <p:cNvSpPr>
              <a:spLocks noChangeArrowheads="1"/>
            </p:cNvSpPr>
            <p:nvPr/>
          </p:nvSpPr>
          <p:spPr bwMode="auto">
            <a:xfrm>
              <a:off x="4725" y="650"/>
              <a:ext cx="628" cy="378"/>
            </a:xfrm>
            <a:prstGeom prst="rect">
              <a:avLst/>
            </a:prstGeom>
            <a:solidFill>
              <a:srgbClr val="72A37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 b="1" dirty="0" smtClean="0">
                  <a:solidFill>
                    <a:srgbClr val="FFFFFF"/>
                  </a:solidFill>
                  <a:latin typeface="Times New Roman" panose="02020603050405020304" pitchFamily="18" charset="0"/>
                </a:rPr>
                <a:t>2023 </a:t>
              </a:r>
              <a:r>
                <a:rPr lang="ru-RU" altLang="ru-RU" sz="1400" b="1" dirty="0">
                  <a:solidFill>
                    <a:srgbClr val="FFFFFF"/>
                  </a:solidFill>
                  <a:latin typeface="Times New Roman" panose="02020603050405020304" pitchFamily="18" charset="0"/>
                </a:rPr>
                <a:t>год план</a:t>
              </a:r>
            </a:p>
          </p:txBody>
        </p:sp>
        <p:sp>
          <p:nvSpPr>
            <p:cNvPr id="15370" name="Rectangle 10"/>
            <p:cNvSpPr>
              <a:spLocks noChangeArrowheads="1"/>
            </p:cNvSpPr>
            <p:nvPr/>
          </p:nvSpPr>
          <p:spPr bwMode="auto">
            <a:xfrm>
              <a:off x="219" y="1037"/>
              <a:ext cx="1444" cy="264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Доходы всего </a:t>
              </a:r>
              <a:r>
                <a:rPr lang="ru-RU" altLang="ru-RU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(тыс. руб.)</a:t>
              </a:r>
            </a:p>
          </p:txBody>
        </p:sp>
        <p:sp>
          <p:nvSpPr>
            <p:cNvPr id="15371" name="Rectangle 11"/>
            <p:cNvSpPr>
              <a:spLocks noChangeArrowheads="1"/>
            </p:cNvSpPr>
            <p:nvPr/>
          </p:nvSpPr>
          <p:spPr bwMode="auto">
            <a:xfrm>
              <a:off x="1676" y="1037"/>
              <a:ext cx="605" cy="264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8780,2</a:t>
              </a:r>
            </a:p>
          </p:txBody>
        </p:sp>
        <p:sp>
          <p:nvSpPr>
            <p:cNvPr id="15372" name="Rectangle 12"/>
            <p:cNvSpPr>
              <a:spLocks noChangeArrowheads="1"/>
            </p:cNvSpPr>
            <p:nvPr/>
          </p:nvSpPr>
          <p:spPr bwMode="auto">
            <a:xfrm>
              <a:off x="2286" y="1037"/>
              <a:ext cx="564" cy="264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6897,9</a:t>
              </a:r>
            </a:p>
          </p:txBody>
        </p:sp>
        <p:sp>
          <p:nvSpPr>
            <p:cNvPr id="15373" name="Rectangle 13"/>
            <p:cNvSpPr>
              <a:spLocks noChangeArrowheads="1"/>
            </p:cNvSpPr>
            <p:nvPr/>
          </p:nvSpPr>
          <p:spPr bwMode="auto">
            <a:xfrm>
              <a:off x="2859" y="1037"/>
              <a:ext cx="605" cy="264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7928,5</a:t>
              </a:r>
            </a:p>
          </p:txBody>
        </p:sp>
        <p:sp>
          <p:nvSpPr>
            <p:cNvPr id="15374" name="Rectangle 14"/>
            <p:cNvSpPr>
              <a:spLocks noChangeArrowheads="1"/>
            </p:cNvSpPr>
            <p:nvPr/>
          </p:nvSpPr>
          <p:spPr bwMode="auto">
            <a:xfrm>
              <a:off x="3474" y="1037"/>
              <a:ext cx="605" cy="264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6687,9</a:t>
              </a:r>
            </a:p>
          </p:txBody>
        </p:sp>
        <p:sp>
          <p:nvSpPr>
            <p:cNvPr id="15375" name="Rectangle 15"/>
            <p:cNvSpPr>
              <a:spLocks noChangeArrowheads="1"/>
            </p:cNvSpPr>
            <p:nvPr/>
          </p:nvSpPr>
          <p:spPr bwMode="auto">
            <a:xfrm>
              <a:off x="4088" y="1037"/>
              <a:ext cx="627" cy="264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6687,9</a:t>
              </a:r>
            </a:p>
          </p:txBody>
        </p:sp>
        <p:sp>
          <p:nvSpPr>
            <p:cNvPr id="15376" name="Rectangle 16"/>
            <p:cNvSpPr>
              <a:spLocks noChangeArrowheads="1"/>
            </p:cNvSpPr>
            <p:nvPr/>
          </p:nvSpPr>
          <p:spPr bwMode="auto">
            <a:xfrm>
              <a:off x="4725" y="1037"/>
              <a:ext cx="628" cy="264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6687,9</a:t>
              </a:r>
            </a:p>
          </p:txBody>
        </p:sp>
        <p:sp>
          <p:nvSpPr>
            <p:cNvPr id="15377" name="Rectangle 17"/>
            <p:cNvSpPr>
              <a:spLocks noChangeArrowheads="1"/>
            </p:cNvSpPr>
            <p:nvPr/>
          </p:nvSpPr>
          <p:spPr bwMode="auto">
            <a:xfrm>
              <a:off x="219" y="1311"/>
              <a:ext cx="1444" cy="463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Налоговые и не налоговые доходы, </a:t>
              </a:r>
            </a:p>
            <a:p>
              <a:pPr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в том числе:</a:t>
              </a:r>
            </a:p>
          </p:txBody>
        </p:sp>
        <p:sp>
          <p:nvSpPr>
            <p:cNvPr id="15378" name="Rectangle 18"/>
            <p:cNvSpPr>
              <a:spLocks noChangeArrowheads="1"/>
            </p:cNvSpPr>
            <p:nvPr/>
          </p:nvSpPr>
          <p:spPr bwMode="auto">
            <a:xfrm>
              <a:off x="1676" y="1311"/>
              <a:ext cx="605" cy="463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2023,0</a:t>
              </a:r>
            </a:p>
          </p:txBody>
        </p:sp>
        <p:sp>
          <p:nvSpPr>
            <p:cNvPr id="15379" name="Rectangle 19"/>
            <p:cNvSpPr>
              <a:spLocks noChangeArrowheads="1"/>
            </p:cNvSpPr>
            <p:nvPr/>
          </p:nvSpPr>
          <p:spPr bwMode="auto">
            <a:xfrm>
              <a:off x="2286" y="1311"/>
              <a:ext cx="564" cy="463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2217,34</a:t>
              </a:r>
            </a:p>
          </p:txBody>
        </p:sp>
        <p:sp>
          <p:nvSpPr>
            <p:cNvPr id="15380" name="Rectangle 20"/>
            <p:cNvSpPr>
              <a:spLocks noChangeArrowheads="1"/>
            </p:cNvSpPr>
            <p:nvPr/>
          </p:nvSpPr>
          <p:spPr bwMode="auto">
            <a:xfrm>
              <a:off x="2859" y="1311"/>
              <a:ext cx="605" cy="463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2588,47</a:t>
              </a:r>
            </a:p>
          </p:txBody>
        </p:sp>
        <p:sp>
          <p:nvSpPr>
            <p:cNvPr id="15381" name="Rectangle 21"/>
            <p:cNvSpPr>
              <a:spLocks noChangeArrowheads="1"/>
            </p:cNvSpPr>
            <p:nvPr/>
          </p:nvSpPr>
          <p:spPr bwMode="auto">
            <a:xfrm>
              <a:off x="3474" y="1311"/>
              <a:ext cx="605" cy="463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2654,7</a:t>
              </a:r>
            </a:p>
          </p:txBody>
        </p:sp>
        <p:sp>
          <p:nvSpPr>
            <p:cNvPr id="15382" name="Rectangle 22"/>
            <p:cNvSpPr>
              <a:spLocks noChangeArrowheads="1"/>
            </p:cNvSpPr>
            <p:nvPr/>
          </p:nvSpPr>
          <p:spPr bwMode="auto">
            <a:xfrm>
              <a:off x="4088" y="1311"/>
              <a:ext cx="627" cy="463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2712,4</a:t>
              </a:r>
            </a:p>
          </p:txBody>
        </p:sp>
        <p:sp>
          <p:nvSpPr>
            <p:cNvPr id="15383" name="Rectangle 23"/>
            <p:cNvSpPr>
              <a:spLocks noChangeArrowheads="1"/>
            </p:cNvSpPr>
            <p:nvPr/>
          </p:nvSpPr>
          <p:spPr bwMode="auto">
            <a:xfrm>
              <a:off x="4725" y="1311"/>
              <a:ext cx="628" cy="463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2736,0</a:t>
              </a:r>
            </a:p>
          </p:txBody>
        </p:sp>
        <p:sp>
          <p:nvSpPr>
            <p:cNvPr id="15384" name="Rectangle 24"/>
            <p:cNvSpPr>
              <a:spLocks noChangeArrowheads="1"/>
            </p:cNvSpPr>
            <p:nvPr/>
          </p:nvSpPr>
          <p:spPr bwMode="auto">
            <a:xfrm>
              <a:off x="219" y="1784"/>
              <a:ext cx="1444" cy="264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налоговые доходы</a:t>
              </a:r>
            </a:p>
          </p:txBody>
        </p:sp>
        <p:sp>
          <p:nvSpPr>
            <p:cNvPr id="15385" name="Rectangle 25"/>
            <p:cNvSpPr>
              <a:spLocks noChangeArrowheads="1"/>
            </p:cNvSpPr>
            <p:nvPr/>
          </p:nvSpPr>
          <p:spPr bwMode="auto">
            <a:xfrm>
              <a:off x="1676" y="1784"/>
              <a:ext cx="605" cy="264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1944,0</a:t>
              </a:r>
            </a:p>
          </p:txBody>
        </p:sp>
        <p:sp>
          <p:nvSpPr>
            <p:cNvPr id="15386" name="Rectangle 26"/>
            <p:cNvSpPr>
              <a:spLocks noChangeArrowheads="1"/>
            </p:cNvSpPr>
            <p:nvPr/>
          </p:nvSpPr>
          <p:spPr bwMode="auto">
            <a:xfrm>
              <a:off x="2286" y="1784"/>
              <a:ext cx="564" cy="264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1630,38</a:t>
              </a:r>
            </a:p>
          </p:txBody>
        </p:sp>
        <p:sp>
          <p:nvSpPr>
            <p:cNvPr id="15387" name="Rectangle 27"/>
            <p:cNvSpPr>
              <a:spLocks noChangeArrowheads="1"/>
            </p:cNvSpPr>
            <p:nvPr/>
          </p:nvSpPr>
          <p:spPr bwMode="auto">
            <a:xfrm>
              <a:off x="2859" y="1784"/>
              <a:ext cx="605" cy="264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1811,4</a:t>
              </a:r>
            </a:p>
          </p:txBody>
        </p:sp>
        <p:sp>
          <p:nvSpPr>
            <p:cNvPr id="15388" name="Rectangle 28"/>
            <p:cNvSpPr>
              <a:spLocks noChangeArrowheads="1"/>
            </p:cNvSpPr>
            <p:nvPr/>
          </p:nvSpPr>
          <p:spPr bwMode="auto">
            <a:xfrm>
              <a:off x="3474" y="1784"/>
              <a:ext cx="605" cy="264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1854,7</a:t>
              </a:r>
            </a:p>
          </p:txBody>
        </p:sp>
        <p:sp>
          <p:nvSpPr>
            <p:cNvPr id="15389" name="Rectangle 29"/>
            <p:cNvSpPr>
              <a:spLocks noChangeArrowheads="1"/>
            </p:cNvSpPr>
            <p:nvPr/>
          </p:nvSpPr>
          <p:spPr bwMode="auto">
            <a:xfrm>
              <a:off x="4088" y="1784"/>
              <a:ext cx="627" cy="264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1882,7</a:t>
              </a:r>
            </a:p>
          </p:txBody>
        </p:sp>
        <p:sp>
          <p:nvSpPr>
            <p:cNvPr id="15390" name="Rectangle 30"/>
            <p:cNvSpPr>
              <a:spLocks noChangeArrowheads="1"/>
            </p:cNvSpPr>
            <p:nvPr/>
          </p:nvSpPr>
          <p:spPr bwMode="auto">
            <a:xfrm>
              <a:off x="4725" y="1784"/>
              <a:ext cx="628" cy="264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1890,3</a:t>
              </a:r>
            </a:p>
          </p:txBody>
        </p:sp>
        <p:sp>
          <p:nvSpPr>
            <p:cNvPr id="15391" name="Rectangle 31"/>
            <p:cNvSpPr>
              <a:spLocks noChangeArrowheads="1"/>
            </p:cNvSpPr>
            <p:nvPr/>
          </p:nvSpPr>
          <p:spPr bwMode="auto">
            <a:xfrm>
              <a:off x="219" y="2057"/>
              <a:ext cx="1444" cy="264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неналоговые доходы</a:t>
              </a:r>
            </a:p>
          </p:txBody>
        </p:sp>
        <p:sp>
          <p:nvSpPr>
            <p:cNvPr id="15392" name="Rectangle 32"/>
            <p:cNvSpPr>
              <a:spLocks noChangeArrowheads="1"/>
            </p:cNvSpPr>
            <p:nvPr/>
          </p:nvSpPr>
          <p:spPr bwMode="auto">
            <a:xfrm>
              <a:off x="1676" y="2057"/>
              <a:ext cx="605" cy="264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79,0</a:t>
              </a:r>
            </a:p>
          </p:txBody>
        </p:sp>
        <p:sp>
          <p:nvSpPr>
            <p:cNvPr id="15393" name="Rectangle 33"/>
            <p:cNvSpPr>
              <a:spLocks noChangeArrowheads="1"/>
            </p:cNvSpPr>
            <p:nvPr/>
          </p:nvSpPr>
          <p:spPr bwMode="auto">
            <a:xfrm>
              <a:off x="2286" y="2057"/>
              <a:ext cx="564" cy="264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586,96</a:t>
              </a:r>
            </a:p>
          </p:txBody>
        </p:sp>
        <p:sp>
          <p:nvSpPr>
            <p:cNvPr id="15394" name="Rectangle 34"/>
            <p:cNvSpPr>
              <a:spLocks noChangeArrowheads="1"/>
            </p:cNvSpPr>
            <p:nvPr/>
          </p:nvSpPr>
          <p:spPr bwMode="auto">
            <a:xfrm>
              <a:off x="2859" y="2057"/>
              <a:ext cx="605" cy="264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375,0</a:t>
              </a:r>
            </a:p>
          </p:txBody>
        </p:sp>
        <p:sp>
          <p:nvSpPr>
            <p:cNvPr id="15395" name="Rectangle 35"/>
            <p:cNvSpPr>
              <a:spLocks noChangeArrowheads="1"/>
            </p:cNvSpPr>
            <p:nvPr/>
          </p:nvSpPr>
          <p:spPr bwMode="auto">
            <a:xfrm>
              <a:off x="3474" y="2057"/>
              <a:ext cx="605" cy="264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800,0</a:t>
              </a:r>
            </a:p>
          </p:txBody>
        </p:sp>
        <p:sp>
          <p:nvSpPr>
            <p:cNvPr id="15396" name="Rectangle 36"/>
            <p:cNvSpPr>
              <a:spLocks noChangeArrowheads="1"/>
            </p:cNvSpPr>
            <p:nvPr/>
          </p:nvSpPr>
          <p:spPr bwMode="auto">
            <a:xfrm>
              <a:off x="4097" y="2057"/>
              <a:ext cx="627" cy="264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829,7</a:t>
              </a:r>
            </a:p>
          </p:txBody>
        </p:sp>
        <p:sp>
          <p:nvSpPr>
            <p:cNvPr id="15397" name="Rectangle 37"/>
            <p:cNvSpPr>
              <a:spLocks noChangeArrowheads="1"/>
            </p:cNvSpPr>
            <p:nvPr/>
          </p:nvSpPr>
          <p:spPr bwMode="auto">
            <a:xfrm>
              <a:off x="4725" y="2057"/>
              <a:ext cx="628" cy="264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845,7</a:t>
              </a:r>
            </a:p>
          </p:txBody>
        </p:sp>
        <p:sp>
          <p:nvSpPr>
            <p:cNvPr id="15398" name="Rectangle 38"/>
            <p:cNvSpPr>
              <a:spLocks noChangeArrowheads="1"/>
            </p:cNvSpPr>
            <p:nvPr/>
          </p:nvSpPr>
          <p:spPr bwMode="auto">
            <a:xfrm>
              <a:off x="219" y="2326"/>
              <a:ext cx="1444" cy="377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безвозмездные поступления,</a:t>
              </a:r>
            </a:p>
            <a:p>
              <a:pPr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в том числе:</a:t>
              </a:r>
            </a:p>
          </p:txBody>
        </p:sp>
        <p:sp>
          <p:nvSpPr>
            <p:cNvPr id="15399" name="Rectangle 39"/>
            <p:cNvSpPr>
              <a:spLocks noChangeArrowheads="1"/>
            </p:cNvSpPr>
            <p:nvPr/>
          </p:nvSpPr>
          <p:spPr bwMode="auto">
            <a:xfrm>
              <a:off x="1676" y="2326"/>
              <a:ext cx="605" cy="377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6757,2</a:t>
              </a:r>
            </a:p>
          </p:txBody>
        </p:sp>
        <p:sp>
          <p:nvSpPr>
            <p:cNvPr id="15400" name="Rectangle 40"/>
            <p:cNvSpPr>
              <a:spLocks noChangeArrowheads="1"/>
            </p:cNvSpPr>
            <p:nvPr/>
          </p:nvSpPr>
          <p:spPr bwMode="auto">
            <a:xfrm>
              <a:off x="2286" y="2326"/>
              <a:ext cx="564" cy="377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7239,04</a:t>
              </a:r>
            </a:p>
          </p:txBody>
        </p:sp>
        <p:sp>
          <p:nvSpPr>
            <p:cNvPr id="15401" name="Rectangle 41"/>
            <p:cNvSpPr>
              <a:spLocks noChangeArrowheads="1"/>
            </p:cNvSpPr>
            <p:nvPr/>
          </p:nvSpPr>
          <p:spPr bwMode="auto">
            <a:xfrm>
              <a:off x="2861" y="2325"/>
              <a:ext cx="605" cy="377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8254,6</a:t>
              </a:r>
            </a:p>
          </p:txBody>
        </p:sp>
        <p:sp>
          <p:nvSpPr>
            <p:cNvPr id="15402" name="Rectangle 42"/>
            <p:cNvSpPr>
              <a:spLocks noChangeArrowheads="1"/>
            </p:cNvSpPr>
            <p:nvPr/>
          </p:nvSpPr>
          <p:spPr bwMode="auto">
            <a:xfrm>
              <a:off x="3474" y="2326"/>
              <a:ext cx="605" cy="377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7675,4</a:t>
              </a:r>
            </a:p>
          </p:txBody>
        </p:sp>
        <p:sp>
          <p:nvSpPr>
            <p:cNvPr id="15403" name="Rectangle 43"/>
            <p:cNvSpPr>
              <a:spLocks noChangeArrowheads="1"/>
            </p:cNvSpPr>
            <p:nvPr/>
          </p:nvSpPr>
          <p:spPr bwMode="auto">
            <a:xfrm>
              <a:off x="4081" y="2326"/>
              <a:ext cx="627" cy="377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3009,2</a:t>
              </a:r>
            </a:p>
          </p:txBody>
        </p:sp>
        <p:sp>
          <p:nvSpPr>
            <p:cNvPr id="15404" name="Rectangle 44"/>
            <p:cNvSpPr>
              <a:spLocks noChangeArrowheads="1"/>
            </p:cNvSpPr>
            <p:nvPr/>
          </p:nvSpPr>
          <p:spPr bwMode="auto">
            <a:xfrm>
              <a:off x="4725" y="2326"/>
              <a:ext cx="628" cy="377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2928,7</a:t>
              </a:r>
            </a:p>
          </p:txBody>
        </p:sp>
        <p:sp>
          <p:nvSpPr>
            <p:cNvPr id="15405" name="Rectangle 45"/>
            <p:cNvSpPr>
              <a:spLocks noChangeArrowheads="1"/>
            </p:cNvSpPr>
            <p:nvPr/>
          </p:nvSpPr>
          <p:spPr bwMode="auto">
            <a:xfrm>
              <a:off x="219" y="2711"/>
              <a:ext cx="1444" cy="264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дотации</a:t>
              </a:r>
            </a:p>
          </p:txBody>
        </p:sp>
        <p:sp>
          <p:nvSpPr>
            <p:cNvPr id="15406" name="Rectangle 46"/>
            <p:cNvSpPr>
              <a:spLocks noChangeArrowheads="1"/>
            </p:cNvSpPr>
            <p:nvPr/>
          </p:nvSpPr>
          <p:spPr bwMode="auto">
            <a:xfrm>
              <a:off x="1676" y="2711"/>
              <a:ext cx="605" cy="264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4866,9</a:t>
              </a:r>
            </a:p>
          </p:txBody>
        </p:sp>
        <p:sp>
          <p:nvSpPr>
            <p:cNvPr id="15407" name="Rectangle 47"/>
            <p:cNvSpPr>
              <a:spLocks noChangeArrowheads="1"/>
            </p:cNvSpPr>
            <p:nvPr/>
          </p:nvSpPr>
          <p:spPr bwMode="auto">
            <a:xfrm>
              <a:off x="2286" y="2711"/>
              <a:ext cx="564" cy="264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1907,49</a:t>
              </a:r>
            </a:p>
          </p:txBody>
        </p:sp>
        <p:sp>
          <p:nvSpPr>
            <p:cNvPr id="15408" name="Rectangle 48"/>
            <p:cNvSpPr>
              <a:spLocks noChangeArrowheads="1"/>
            </p:cNvSpPr>
            <p:nvPr/>
          </p:nvSpPr>
          <p:spPr bwMode="auto">
            <a:xfrm>
              <a:off x="2856" y="2711"/>
              <a:ext cx="605" cy="264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2053,1</a:t>
              </a:r>
            </a:p>
          </p:txBody>
        </p:sp>
        <p:sp>
          <p:nvSpPr>
            <p:cNvPr id="15409" name="Rectangle 49"/>
            <p:cNvSpPr>
              <a:spLocks noChangeArrowheads="1"/>
            </p:cNvSpPr>
            <p:nvPr/>
          </p:nvSpPr>
          <p:spPr bwMode="auto">
            <a:xfrm>
              <a:off x="3474" y="2711"/>
              <a:ext cx="605" cy="264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2122,3</a:t>
              </a:r>
            </a:p>
          </p:txBody>
        </p:sp>
        <p:sp>
          <p:nvSpPr>
            <p:cNvPr id="15410" name="Rectangle 50"/>
            <p:cNvSpPr>
              <a:spLocks noChangeArrowheads="1"/>
            </p:cNvSpPr>
            <p:nvPr/>
          </p:nvSpPr>
          <p:spPr bwMode="auto">
            <a:xfrm>
              <a:off x="4088" y="2711"/>
              <a:ext cx="627" cy="264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1735,9</a:t>
              </a:r>
            </a:p>
          </p:txBody>
        </p:sp>
        <p:sp>
          <p:nvSpPr>
            <p:cNvPr id="15411" name="Rectangle 51"/>
            <p:cNvSpPr>
              <a:spLocks noChangeArrowheads="1"/>
            </p:cNvSpPr>
            <p:nvPr/>
          </p:nvSpPr>
          <p:spPr bwMode="auto">
            <a:xfrm>
              <a:off x="4725" y="2711"/>
              <a:ext cx="628" cy="264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1735,9</a:t>
              </a:r>
            </a:p>
          </p:txBody>
        </p:sp>
        <p:sp>
          <p:nvSpPr>
            <p:cNvPr id="15412" name="Rectangle 52"/>
            <p:cNvSpPr>
              <a:spLocks noChangeArrowheads="1"/>
            </p:cNvSpPr>
            <p:nvPr/>
          </p:nvSpPr>
          <p:spPr bwMode="auto">
            <a:xfrm>
              <a:off x="219" y="2985"/>
              <a:ext cx="1444" cy="264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субсидии</a:t>
              </a:r>
            </a:p>
          </p:txBody>
        </p:sp>
        <p:sp>
          <p:nvSpPr>
            <p:cNvPr id="15413" name="Rectangle 53"/>
            <p:cNvSpPr>
              <a:spLocks noChangeArrowheads="1"/>
            </p:cNvSpPr>
            <p:nvPr/>
          </p:nvSpPr>
          <p:spPr bwMode="auto">
            <a:xfrm>
              <a:off x="1676" y="2985"/>
              <a:ext cx="605" cy="264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128,1</a:t>
              </a:r>
            </a:p>
          </p:txBody>
        </p:sp>
        <p:sp>
          <p:nvSpPr>
            <p:cNvPr id="15414" name="Rectangle 54"/>
            <p:cNvSpPr>
              <a:spLocks noChangeArrowheads="1"/>
            </p:cNvSpPr>
            <p:nvPr/>
          </p:nvSpPr>
          <p:spPr bwMode="auto">
            <a:xfrm>
              <a:off x="2286" y="2985"/>
              <a:ext cx="564" cy="264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384,48</a:t>
              </a:r>
            </a:p>
          </p:txBody>
        </p:sp>
        <p:sp>
          <p:nvSpPr>
            <p:cNvPr id="15415" name="Rectangle 55"/>
            <p:cNvSpPr>
              <a:spLocks noChangeArrowheads="1"/>
            </p:cNvSpPr>
            <p:nvPr/>
          </p:nvSpPr>
          <p:spPr bwMode="auto">
            <a:xfrm>
              <a:off x="2859" y="2983"/>
              <a:ext cx="605" cy="264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>
                <a:buClrTx/>
                <a:buFontTx/>
                <a:buNone/>
              </a:pPr>
              <a:r>
                <a:rPr lang="ru-RU" altLang="ru-RU" sz="1200"/>
                <a:t>754,4</a:t>
              </a:r>
            </a:p>
          </p:txBody>
        </p:sp>
        <p:sp>
          <p:nvSpPr>
            <p:cNvPr id="15416" name="Rectangle 56"/>
            <p:cNvSpPr>
              <a:spLocks noChangeArrowheads="1"/>
            </p:cNvSpPr>
            <p:nvPr/>
          </p:nvSpPr>
          <p:spPr bwMode="auto">
            <a:xfrm>
              <a:off x="3474" y="2985"/>
              <a:ext cx="605" cy="264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808,1</a:t>
              </a:r>
            </a:p>
          </p:txBody>
        </p:sp>
        <p:sp>
          <p:nvSpPr>
            <p:cNvPr id="15417" name="Rectangle 57"/>
            <p:cNvSpPr>
              <a:spLocks noChangeArrowheads="1"/>
            </p:cNvSpPr>
            <p:nvPr/>
          </p:nvSpPr>
          <p:spPr bwMode="auto">
            <a:xfrm>
              <a:off x="4088" y="2985"/>
              <a:ext cx="627" cy="264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5418" name="Rectangle 58"/>
            <p:cNvSpPr>
              <a:spLocks noChangeArrowheads="1"/>
            </p:cNvSpPr>
            <p:nvPr/>
          </p:nvSpPr>
          <p:spPr bwMode="auto">
            <a:xfrm>
              <a:off x="4725" y="2985"/>
              <a:ext cx="628" cy="264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5419" name="Rectangle 59"/>
            <p:cNvSpPr>
              <a:spLocks noChangeArrowheads="1"/>
            </p:cNvSpPr>
            <p:nvPr/>
          </p:nvSpPr>
          <p:spPr bwMode="auto">
            <a:xfrm>
              <a:off x="219" y="3259"/>
              <a:ext cx="1444" cy="264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субвенции</a:t>
              </a:r>
            </a:p>
          </p:txBody>
        </p:sp>
        <p:sp>
          <p:nvSpPr>
            <p:cNvPr id="15420" name="Rectangle 60"/>
            <p:cNvSpPr>
              <a:spLocks noChangeArrowheads="1"/>
            </p:cNvSpPr>
            <p:nvPr/>
          </p:nvSpPr>
          <p:spPr bwMode="auto">
            <a:xfrm>
              <a:off x="1676" y="3259"/>
              <a:ext cx="605" cy="264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842,4</a:t>
              </a:r>
            </a:p>
          </p:txBody>
        </p:sp>
        <p:sp>
          <p:nvSpPr>
            <p:cNvPr id="15421" name="Rectangle 61"/>
            <p:cNvSpPr>
              <a:spLocks noChangeArrowheads="1"/>
            </p:cNvSpPr>
            <p:nvPr/>
          </p:nvSpPr>
          <p:spPr bwMode="auto">
            <a:xfrm>
              <a:off x="2286" y="3259"/>
              <a:ext cx="564" cy="264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61,1</a:t>
              </a:r>
            </a:p>
          </p:txBody>
        </p:sp>
        <p:sp>
          <p:nvSpPr>
            <p:cNvPr id="15422" name="Rectangle 62"/>
            <p:cNvSpPr>
              <a:spLocks noChangeArrowheads="1"/>
            </p:cNvSpPr>
            <p:nvPr/>
          </p:nvSpPr>
          <p:spPr bwMode="auto">
            <a:xfrm>
              <a:off x="2859" y="3259"/>
              <a:ext cx="605" cy="264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80,1</a:t>
              </a:r>
            </a:p>
          </p:txBody>
        </p:sp>
        <p:sp>
          <p:nvSpPr>
            <p:cNvPr id="15423" name="Rectangle 63"/>
            <p:cNvSpPr>
              <a:spLocks noChangeArrowheads="1"/>
            </p:cNvSpPr>
            <p:nvPr/>
          </p:nvSpPr>
          <p:spPr bwMode="auto">
            <a:xfrm>
              <a:off x="3474" y="3259"/>
              <a:ext cx="605" cy="264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80,5</a:t>
              </a:r>
            </a:p>
          </p:txBody>
        </p:sp>
        <p:sp>
          <p:nvSpPr>
            <p:cNvPr id="15424" name="Rectangle 64"/>
            <p:cNvSpPr>
              <a:spLocks noChangeArrowheads="1"/>
            </p:cNvSpPr>
            <p:nvPr/>
          </p:nvSpPr>
          <p:spPr bwMode="auto">
            <a:xfrm>
              <a:off x="4088" y="3259"/>
              <a:ext cx="627" cy="264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80,5</a:t>
              </a:r>
            </a:p>
          </p:txBody>
        </p:sp>
        <p:sp>
          <p:nvSpPr>
            <p:cNvPr id="15425" name="Rectangle 65"/>
            <p:cNvSpPr>
              <a:spLocks noChangeArrowheads="1"/>
            </p:cNvSpPr>
            <p:nvPr/>
          </p:nvSpPr>
          <p:spPr bwMode="auto">
            <a:xfrm>
              <a:off x="4733" y="3259"/>
              <a:ext cx="628" cy="264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5426" name="Rectangle 66"/>
            <p:cNvSpPr>
              <a:spLocks noChangeArrowheads="1"/>
            </p:cNvSpPr>
            <p:nvPr/>
          </p:nvSpPr>
          <p:spPr bwMode="auto">
            <a:xfrm>
              <a:off x="219" y="3534"/>
              <a:ext cx="1444" cy="305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иные межбюджетные трансферты</a:t>
              </a:r>
            </a:p>
          </p:txBody>
        </p:sp>
        <p:sp>
          <p:nvSpPr>
            <p:cNvPr id="15427" name="Rectangle 67"/>
            <p:cNvSpPr>
              <a:spLocks noChangeArrowheads="1"/>
            </p:cNvSpPr>
            <p:nvPr/>
          </p:nvSpPr>
          <p:spPr bwMode="auto">
            <a:xfrm>
              <a:off x="1676" y="3534"/>
              <a:ext cx="605" cy="305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919,8</a:t>
              </a:r>
            </a:p>
          </p:txBody>
        </p:sp>
        <p:sp>
          <p:nvSpPr>
            <p:cNvPr id="15428" name="Rectangle 68"/>
            <p:cNvSpPr>
              <a:spLocks noChangeArrowheads="1"/>
            </p:cNvSpPr>
            <p:nvPr/>
          </p:nvSpPr>
          <p:spPr bwMode="auto">
            <a:xfrm>
              <a:off x="2286" y="3534"/>
              <a:ext cx="564" cy="305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5184,61</a:t>
              </a:r>
            </a:p>
          </p:txBody>
        </p:sp>
        <p:sp>
          <p:nvSpPr>
            <p:cNvPr id="15429" name="Rectangle 69"/>
            <p:cNvSpPr>
              <a:spLocks noChangeArrowheads="1"/>
            </p:cNvSpPr>
            <p:nvPr/>
          </p:nvSpPr>
          <p:spPr bwMode="auto">
            <a:xfrm>
              <a:off x="2859" y="3534"/>
              <a:ext cx="605" cy="305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5184,61</a:t>
              </a:r>
            </a:p>
          </p:txBody>
        </p:sp>
        <p:sp>
          <p:nvSpPr>
            <p:cNvPr id="15430" name="Rectangle 70"/>
            <p:cNvSpPr>
              <a:spLocks noChangeArrowheads="1"/>
            </p:cNvSpPr>
            <p:nvPr/>
          </p:nvSpPr>
          <p:spPr bwMode="auto">
            <a:xfrm>
              <a:off x="3474" y="3534"/>
              <a:ext cx="605" cy="305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4664,4</a:t>
              </a:r>
            </a:p>
          </p:txBody>
        </p:sp>
        <p:sp>
          <p:nvSpPr>
            <p:cNvPr id="15431" name="Rectangle 71"/>
            <p:cNvSpPr>
              <a:spLocks noChangeArrowheads="1"/>
            </p:cNvSpPr>
            <p:nvPr/>
          </p:nvSpPr>
          <p:spPr bwMode="auto">
            <a:xfrm>
              <a:off x="4088" y="3534"/>
              <a:ext cx="627" cy="305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1192,8</a:t>
              </a:r>
            </a:p>
          </p:txBody>
        </p:sp>
        <p:sp>
          <p:nvSpPr>
            <p:cNvPr id="15432" name="Rectangle 72"/>
            <p:cNvSpPr>
              <a:spLocks noChangeArrowheads="1"/>
            </p:cNvSpPr>
            <p:nvPr/>
          </p:nvSpPr>
          <p:spPr bwMode="auto">
            <a:xfrm>
              <a:off x="4725" y="3534"/>
              <a:ext cx="628" cy="305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1192,8</a:t>
              </a:r>
            </a:p>
          </p:txBody>
        </p:sp>
        <p:sp>
          <p:nvSpPr>
            <p:cNvPr id="15433" name="Rectangle 73"/>
            <p:cNvSpPr>
              <a:spLocks noChangeArrowheads="1"/>
            </p:cNvSpPr>
            <p:nvPr/>
          </p:nvSpPr>
          <p:spPr bwMode="auto">
            <a:xfrm>
              <a:off x="219" y="3849"/>
              <a:ext cx="1444" cy="307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5434" name="Line 74"/>
            <p:cNvSpPr>
              <a:spLocks noChangeShapeType="1"/>
            </p:cNvSpPr>
            <p:nvPr/>
          </p:nvSpPr>
          <p:spPr bwMode="auto">
            <a:xfrm>
              <a:off x="219" y="650"/>
              <a:ext cx="1444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435" name="Line 75"/>
            <p:cNvSpPr>
              <a:spLocks noChangeShapeType="1"/>
            </p:cNvSpPr>
            <p:nvPr/>
          </p:nvSpPr>
          <p:spPr bwMode="auto">
            <a:xfrm>
              <a:off x="1676" y="650"/>
              <a:ext cx="605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436" name="Line 76"/>
            <p:cNvSpPr>
              <a:spLocks noChangeShapeType="1"/>
            </p:cNvSpPr>
            <p:nvPr/>
          </p:nvSpPr>
          <p:spPr bwMode="auto">
            <a:xfrm>
              <a:off x="2286" y="650"/>
              <a:ext cx="564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437" name="Line 77"/>
            <p:cNvSpPr>
              <a:spLocks noChangeShapeType="1"/>
            </p:cNvSpPr>
            <p:nvPr/>
          </p:nvSpPr>
          <p:spPr bwMode="auto">
            <a:xfrm>
              <a:off x="2859" y="650"/>
              <a:ext cx="605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438" name="Line 78"/>
            <p:cNvSpPr>
              <a:spLocks noChangeShapeType="1"/>
            </p:cNvSpPr>
            <p:nvPr/>
          </p:nvSpPr>
          <p:spPr bwMode="auto">
            <a:xfrm>
              <a:off x="3474" y="650"/>
              <a:ext cx="605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439" name="Line 79"/>
            <p:cNvSpPr>
              <a:spLocks noChangeShapeType="1"/>
            </p:cNvSpPr>
            <p:nvPr/>
          </p:nvSpPr>
          <p:spPr bwMode="auto">
            <a:xfrm>
              <a:off x="4088" y="650"/>
              <a:ext cx="627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440" name="Line 80"/>
            <p:cNvSpPr>
              <a:spLocks noChangeShapeType="1"/>
            </p:cNvSpPr>
            <p:nvPr/>
          </p:nvSpPr>
          <p:spPr bwMode="auto">
            <a:xfrm>
              <a:off x="4725" y="650"/>
              <a:ext cx="628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441" name="Line 81"/>
            <p:cNvSpPr>
              <a:spLocks noChangeShapeType="1"/>
            </p:cNvSpPr>
            <p:nvPr/>
          </p:nvSpPr>
          <p:spPr bwMode="auto">
            <a:xfrm>
              <a:off x="219" y="1037"/>
              <a:ext cx="1444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442" name="Line 82"/>
            <p:cNvSpPr>
              <a:spLocks noChangeShapeType="1"/>
            </p:cNvSpPr>
            <p:nvPr/>
          </p:nvSpPr>
          <p:spPr bwMode="auto">
            <a:xfrm>
              <a:off x="1676" y="1037"/>
              <a:ext cx="605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443" name="Line 83"/>
            <p:cNvSpPr>
              <a:spLocks noChangeShapeType="1"/>
            </p:cNvSpPr>
            <p:nvPr/>
          </p:nvSpPr>
          <p:spPr bwMode="auto">
            <a:xfrm>
              <a:off x="2286" y="1037"/>
              <a:ext cx="564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444" name="Line 84"/>
            <p:cNvSpPr>
              <a:spLocks noChangeShapeType="1"/>
            </p:cNvSpPr>
            <p:nvPr/>
          </p:nvSpPr>
          <p:spPr bwMode="auto">
            <a:xfrm>
              <a:off x="2859" y="1037"/>
              <a:ext cx="605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445" name="Line 85"/>
            <p:cNvSpPr>
              <a:spLocks noChangeShapeType="1"/>
            </p:cNvSpPr>
            <p:nvPr/>
          </p:nvSpPr>
          <p:spPr bwMode="auto">
            <a:xfrm>
              <a:off x="3474" y="1037"/>
              <a:ext cx="605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446" name="Line 86"/>
            <p:cNvSpPr>
              <a:spLocks noChangeShapeType="1"/>
            </p:cNvSpPr>
            <p:nvPr/>
          </p:nvSpPr>
          <p:spPr bwMode="auto">
            <a:xfrm>
              <a:off x="4088" y="1037"/>
              <a:ext cx="627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447" name="Line 87"/>
            <p:cNvSpPr>
              <a:spLocks noChangeShapeType="1"/>
            </p:cNvSpPr>
            <p:nvPr/>
          </p:nvSpPr>
          <p:spPr bwMode="auto">
            <a:xfrm>
              <a:off x="4725" y="1037"/>
              <a:ext cx="628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448" name="Line 88"/>
            <p:cNvSpPr>
              <a:spLocks noChangeShapeType="1"/>
            </p:cNvSpPr>
            <p:nvPr/>
          </p:nvSpPr>
          <p:spPr bwMode="auto">
            <a:xfrm>
              <a:off x="219" y="1311"/>
              <a:ext cx="1444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449" name="Line 89"/>
            <p:cNvSpPr>
              <a:spLocks noChangeShapeType="1"/>
            </p:cNvSpPr>
            <p:nvPr/>
          </p:nvSpPr>
          <p:spPr bwMode="auto">
            <a:xfrm>
              <a:off x="1676" y="1311"/>
              <a:ext cx="605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450" name="Line 90"/>
            <p:cNvSpPr>
              <a:spLocks noChangeShapeType="1"/>
            </p:cNvSpPr>
            <p:nvPr/>
          </p:nvSpPr>
          <p:spPr bwMode="auto">
            <a:xfrm>
              <a:off x="2286" y="1311"/>
              <a:ext cx="564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451" name="Line 91"/>
            <p:cNvSpPr>
              <a:spLocks noChangeShapeType="1"/>
            </p:cNvSpPr>
            <p:nvPr/>
          </p:nvSpPr>
          <p:spPr bwMode="auto">
            <a:xfrm>
              <a:off x="2859" y="1311"/>
              <a:ext cx="605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452" name="Line 92"/>
            <p:cNvSpPr>
              <a:spLocks noChangeShapeType="1"/>
            </p:cNvSpPr>
            <p:nvPr/>
          </p:nvSpPr>
          <p:spPr bwMode="auto">
            <a:xfrm>
              <a:off x="3474" y="1311"/>
              <a:ext cx="605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453" name="Line 93"/>
            <p:cNvSpPr>
              <a:spLocks noChangeShapeType="1"/>
            </p:cNvSpPr>
            <p:nvPr/>
          </p:nvSpPr>
          <p:spPr bwMode="auto">
            <a:xfrm>
              <a:off x="4088" y="1311"/>
              <a:ext cx="627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454" name="Line 94"/>
            <p:cNvSpPr>
              <a:spLocks noChangeShapeType="1"/>
            </p:cNvSpPr>
            <p:nvPr/>
          </p:nvSpPr>
          <p:spPr bwMode="auto">
            <a:xfrm>
              <a:off x="4725" y="1311"/>
              <a:ext cx="628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455" name="Line 95"/>
            <p:cNvSpPr>
              <a:spLocks noChangeShapeType="1"/>
            </p:cNvSpPr>
            <p:nvPr/>
          </p:nvSpPr>
          <p:spPr bwMode="auto">
            <a:xfrm>
              <a:off x="219" y="1784"/>
              <a:ext cx="1444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456" name="Line 96"/>
            <p:cNvSpPr>
              <a:spLocks noChangeShapeType="1"/>
            </p:cNvSpPr>
            <p:nvPr/>
          </p:nvSpPr>
          <p:spPr bwMode="auto">
            <a:xfrm>
              <a:off x="1676" y="1784"/>
              <a:ext cx="605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457" name="Line 97"/>
            <p:cNvSpPr>
              <a:spLocks noChangeShapeType="1"/>
            </p:cNvSpPr>
            <p:nvPr/>
          </p:nvSpPr>
          <p:spPr bwMode="auto">
            <a:xfrm>
              <a:off x="2286" y="1784"/>
              <a:ext cx="564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458" name="Line 98"/>
            <p:cNvSpPr>
              <a:spLocks noChangeShapeType="1"/>
            </p:cNvSpPr>
            <p:nvPr/>
          </p:nvSpPr>
          <p:spPr bwMode="auto">
            <a:xfrm>
              <a:off x="2859" y="1784"/>
              <a:ext cx="605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459" name="Line 99"/>
            <p:cNvSpPr>
              <a:spLocks noChangeShapeType="1"/>
            </p:cNvSpPr>
            <p:nvPr/>
          </p:nvSpPr>
          <p:spPr bwMode="auto">
            <a:xfrm>
              <a:off x="3474" y="1784"/>
              <a:ext cx="605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460" name="Line 100"/>
            <p:cNvSpPr>
              <a:spLocks noChangeShapeType="1"/>
            </p:cNvSpPr>
            <p:nvPr/>
          </p:nvSpPr>
          <p:spPr bwMode="auto">
            <a:xfrm>
              <a:off x="4088" y="1784"/>
              <a:ext cx="627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461" name="Line 101"/>
            <p:cNvSpPr>
              <a:spLocks noChangeShapeType="1"/>
            </p:cNvSpPr>
            <p:nvPr/>
          </p:nvSpPr>
          <p:spPr bwMode="auto">
            <a:xfrm>
              <a:off x="4725" y="1784"/>
              <a:ext cx="628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462" name="Line 102"/>
            <p:cNvSpPr>
              <a:spLocks noChangeShapeType="1"/>
            </p:cNvSpPr>
            <p:nvPr/>
          </p:nvSpPr>
          <p:spPr bwMode="auto">
            <a:xfrm>
              <a:off x="219" y="2057"/>
              <a:ext cx="1444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463" name="Line 103"/>
            <p:cNvSpPr>
              <a:spLocks noChangeShapeType="1"/>
            </p:cNvSpPr>
            <p:nvPr/>
          </p:nvSpPr>
          <p:spPr bwMode="auto">
            <a:xfrm>
              <a:off x="1676" y="2057"/>
              <a:ext cx="605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464" name="Line 104"/>
            <p:cNvSpPr>
              <a:spLocks noChangeShapeType="1"/>
            </p:cNvSpPr>
            <p:nvPr/>
          </p:nvSpPr>
          <p:spPr bwMode="auto">
            <a:xfrm>
              <a:off x="2286" y="2057"/>
              <a:ext cx="564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465" name="Line 105"/>
            <p:cNvSpPr>
              <a:spLocks noChangeShapeType="1"/>
            </p:cNvSpPr>
            <p:nvPr/>
          </p:nvSpPr>
          <p:spPr bwMode="auto">
            <a:xfrm>
              <a:off x="2859" y="2057"/>
              <a:ext cx="605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466" name="Line 106"/>
            <p:cNvSpPr>
              <a:spLocks noChangeShapeType="1"/>
            </p:cNvSpPr>
            <p:nvPr/>
          </p:nvSpPr>
          <p:spPr bwMode="auto">
            <a:xfrm>
              <a:off x="3474" y="2057"/>
              <a:ext cx="605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467" name="Line 107"/>
            <p:cNvSpPr>
              <a:spLocks noChangeShapeType="1"/>
            </p:cNvSpPr>
            <p:nvPr/>
          </p:nvSpPr>
          <p:spPr bwMode="auto">
            <a:xfrm>
              <a:off x="4088" y="2057"/>
              <a:ext cx="627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468" name="Line 108"/>
            <p:cNvSpPr>
              <a:spLocks noChangeShapeType="1"/>
            </p:cNvSpPr>
            <p:nvPr/>
          </p:nvSpPr>
          <p:spPr bwMode="auto">
            <a:xfrm>
              <a:off x="4725" y="2057"/>
              <a:ext cx="628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469" name="Line 109"/>
            <p:cNvSpPr>
              <a:spLocks noChangeShapeType="1"/>
            </p:cNvSpPr>
            <p:nvPr/>
          </p:nvSpPr>
          <p:spPr bwMode="auto">
            <a:xfrm>
              <a:off x="219" y="2326"/>
              <a:ext cx="1444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470" name="Line 110"/>
            <p:cNvSpPr>
              <a:spLocks noChangeShapeType="1"/>
            </p:cNvSpPr>
            <p:nvPr/>
          </p:nvSpPr>
          <p:spPr bwMode="auto">
            <a:xfrm>
              <a:off x="1676" y="2326"/>
              <a:ext cx="605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471" name="Line 111"/>
            <p:cNvSpPr>
              <a:spLocks noChangeShapeType="1"/>
            </p:cNvSpPr>
            <p:nvPr/>
          </p:nvSpPr>
          <p:spPr bwMode="auto">
            <a:xfrm>
              <a:off x="2286" y="2326"/>
              <a:ext cx="564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472" name="Line 112"/>
            <p:cNvSpPr>
              <a:spLocks noChangeShapeType="1"/>
            </p:cNvSpPr>
            <p:nvPr/>
          </p:nvSpPr>
          <p:spPr bwMode="auto">
            <a:xfrm>
              <a:off x="2859" y="2326"/>
              <a:ext cx="605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473" name="Line 113"/>
            <p:cNvSpPr>
              <a:spLocks noChangeShapeType="1"/>
            </p:cNvSpPr>
            <p:nvPr/>
          </p:nvSpPr>
          <p:spPr bwMode="auto">
            <a:xfrm>
              <a:off x="3474" y="2326"/>
              <a:ext cx="605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474" name="Line 114"/>
            <p:cNvSpPr>
              <a:spLocks noChangeShapeType="1"/>
            </p:cNvSpPr>
            <p:nvPr/>
          </p:nvSpPr>
          <p:spPr bwMode="auto">
            <a:xfrm>
              <a:off x="4088" y="2326"/>
              <a:ext cx="627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475" name="Line 115"/>
            <p:cNvSpPr>
              <a:spLocks noChangeShapeType="1"/>
            </p:cNvSpPr>
            <p:nvPr/>
          </p:nvSpPr>
          <p:spPr bwMode="auto">
            <a:xfrm>
              <a:off x="4725" y="2326"/>
              <a:ext cx="628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476" name="Line 116"/>
            <p:cNvSpPr>
              <a:spLocks noChangeShapeType="1"/>
            </p:cNvSpPr>
            <p:nvPr/>
          </p:nvSpPr>
          <p:spPr bwMode="auto">
            <a:xfrm>
              <a:off x="219" y="2711"/>
              <a:ext cx="1444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477" name="Line 117"/>
            <p:cNvSpPr>
              <a:spLocks noChangeShapeType="1"/>
            </p:cNvSpPr>
            <p:nvPr/>
          </p:nvSpPr>
          <p:spPr bwMode="auto">
            <a:xfrm>
              <a:off x="1676" y="2711"/>
              <a:ext cx="605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478" name="Line 118"/>
            <p:cNvSpPr>
              <a:spLocks noChangeShapeType="1"/>
            </p:cNvSpPr>
            <p:nvPr/>
          </p:nvSpPr>
          <p:spPr bwMode="auto">
            <a:xfrm>
              <a:off x="2286" y="2711"/>
              <a:ext cx="564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479" name="Line 119"/>
            <p:cNvSpPr>
              <a:spLocks noChangeShapeType="1"/>
            </p:cNvSpPr>
            <p:nvPr/>
          </p:nvSpPr>
          <p:spPr bwMode="auto">
            <a:xfrm>
              <a:off x="2859" y="2711"/>
              <a:ext cx="605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480" name="Line 120"/>
            <p:cNvSpPr>
              <a:spLocks noChangeShapeType="1"/>
            </p:cNvSpPr>
            <p:nvPr/>
          </p:nvSpPr>
          <p:spPr bwMode="auto">
            <a:xfrm>
              <a:off x="3474" y="2711"/>
              <a:ext cx="605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481" name="Line 121"/>
            <p:cNvSpPr>
              <a:spLocks noChangeShapeType="1"/>
            </p:cNvSpPr>
            <p:nvPr/>
          </p:nvSpPr>
          <p:spPr bwMode="auto">
            <a:xfrm>
              <a:off x="4088" y="2711"/>
              <a:ext cx="627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482" name="Line 122"/>
            <p:cNvSpPr>
              <a:spLocks noChangeShapeType="1"/>
            </p:cNvSpPr>
            <p:nvPr/>
          </p:nvSpPr>
          <p:spPr bwMode="auto">
            <a:xfrm>
              <a:off x="4725" y="2711"/>
              <a:ext cx="628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483" name="Line 123"/>
            <p:cNvSpPr>
              <a:spLocks noChangeShapeType="1"/>
            </p:cNvSpPr>
            <p:nvPr/>
          </p:nvSpPr>
          <p:spPr bwMode="auto">
            <a:xfrm>
              <a:off x="219" y="2985"/>
              <a:ext cx="1444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484" name="Line 124"/>
            <p:cNvSpPr>
              <a:spLocks noChangeShapeType="1"/>
            </p:cNvSpPr>
            <p:nvPr/>
          </p:nvSpPr>
          <p:spPr bwMode="auto">
            <a:xfrm>
              <a:off x="1676" y="2985"/>
              <a:ext cx="605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485" name="Line 125"/>
            <p:cNvSpPr>
              <a:spLocks noChangeShapeType="1"/>
            </p:cNvSpPr>
            <p:nvPr/>
          </p:nvSpPr>
          <p:spPr bwMode="auto">
            <a:xfrm>
              <a:off x="2286" y="2985"/>
              <a:ext cx="564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486" name="Line 126"/>
            <p:cNvSpPr>
              <a:spLocks noChangeShapeType="1"/>
            </p:cNvSpPr>
            <p:nvPr/>
          </p:nvSpPr>
          <p:spPr bwMode="auto">
            <a:xfrm>
              <a:off x="2859" y="2985"/>
              <a:ext cx="605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487" name="Line 127"/>
            <p:cNvSpPr>
              <a:spLocks noChangeShapeType="1"/>
            </p:cNvSpPr>
            <p:nvPr/>
          </p:nvSpPr>
          <p:spPr bwMode="auto">
            <a:xfrm>
              <a:off x="3474" y="2985"/>
              <a:ext cx="605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488" name="Line 128"/>
            <p:cNvSpPr>
              <a:spLocks noChangeShapeType="1"/>
            </p:cNvSpPr>
            <p:nvPr/>
          </p:nvSpPr>
          <p:spPr bwMode="auto">
            <a:xfrm>
              <a:off x="4088" y="2985"/>
              <a:ext cx="627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489" name="Line 129"/>
            <p:cNvSpPr>
              <a:spLocks noChangeShapeType="1"/>
            </p:cNvSpPr>
            <p:nvPr/>
          </p:nvSpPr>
          <p:spPr bwMode="auto">
            <a:xfrm>
              <a:off x="4725" y="2985"/>
              <a:ext cx="628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490" name="Line 130"/>
            <p:cNvSpPr>
              <a:spLocks noChangeShapeType="1"/>
            </p:cNvSpPr>
            <p:nvPr/>
          </p:nvSpPr>
          <p:spPr bwMode="auto">
            <a:xfrm>
              <a:off x="219" y="3259"/>
              <a:ext cx="1444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491" name="Line 131"/>
            <p:cNvSpPr>
              <a:spLocks noChangeShapeType="1"/>
            </p:cNvSpPr>
            <p:nvPr/>
          </p:nvSpPr>
          <p:spPr bwMode="auto">
            <a:xfrm>
              <a:off x="1676" y="3259"/>
              <a:ext cx="605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492" name="Line 132"/>
            <p:cNvSpPr>
              <a:spLocks noChangeShapeType="1"/>
            </p:cNvSpPr>
            <p:nvPr/>
          </p:nvSpPr>
          <p:spPr bwMode="auto">
            <a:xfrm>
              <a:off x="2286" y="3259"/>
              <a:ext cx="564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493" name="Line 133"/>
            <p:cNvSpPr>
              <a:spLocks noChangeShapeType="1"/>
            </p:cNvSpPr>
            <p:nvPr/>
          </p:nvSpPr>
          <p:spPr bwMode="auto">
            <a:xfrm>
              <a:off x="2859" y="3259"/>
              <a:ext cx="605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494" name="Line 134"/>
            <p:cNvSpPr>
              <a:spLocks noChangeShapeType="1"/>
            </p:cNvSpPr>
            <p:nvPr/>
          </p:nvSpPr>
          <p:spPr bwMode="auto">
            <a:xfrm>
              <a:off x="3474" y="3259"/>
              <a:ext cx="605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495" name="Line 135"/>
            <p:cNvSpPr>
              <a:spLocks noChangeShapeType="1"/>
            </p:cNvSpPr>
            <p:nvPr/>
          </p:nvSpPr>
          <p:spPr bwMode="auto">
            <a:xfrm>
              <a:off x="4088" y="3259"/>
              <a:ext cx="627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496" name="Line 136"/>
            <p:cNvSpPr>
              <a:spLocks noChangeShapeType="1"/>
            </p:cNvSpPr>
            <p:nvPr/>
          </p:nvSpPr>
          <p:spPr bwMode="auto">
            <a:xfrm>
              <a:off x="4725" y="3259"/>
              <a:ext cx="628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497" name="Line 137"/>
            <p:cNvSpPr>
              <a:spLocks noChangeShapeType="1"/>
            </p:cNvSpPr>
            <p:nvPr/>
          </p:nvSpPr>
          <p:spPr bwMode="auto">
            <a:xfrm>
              <a:off x="219" y="3534"/>
              <a:ext cx="1444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498" name="Line 138"/>
            <p:cNvSpPr>
              <a:spLocks noChangeShapeType="1"/>
            </p:cNvSpPr>
            <p:nvPr/>
          </p:nvSpPr>
          <p:spPr bwMode="auto">
            <a:xfrm>
              <a:off x="1676" y="3534"/>
              <a:ext cx="605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499" name="Line 139"/>
            <p:cNvSpPr>
              <a:spLocks noChangeShapeType="1"/>
            </p:cNvSpPr>
            <p:nvPr/>
          </p:nvSpPr>
          <p:spPr bwMode="auto">
            <a:xfrm>
              <a:off x="2286" y="3534"/>
              <a:ext cx="564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500" name="Line 140"/>
            <p:cNvSpPr>
              <a:spLocks noChangeShapeType="1"/>
            </p:cNvSpPr>
            <p:nvPr/>
          </p:nvSpPr>
          <p:spPr bwMode="auto">
            <a:xfrm>
              <a:off x="2859" y="3534"/>
              <a:ext cx="605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501" name="Line 141"/>
            <p:cNvSpPr>
              <a:spLocks noChangeShapeType="1"/>
            </p:cNvSpPr>
            <p:nvPr/>
          </p:nvSpPr>
          <p:spPr bwMode="auto">
            <a:xfrm>
              <a:off x="3474" y="3534"/>
              <a:ext cx="605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502" name="Line 142"/>
            <p:cNvSpPr>
              <a:spLocks noChangeShapeType="1"/>
            </p:cNvSpPr>
            <p:nvPr/>
          </p:nvSpPr>
          <p:spPr bwMode="auto">
            <a:xfrm>
              <a:off x="4088" y="3534"/>
              <a:ext cx="627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503" name="Line 143"/>
            <p:cNvSpPr>
              <a:spLocks noChangeShapeType="1"/>
            </p:cNvSpPr>
            <p:nvPr/>
          </p:nvSpPr>
          <p:spPr bwMode="auto">
            <a:xfrm>
              <a:off x="4725" y="3534"/>
              <a:ext cx="628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504" name="Line 144"/>
            <p:cNvSpPr>
              <a:spLocks noChangeShapeType="1"/>
            </p:cNvSpPr>
            <p:nvPr/>
          </p:nvSpPr>
          <p:spPr bwMode="auto">
            <a:xfrm>
              <a:off x="219" y="3849"/>
              <a:ext cx="1444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505" name="Line 145"/>
            <p:cNvSpPr>
              <a:spLocks noChangeShapeType="1"/>
            </p:cNvSpPr>
            <p:nvPr/>
          </p:nvSpPr>
          <p:spPr bwMode="auto">
            <a:xfrm>
              <a:off x="1676" y="3849"/>
              <a:ext cx="605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506" name="Line 146"/>
            <p:cNvSpPr>
              <a:spLocks noChangeShapeType="1"/>
            </p:cNvSpPr>
            <p:nvPr/>
          </p:nvSpPr>
          <p:spPr bwMode="auto">
            <a:xfrm>
              <a:off x="2286" y="3849"/>
              <a:ext cx="564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507" name="Line 147"/>
            <p:cNvSpPr>
              <a:spLocks noChangeShapeType="1"/>
            </p:cNvSpPr>
            <p:nvPr/>
          </p:nvSpPr>
          <p:spPr bwMode="auto">
            <a:xfrm>
              <a:off x="2859" y="3849"/>
              <a:ext cx="605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508" name="Line 148"/>
            <p:cNvSpPr>
              <a:spLocks noChangeShapeType="1"/>
            </p:cNvSpPr>
            <p:nvPr/>
          </p:nvSpPr>
          <p:spPr bwMode="auto">
            <a:xfrm>
              <a:off x="3474" y="3849"/>
              <a:ext cx="605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509" name="Line 149"/>
            <p:cNvSpPr>
              <a:spLocks noChangeShapeType="1"/>
            </p:cNvSpPr>
            <p:nvPr/>
          </p:nvSpPr>
          <p:spPr bwMode="auto">
            <a:xfrm>
              <a:off x="4088" y="3849"/>
              <a:ext cx="627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510" name="Line 150"/>
            <p:cNvSpPr>
              <a:spLocks noChangeShapeType="1"/>
            </p:cNvSpPr>
            <p:nvPr/>
          </p:nvSpPr>
          <p:spPr bwMode="auto">
            <a:xfrm>
              <a:off x="4725" y="3849"/>
              <a:ext cx="628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511" name="Line 151"/>
            <p:cNvSpPr>
              <a:spLocks noChangeShapeType="1"/>
            </p:cNvSpPr>
            <p:nvPr/>
          </p:nvSpPr>
          <p:spPr bwMode="auto">
            <a:xfrm>
              <a:off x="219" y="4166"/>
              <a:ext cx="1444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512" name="Line 152"/>
            <p:cNvSpPr>
              <a:spLocks noChangeShapeType="1"/>
            </p:cNvSpPr>
            <p:nvPr/>
          </p:nvSpPr>
          <p:spPr bwMode="auto">
            <a:xfrm>
              <a:off x="1676" y="4166"/>
              <a:ext cx="605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513" name="Line 153"/>
            <p:cNvSpPr>
              <a:spLocks noChangeShapeType="1"/>
            </p:cNvSpPr>
            <p:nvPr/>
          </p:nvSpPr>
          <p:spPr bwMode="auto">
            <a:xfrm>
              <a:off x="2286" y="4166"/>
              <a:ext cx="564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514" name="Line 154"/>
            <p:cNvSpPr>
              <a:spLocks noChangeShapeType="1"/>
            </p:cNvSpPr>
            <p:nvPr/>
          </p:nvSpPr>
          <p:spPr bwMode="auto">
            <a:xfrm>
              <a:off x="2859" y="4166"/>
              <a:ext cx="605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515" name="Line 155"/>
            <p:cNvSpPr>
              <a:spLocks noChangeShapeType="1"/>
            </p:cNvSpPr>
            <p:nvPr/>
          </p:nvSpPr>
          <p:spPr bwMode="auto">
            <a:xfrm>
              <a:off x="3474" y="4166"/>
              <a:ext cx="605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516" name="Line 156"/>
            <p:cNvSpPr>
              <a:spLocks noChangeShapeType="1"/>
            </p:cNvSpPr>
            <p:nvPr/>
          </p:nvSpPr>
          <p:spPr bwMode="auto">
            <a:xfrm>
              <a:off x="4088" y="4166"/>
              <a:ext cx="627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517" name="Line 157"/>
            <p:cNvSpPr>
              <a:spLocks noChangeShapeType="1"/>
            </p:cNvSpPr>
            <p:nvPr/>
          </p:nvSpPr>
          <p:spPr bwMode="auto">
            <a:xfrm>
              <a:off x="4725" y="4166"/>
              <a:ext cx="628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518" name="Line 158"/>
            <p:cNvSpPr>
              <a:spLocks noChangeShapeType="1"/>
            </p:cNvSpPr>
            <p:nvPr/>
          </p:nvSpPr>
          <p:spPr bwMode="auto">
            <a:xfrm>
              <a:off x="219" y="650"/>
              <a:ext cx="0" cy="378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519" name="Line 159"/>
            <p:cNvSpPr>
              <a:spLocks noChangeShapeType="1"/>
            </p:cNvSpPr>
            <p:nvPr/>
          </p:nvSpPr>
          <p:spPr bwMode="auto">
            <a:xfrm>
              <a:off x="219" y="1037"/>
              <a:ext cx="0" cy="264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520" name="Line 160"/>
            <p:cNvSpPr>
              <a:spLocks noChangeShapeType="1"/>
            </p:cNvSpPr>
            <p:nvPr/>
          </p:nvSpPr>
          <p:spPr bwMode="auto">
            <a:xfrm>
              <a:off x="219" y="1311"/>
              <a:ext cx="0" cy="463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521" name="Line 161"/>
            <p:cNvSpPr>
              <a:spLocks noChangeShapeType="1"/>
            </p:cNvSpPr>
            <p:nvPr/>
          </p:nvSpPr>
          <p:spPr bwMode="auto">
            <a:xfrm>
              <a:off x="219" y="1784"/>
              <a:ext cx="0" cy="264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522" name="Line 162"/>
            <p:cNvSpPr>
              <a:spLocks noChangeShapeType="1"/>
            </p:cNvSpPr>
            <p:nvPr/>
          </p:nvSpPr>
          <p:spPr bwMode="auto">
            <a:xfrm>
              <a:off x="219" y="2057"/>
              <a:ext cx="0" cy="264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523" name="Line 163"/>
            <p:cNvSpPr>
              <a:spLocks noChangeShapeType="1"/>
            </p:cNvSpPr>
            <p:nvPr/>
          </p:nvSpPr>
          <p:spPr bwMode="auto">
            <a:xfrm>
              <a:off x="219" y="2326"/>
              <a:ext cx="0" cy="377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524" name="Line 164"/>
            <p:cNvSpPr>
              <a:spLocks noChangeShapeType="1"/>
            </p:cNvSpPr>
            <p:nvPr/>
          </p:nvSpPr>
          <p:spPr bwMode="auto">
            <a:xfrm>
              <a:off x="219" y="2711"/>
              <a:ext cx="0" cy="264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525" name="Line 165"/>
            <p:cNvSpPr>
              <a:spLocks noChangeShapeType="1"/>
            </p:cNvSpPr>
            <p:nvPr/>
          </p:nvSpPr>
          <p:spPr bwMode="auto">
            <a:xfrm>
              <a:off x="219" y="2985"/>
              <a:ext cx="0" cy="264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526" name="Line 166"/>
            <p:cNvSpPr>
              <a:spLocks noChangeShapeType="1"/>
            </p:cNvSpPr>
            <p:nvPr/>
          </p:nvSpPr>
          <p:spPr bwMode="auto">
            <a:xfrm>
              <a:off x="219" y="3259"/>
              <a:ext cx="0" cy="264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527" name="Line 167"/>
            <p:cNvSpPr>
              <a:spLocks noChangeShapeType="1"/>
            </p:cNvSpPr>
            <p:nvPr/>
          </p:nvSpPr>
          <p:spPr bwMode="auto">
            <a:xfrm>
              <a:off x="219" y="3534"/>
              <a:ext cx="0" cy="305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528" name="Line 168"/>
            <p:cNvSpPr>
              <a:spLocks noChangeShapeType="1"/>
            </p:cNvSpPr>
            <p:nvPr/>
          </p:nvSpPr>
          <p:spPr bwMode="auto">
            <a:xfrm>
              <a:off x="219" y="3849"/>
              <a:ext cx="0" cy="307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529" name="Line 169"/>
            <p:cNvSpPr>
              <a:spLocks noChangeShapeType="1"/>
            </p:cNvSpPr>
            <p:nvPr/>
          </p:nvSpPr>
          <p:spPr bwMode="auto">
            <a:xfrm>
              <a:off x="1676" y="650"/>
              <a:ext cx="0" cy="378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530" name="Line 170"/>
            <p:cNvSpPr>
              <a:spLocks noChangeShapeType="1"/>
            </p:cNvSpPr>
            <p:nvPr/>
          </p:nvSpPr>
          <p:spPr bwMode="auto">
            <a:xfrm>
              <a:off x="1676" y="1037"/>
              <a:ext cx="0" cy="264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531" name="Line 171"/>
            <p:cNvSpPr>
              <a:spLocks noChangeShapeType="1"/>
            </p:cNvSpPr>
            <p:nvPr/>
          </p:nvSpPr>
          <p:spPr bwMode="auto">
            <a:xfrm>
              <a:off x="1676" y="1311"/>
              <a:ext cx="0" cy="463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532" name="Line 172"/>
            <p:cNvSpPr>
              <a:spLocks noChangeShapeType="1"/>
            </p:cNvSpPr>
            <p:nvPr/>
          </p:nvSpPr>
          <p:spPr bwMode="auto">
            <a:xfrm>
              <a:off x="1676" y="1784"/>
              <a:ext cx="0" cy="264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533" name="Line 173"/>
            <p:cNvSpPr>
              <a:spLocks noChangeShapeType="1"/>
            </p:cNvSpPr>
            <p:nvPr/>
          </p:nvSpPr>
          <p:spPr bwMode="auto">
            <a:xfrm>
              <a:off x="1676" y="2057"/>
              <a:ext cx="0" cy="264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534" name="Line 174"/>
            <p:cNvSpPr>
              <a:spLocks noChangeShapeType="1"/>
            </p:cNvSpPr>
            <p:nvPr/>
          </p:nvSpPr>
          <p:spPr bwMode="auto">
            <a:xfrm>
              <a:off x="1676" y="2326"/>
              <a:ext cx="0" cy="377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535" name="Line 175"/>
            <p:cNvSpPr>
              <a:spLocks noChangeShapeType="1"/>
            </p:cNvSpPr>
            <p:nvPr/>
          </p:nvSpPr>
          <p:spPr bwMode="auto">
            <a:xfrm>
              <a:off x="1676" y="2711"/>
              <a:ext cx="0" cy="264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536" name="Line 176"/>
            <p:cNvSpPr>
              <a:spLocks noChangeShapeType="1"/>
            </p:cNvSpPr>
            <p:nvPr/>
          </p:nvSpPr>
          <p:spPr bwMode="auto">
            <a:xfrm>
              <a:off x="1676" y="2985"/>
              <a:ext cx="0" cy="264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537" name="Line 177"/>
            <p:cNvSpPr>
              <a:spLocks noChangeShapeType="1"/>
            </p:cNvSpPr>
            <p:nvPr/>
          </p:nvSpPr>
          <p:spPr bwMode="auto">
            <a:xfrm>
              <a:off x="1676" y="3259"/>
              <a:ext cx="0" cy="264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538" name="Line 178"/>
            <p:cNvSpPr>
              <a:spLocks noChangeShapeType="1"/>
            </p:cNvSpPr>
            <p:nvPr/>
          </p:nvSpPr>
          <p:spPr bwMode="auto">
            <a:xfrm>
              <a:off x="1676" y="3534"/>
              <a:ext cx="0" cy="305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539" name="Line 179"/>
            <p:cNvSpPr>
              <a:spLocks noChangeShapeType="1"/>
            </p:cNvSpPr>
            <p:nvPr/>
          </p:nvSpPr>
          <p:spPr bwMode="auto">
            <a:xfrm>
              <a:off x="1676" y="3849"/>
              <a:ext cx="0" cy="307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540" name="Line 180"/>
            <p:cNvSpPr>
              <a:spLocks noChangeShapeType="1"/>
            </p:cNvSpPr>
            <p:nvPr/>
          </p:nvSpPr>
          <p:spPr bwMode="auto">
            <a:xfrm>
              <a:off x="2286" y="650"/>
              <a:ext cx="0" cy="378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541" name="Line 181"/>
            <p:cNvSpPr>
              <a:spLocks noChangeShapeType="1"/>
            </p:cNvSpPr>
            <p:nvPr/>
          </p:nvSpPr>
          <p:spPr bwMode="auto">
            <a:xfrm>
              <a:off x="2286" y="1037"/>
              <a:ext cx="0" cy="264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542" name="Line 182"/>
            <p:cNvSpPr>
              <a:spLocks noChangeShapeType="1"/>
            </p:cNvSpPr>
            <p:nvPr/>
          </p:nvSpPr>
          <p:spPr bwMode="auto">
            <a:xfrm>
              <a:off x="2286" y="1311"/>
              <a:ext cx="0" cy="463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543" name="Line 183"/>
            <p:cNvSpPr>
              <a:spLocks noChangeShapeType="1"/>
            </p:cNvSpPr>
            <p:nvPr/>
          </p:nvSpPr>
          <p:spPr bwMode="auto">
            <a:xfrm>
              <a:off x="2286" y="1784"/>
              <a:ext cx="0" cy="264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544" name="Line 184"/>
            <p:cNvSpPr>
              <a:spLocks noChangeShapeType="1"/>
            </p:cNvSpPr>
            <p:nvPr/>
          </p:nvSpPr>
          <p:spPr bwMode="auto">
            <a:xfrm>
              <a:off x="2286" y="2057"/>
              <a:ext cx="0" cy="264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545" name="Line 185"/>
            <p:cNvSpPr>
              <a:spLocks noChangeShapeType="1"/>
            </p:cNvSpPr>
            <p:nvPr/>
          </p:nvSpPr>
          <p:spPr bwMode="auto">
            <a:xfrm>
              <a:off x="2286" y="2326"/>
              <a:ext cx="0" cy="377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546" name="Line 186"/>
            <p:cNvSpPr>
              <a:spLocks noChangeShapeType="1"/>
            </p:cNvSpPr>
            <p:nvPr/>
          </p:nvSpPr>
          <p:spPr bwMode="auto">
            <a:xfrm>
              <a:off x="2286" y="2711"/>
              <a:ext cx="0" cy="264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547" name="Line 187"/>
            <p:cNvSpPr>
              <a:spLocks noChangeShapeType="1"/>
            </p:cNvSpPr>
            <p:nvPr/>
          </p:nvSpPr>
          <p:spPr bwMode="auto">
            <a:xfrm>
              <a:off x="2286" y="2985"/>
              <a:ext cx="0" cy="264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548" name="Line 188"/>
            <p:cNvSpPr>
              <a:spLocks noChangeShapeType="1"/>
            </p:cNvSpPr>
            <p:nvPr/>
          </p:nvSpPr>
          <p:spPr bwMode="auto">
            <a:xfrm>
              <a:off x="2286" y="3259"/>
              <a:ext cx="0" cy="264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549" name="Line 189"/>
            <p:cNvSpPr>
              <a:spLocks noChangeShapeType="1"/>
            </p:cNvSpPr>
            <p:nvPr/>
          </p:nvSpPr>
          <p:spPr bwMode="auto">
            <a:xfrm>
              <a:off x="2286" y="3534"/>
              <a:ext cx="0" cy="305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550" name="Line 190"/>
            <p:cNvSpPr>
              <a:spLocks noChangeShapeType="1"/>
            </p:cNvSpPr>
            <p:nvPr/>
          </p:nvSpPr>
          <p:spPr bwMode="auto">
            <a:xfrm>
              <a:off x="2286" y="3849"/>
              <a:ext cx="0" cy="307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551" name="Line 191"/>
            <p:cNvSpPr>
              <a:spLocks noChangeShapeType="1"/>
            </p:cNvSpPr>
            <p:nvPr/>
          </p:nvSpPr>
          <p:spPr bwMode="auto">
            <a:xfrm>
              <a:off x="2859" y="650"/>
              <a:ext cx="0" cy="378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552" name="Line 192"/>
            <p:cNvSpPr>
              <a:spLocks noChangeShapeType="1"/>
            </p:cNvSpPr>
            <p:nvPr/>
          </p:nvSpPr>
          <p:spPr bwMode="auto">
            <a:xfrm>
              <a:off x="2859" y="1037"/>
              <a:ext cx="0" cy="264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553" name="Line 193"/>
            <p:cNvSpPr>
              <a:spLocks noChangeShapeType="1"/>
            </p:cNvSpPr>
            <p:nvPr/>
          </p:nvSpPr>
          <p:spPr bwMode="auto">
            <a:xfrm>
              <a:off x="2859" y="1311"/>
              <a:ext cx="0" cy="463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554" name="Line 194"/>
            <p:cNvSpPr>
              <a:spLocks noChangeShapeType="1"/>
            </p:cNvSpPr>
            <p:nvPr/>
          </p:nvSpPr>
          <p:spPr bwMode="auto">
            <a:xfrm>
              <a:off x="2859" y="1784"/>
              <a:ext cx="0" cy="264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555" name="Line 195"/>
            <p:cNvSpPr>
              <a:spLocks noChangeShapeType="1"/>
            </p:cNvSpPr>
            <p:nvPr/>
          </p:nvSpPr>
          <p:spPr bwMode="auto">
            <a:xfrm>
              <a:off x="2859" y="2057"/>
              <a:ext cx="0" cy="264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556" name="Line 196"/>
            <p:cNvSpPr>
              <a:spLocks noChangeShapeType="1"/>
            </p:cNvSpPr>
            <p:nvPr/>
          </p:nvSpPr>
          <p:spPr bwMode="auto">
            <a:xfrm>
              <a:off x="2859" y="2326"/>
              <a:ext cx="0" cy="377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557" name="Line 197"/>
            <p:cNvSpPr>
              <a:spLocks noChangeShapeType="1"/>
            </p:cNvSpPr>
            <p:nvPr/>
          </p:nvSpPr>
          <p:spPr bwMode="auto">
            <a:xfrm>
              <a:off x="2859" y="2711"/>
              <a:ext cx="0" cy="264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558" name="Line 198"/>
            <p:cNvSpPr>
              <a:spLocks noChangeShapeType="1"/>
            </p:cNvSpPr>
            <p:nvPr/>
          </p:nvSpPr>
          <p:spPr bwMode="auto">
            <a:xfrm>
              <a:off x="2859" y="2985"/>
              <a:ext cx="0" cy="264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559" name="Line 199"/>
            <p:cNvSpPr>
              <a:spLocks noChangeShapeType="1"/>
            </p:cNvSpPr>
            <p:nvPr/>
          </p:nvSpPr>
          <p:spPr bwMode="auto">
            <a:xfrm>
              <a:off x="2859" y="3259"/>
              <a:ext cx="0" cy="264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560" name="Line 200"/>
            <p:cNvSpPr>
              <a:spLocks noChangeShapeType="1"/>
            </p:cNvSpPr>
            <p:nvPr/>
          </p:nvSpPr>
          <p:spPr bwMode="auto">
            <a:xfrm>
              <a:off x="2859" y="3534"/>
              <a:ext cx="0" cy="305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561" name="Line 201"/>
            <p:cNvSpPr>
              <a:spLocks noChangeShapeType="1"/>
            </p:cNvSpPr>
            <p:nvPr/>
          </p:nvSpPr>
          <p:spPr bwMode="auto">
            <a:xfrm>
              <a:off x="2859" y="3849"/>
              <a:ext cx="0" cy="307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562" name="Line 202"/>
            <p:cNvSpPr>
              <a:spLocks noChangeShapeType="1"/>
            </p:cNvSpPr>
            <p:nvPr/>
          </p:nvSpPr>
          <p:spPr bwMode="auto">
            <a:xfrm>
              <a:off x="3474" y="650"/>
              <a:ext cx="0" cy="378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563" name="Line 203"/>
            <p:cNvSpPr>
              <a:spLocks noChangeShapeType="1"/>
            </p:cNvSpPr>
            <p:nvPr/>
          </p:nvSpPr>
          <p:spPr bwMode="auto">
            <a:xfrm>
              <a:off x="3474" y="1037"/>
              <a:ext cx="0" cy="264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564" name="Line 204"/>
            <p:cNvSpPr>
              <a:spLocks noChangeShapeType="1"/>
            </p:cNvSpPr>
            <p:nvPr/>
          </p:nvSpPr>
          <p:spPr bwMode="auto">
            <a:xfrm>
              <a:off x="3474" y="1311"/>
              <a:ext cx="0" cy="463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565" name="Line 205"/>
            <p:cNvSpPr>
              <a:spLocks noChangeShapeType="1"/>
            </p:cNvSpPr>
            <p:nvPr/>
          </p:nvSpPr>
          <p:spPr bwMode="auto">
            <a:xfrm>
              <a:off x="3474" y="1784"/>
              <a:ext cx="0" cy="264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566" name="Line 206"/>
            <p:cNvSpPr>
              <a:spLocks noChangeShapeType="1"/>
            </p:cNvSpPr>
            <p:nvPr/>
          </p:nvSpPr>
          <p:spPr bwMode="auto">
            <a:xfrm>
              <a:off x="3474" y="2057"/>
              <a:ext cx="0" cy="264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567" name="Line 207"/>
            <p:cNvSpPr>
              <a:spLocks noChangeShapeType="1"/>
            </p:cNvSpPr>
            <p:nvPr/>
          </p:nvSpPr>
          <p:spPr bwMode="auto">
            <a:xfrm>
              <a:off x="3474" y="2326"/>
              <a:ext cx="0" cy="377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568" name="Line 208"/>
            <p:cNvSpPr>
              <a:spLocks noChangeShapeType="1"/>
            </p:cNvSpPr>
            <p:nvPr/>
          </p:nvSpPr>
          <p:spPr bwMode="auto">
            <a:xfrm>
              <a:off x="3474" y="2711"/>
              <a:ext cx="0" cy="264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569" name="Line 209"/>
            <p:cNvSpPr>
              <a:spLocks noChangeShapeType="1"/>
            </p:cNvSpPr>
            <p:nvPr/>
          </p:nvSpPr>
          <p:spPr bwMode="auto">
            <a:xfrm>
              <a:off x="3474" y="2985"/>
              <a:ext cx="0" cy="264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570" name="Line 210"/>
            <p:cNvSpPr>
              <a:spLocks noChangeShapeType="1"/>
            </p:cNvSpPr>
            <p:nvPr/>
          </p:nvSpPr>
          <p:spPr bwMode="auto">
            <a:xfrm>
              <a:off x="3474" y="3259"/>
              <a:ext cx="0" cy="264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571" name="Line 211"/>
            <p:cNvSpPr>
              <a:spLocks noChangeShapeType="1"/>
            </p:cNvSpPr>
            <p:nvPr/>
          </p:nvSpPr>
          <p:spPr bwMode="auto">
            <a:xfrm>
              <a:off x="3474" y="3534"/>
              <a:ext cx="0" cy="305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572" name="Line 212"/>
            <p:cNvSpPr>
              <a:spLocks noChangeShapeType="1"/>
            </p:cNvSpPr>
            <p:nvPr/>
          </p:nvSpPr>
          <p:spPr bwMode="auto">
            <a:xfrm>
              <a:off x="3474" y="3849"/>
              <a:ext cx="0" cy="307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573" name="Line 213"/>
            <p:cNvSpPr>
              <a:spLocks noChangeShapeType="1"/>
            </p:cNvSpPr>
            <p:nvPr/>
          </p:nvSpPr>
          <p:spPr bwMode="auto">
            <a:xfrm>
              <a:off x="4088" y="650"/>
              <a:ext cx="0" cy="378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574" name="Line 214"/>
            <p:cNvSpPr>
              <a:spLocks noChangeShapeType="1"/>
            </p:cNvSpPr>
            <p:nvPr/>
          </p:nvSpPr>
          <p:spPr bwMode="auto">
            <a:xfrm>
              <a:off x="4088" y="1037"/>
              <a:ext cx="0" cy="264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575" name="Line 215"/>
            <p:cNvSpPr>
              <a:spLocks noChangeShapeType="1"/>
            </p:cNvSpPr>
            <p:nvPr/>
          </p:nvSpPr>
          <p:spPr bwMode="auto">
            <a:xfrm>
              <a:off x="4088" y="1311"/>
              <a:ext cx="0" cy="463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576" name="Line 216"/>
            <p:cNvSpPr>
              <a:spLocks noChangeShapeType="1"/>
            </p:cNvSpPr>
            <p:nvPr/>
          </p:nvSpPr>
          <p:spPr bwMode="auto">
            <a:xfrm>
              <a:off x="4088" y="1784"/>
              <a:ext cx="0" cy="264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577" name="Line 217"/>
            <p:cNvSpPr>
              <a:spLocks noChangeShapeType="1"/>
            </p:cNvSpPr>
            <p:nvPr/>
          </p:nvSpPr>
          <p:spPr bwMode="auto">
            <a:xfrm>
              <a:off x="4088" y="2057"/>
              <a:ext cx="0" cy="264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578" name="Line 218"/>
            <p:cNvSpPr>
              <a:spLocks noChangeShapeType="1"/>
            </p:cNvSpPr>
            <p:nvPr/>
          </p:nvSpPr>
          <p:spPr bwMode="auto">
            <a:xfrm>
              <a:off x="4088" y="2326"/>
              <a:ext cx="0" cy="377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579" name="Line 219"/>
            <p:cNvSpPr>
              <a:spLocks noChangeShapeType="1"/>
            </p:cNvSpPr>
            <p:nvPr/>
          </p:nvSpPr>
          <p:spPr bwMode="auto">
            <a:xfrm>
              <a:off x="4088" y="2711"/>
              <a:ext cx="0" cy="264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580" name="Line 220"/>
            <p:cNvSpPr>
              <a:spLocks noChangeShapeType="1"/>
            </p:cNvSpPr>
            <p:nvPr/>
          </p:nvSpPr>
          <p:spPr bwMode="auto">
            <a:xfrm>
              <a:off x="4088" y="2985"/>
              <a:ext cx="0" cy="264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581" name="Line 221"/>
            <p:cNvSpPr>
              <a:spLocks noChangeShapeType="1"/>
            </p:cNvSpPr>
            <p:nvPr/>
          </p:nvSpPr>
          <p:spPr bwMode="auto">
            <a:xfrm>
              <a:off x="4088" y="3259"/>
              <a:ext cx="0" cy="264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582" name="Line 222"/>
            <p:cNvSpPr>
              <a:spLocks noChangeShapeType="1"/>
            </p:cNvSpPr>
            <p:nvPr/>
          </p:nvSpPr>
          <p:spPr bwMode="auto">
            <a:xfrm>
              <a:off x="4088" y="3534"/>
              <a:ext cx="0" cy="305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583" name="Line 223"/>
            <p:cNvSpPr>
              <a:spLocks noChangeShapeType="1"/>
            </p:cNvSpPr>
            <p:nvPr/>
          </p:nvSpPr>
          <p:spPr bwMode="auto">
            <a:xfrm>
              <a:off x="4088" y="3849"/>
              <a:ext cx="0" cy="307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584" name="Line 224"/>
            <p:cNvSpPr>
              <a:spLocks noChangeShapeType="1"/>
            </p:cNvSpPr>
            <p:nvPr/>
          </p:nvSpPr>
          <p:spPr bwMode="auto">
            <a:xfrm>
              <a:off x="4725" y="650"/>
              <a:ext cx="0" cy="378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585" name="Line 225"/>
            <p:cNvSpPr>
              <a:spLocks noChangeShapeType="1"/>
            </p:cNvSpPr>
            <p:nvPr/>
          </p:nvSpPr>
          <p:spPr bwMode="auto">
            <a:xfrm>
              <a:off x="4725" y="1037"/>
              <a:ext cx="0" cy="264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586" name="Line 226"/>
            <p:cNvSpPr>
              <a:spLocks noChangeShapeType="1"/>
            </p:cNvSpPr>
            <p:nvPr/>
          </p:nvSpPr>
          <p:spPr bwMode="auto">
            <a:xfrm>
              <a:off x="4725" y="1311"/>
              <a:ext cx="0" cy="463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587" name="Line 227"/>
            <p:cNvSpPr>
              <a:spLocks noChangeShapeType="1"/>
            </p:cNvSpPr>
            <p:nvPr/>
          </p:nvSpPr>
          <p:spPr bwMode="auto">
            <a:xfrm>
              <a:off x="4725" y="1784"/>
              <a:ext cx="0" cy="264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588" name="Line 228"/>
            <p:cNvSpPr>
              <a:spLocks noChangeShapeType="1"/>
            </p:cNvSpPr>
            <p:nvPr/>
          </p:nvSpPr>
          <p:spPr bwMode="auto">
            <a:xfrm>
              <a:off x="4725" y="2057"/>
              <a:ext cx="0" cy="264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589" name="Line 229"/>
            <p:cNvSpPr>
              <a:spLocks noChangeShapeType="1"/>
            </p:cNvSpPr>
            <p:nvPr/>
          </p:nvSpPr>
          <p:spPr bwMode="auto">
            <a:xfrm>
              <a:off x="4725" y="2326"/>
              <a:ext cx="0" cy="377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590" name="Line 230"/>
            <p:cNvSpPr>
              <a:spLocks noChangeShapeType="1"/>
            </p:cNvSpPr>
            <p:nvPr/>
          </p:nvSpPr>
          <p:spPr bwMode="auto">
            <a:xfrm>
              <a:off x="4725" y="2711"/>
              <a:ext cx="0" cy="264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591" name="Line 231"/>
            <p:cNvSpPr>
              <a:spLocks noChangeShapeType="1"/>
            </p:cNvSpPr>
            <p:nvPr/>
          </p:nvSpPr>
          <p:spPr bwMode="auto">
            <a:xfrm>
              <a:off x="4725" y="2985"/>
              <a:ext cx="0" cy="264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592" name="Line 232"/>
            <p:cNvSpPr>
              <a:spLocks noChangeShapeType="1"/>
            </p:cNvSpPr>
            <p:nvPr/>
          </p:nvSpPr>
          <p:spPr bwMode="auto">
            <a:xfrm>
              <a:off x="4725" y="3259"/>
              <a:ext cx="0" cy="264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593" name="Line 233"/>
            <p:cNvSpPr>
              <a:spLocks noChangeShapeType="1"/>
            </p:cNvSpPr>
            <p:nvPr/>
          </p:nvSpPr>
          <p:spPr bwMode="auto">
            <a:xfrm>
              <a:off x="4725" y="3534"/>
              <a:ext cx="0" cy="305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594" name="Line 234"/>
            <p:cNvSpPr>
              <a:spLocks noChangeShapeType="1"/>
            </p:cNvSpPr>
            <p:nvPr/>
          </p:nvSpPr>
          <p:spPr bwMode="auto">
            <a:xfrm>
              <a:off x="4725" y="3849"/>
              <a:ext cx="0" cy="307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595" name="Line 235"/>
            <p:cNvSpPr>
              <a:spLocks noChangeShapeType="1"/>
            </p:cNvSpPr>
            <p:nvPr/>
          </p:nvSpPr>
          <p:spPr bwMode="auto">
            <a:xfrm>
              <a:off x="5363" y="650"/>
              <a:ext cx="0" cy="378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596" name="Line 236"/>
            <p:cNvSpPr>
              <a:spLocks noChangeShapeType="1"/>
            </p:cNvSpPr>
            <p:nvPr/>
          </p:nvSpPr>
          <p:spPr bwMode="auto">
            <a:xfrm>
              <a:off x="5363" y="1037"/>
              <a:ext cx="0" cy="264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597" name="Line 237"/>
            <p:cNvSpPr>
              <a:spLocks noChangeShapeType="1"/>
            </p:cNvSpPr>
            <p:nvPr/>
          </p:nvSpPr>
          <p:spPr bwMode="auto">
            <a:xfrm>
              <a:off x="5363" y="1311"/>
              <a:ext cx="0" cy="463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598" name="Line 238"/>
            <p:cNvSpPr>
              <a:spLocks noChangeShapeType="1"/>
            </p:cNvSpPr>
            <p:nvPr/>
          </p:nvSpPr>
          <p:spPr bwMode="auto">
            <a:xfrm>
              <a:off x="5363" y="1784"/>
              <a:ext cx="0" cy="264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599" name="Line 239"/>
            <p:cNvSpPr>
              <a:spLocks noChangeShapeType="1"/>
            </p:cNvSpPr>
            <p:nvPr/>
          </p:nvSpPr>
          <p:spPr bwMode="auto">
            <a:xfrm>
              <a:off x="5363" y="2057"/>
              <a:ext cx="0" cy="264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600" name="Line 240"/>
            <p:cNvSpPr>
              <a:spLocks noChangeShapeType="1"/>
            </p:cNvSpPr>
            <p:nvPr/>
          </p:nvSpPr>
          <p:spPr bwMode="auto">
            <a:xfrm>
              <a:off x="5363" y="2326"/>
              <a:ext cx="0" cy="377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601" name="Line 241"/>
            <p:cNvSpPr>
              <a:spLocks noChangeShapeType="1"/>
            </p:cNvSpPr>
            <p:nvPr/>
          </p:nvSpPr>
          <p:spPr bwMode="auto">
            <a:xfrm>
              <a:off x="5363" y="2711"/>
              <a:ext cx="0" cy="264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602" name="Line 242"/>
            <p:cNvSpPr>
              <a:spLocks noChangeShapeType="1"/>
            </p:cNvSpPr>
            <p:nvPr/>
          </p:nvSpPr>
          <p:spPr bwMode="auto">
            <a:xfrm>
              <a:off x="5363" y="2985"/>
              <a:ext cx="0" cy="264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603" name="Line 243"/>
            <p:cNvSpPr>
              <a:spLocks noChangeShapeType="1"/>
            </p:cNvSpPr>
            <p:nvPr/>
          </p:nvSpPr>
          <p:spPr bwMode="auto">
            <a:xfrm>
              <a:off x="5363" y="3259"/>
              <a:ext cx="0" cy="264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604" name="Line 244"/>
            <p:cNvSpPr>
              <a:spLocks noChangeShapeType="1"/>
            </p:cNvSpPr>
            <p:nvPr/>
          </p:nvSpPr>
          <p:spPr bwMode="auto">
            <a:xfrm>
              <a:off x="5363" y="3534"/>
              <a:ext cx="0" cy="305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605" name="Line 245"/>
            <p:cNvSpPr>
              <a:spLocks noChangeShapeType="1"/>
            </p:cNvSpPr>
            <p:nvPr/>
          </p:nvSpPr>
          <p:spPr bwMode="auto">
            <a:xfrm>
              <a:off x="5363" y="3849"/>
              <a:ext cx="0" cy="307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252413" y="769938"/>
            <a:ext cx="4679950" cy="1198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hangingPunct="1">
              <a:lnSpc>
                <a:spcPct val="100000"/>
              </a:lnSpc>
              <a:buClrTx/>
              <a:buFontTx/>
              <a:buNone/>
            </a:pPr>
            <a:endParaRPr lang="ru-RU" altLang="ru-RU" dirty="0">
              <a:solidFill>
                <a:srgbClr val="FFFFFF"/>
              </a:solidFill>
              <a:latin typeface="Rockwell" panose="02060603020205020403" pitchFamily="18" charset="0"/>
            </a:endParaRPr>
          </a:p>
          <a:p>
            <a:pPr hangingPunct="1">
              <a:lnSpc>
                <a:spcPct val="100000"/>
              </a:lnSpc>
              <a:buClrTx/>
              <a:buFontTx/>
              <a:buNone/>
            </a:pPr>
            <a:r>
              <a:rPr lang="ru-RU" altLang="ru-RU" dirty="0" smtClean="0">
                <a:solidFill>
                  <a:srgbClr val="FFFFFF"/>
                </a:solidFill>
                <a:latin typeface="Rockwell" panose="02060603020205020403" pitchFamily="18" charset="0"/>
              </a:rPr>
              <a:t>2021 </a:t>
            </a:r>
            <a:r>
              <a:rPr lang="ru-RU" altLang="ru-RU" dirty="0">
                <a:solidFill>
                  <a:srgbClr val="FFFFFF"/>
                </a:solidFill>
                <a:latin typeface="Rockwell" panose="02060603020205020403" pitchFamily="18" charset="0"/>
              </a:rPr>
              <a:t>год – 0</a:t>
            </a:r>
          </a:p>
          <a:p>
            <a:pPr hangingPunct="1">
              <a:lnSpc>
                <a:spcPct val="100000"/>
              </a:lnSpc>
              <a:buClrTx/>
              <a:buFontTx/>
              <a:buNone/>
            </a:pPr>
            <a:r>
              <a:rPr lang="ru-RU" altLang="ru-RU" dirty="0" smtClean="0">
                <a:solidFill>
                  <a:srgbClr val="FFFFFF"/>
                </a:solidFill>
                <a:latin typeface="Rockwell" panose="02060603020205020403" pitchFamily="18" charset="0"/>
              </a:rPr>
              <a:t>2022 </a:t>
            </a:r>
            <a:r>
              <a:rPr lang="ru-RU" altLang="ru-RU" dirty="0">
                <a:solidFill>
                  <a:srgbClr val="FFFFFF"/>
                </a:solidFill>
                <a:latin typeface="Rockwell" panose="02060603020205020403" pitchFamily="18" charset="0"/>
              </a:rPr>
              <a:t>год – 0</a:t>
            </a:r>
          </a:p>
          <a:p>
            <a:pPr hangingPunct="1">
              <a:lnSpc>
                <a:spcPct val="100000"/>
              </a:lnSpc>
              <a:buClrTx/>
              <a:buFontTx/>
              <a:buNone/>
            </a:pPr>
            <a:r>
              <a:rPr lang="ru-RU" altLang="ru-RU" dirty="0" smtClean="0">
                <a:solidFill>
                  <a:srgbClr val="FFFFFF"/>
                </a:solidFill>
                <a:latin typeface="Rockwell" panose="02060603020205020403" pitchFamily="18" charset="0"/>
              </a:rPr>
              <a:t>2023 </a:t>
            </a:r>
            <a:r>
              <a:rPr lang="ru-RU" altLang="ru-RU" dirty="0">
                <a:solidFill>
                  <a:srgbClr val="FFFFFF"/>
                </a:solidFill>
                <a:latin typeface="Rockwell" panose="02060603020205020403" pitchFamily="18" charset="0"/>
              </a:rPr>
              <a:t>год – 0 </a:t>
            </a:r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9325" y="946150"/>
            <a:ext cx="3971925" cy="2625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-63500" y="404813"/>
            <a:ext cx="9696450" cy="395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hangingPunct="1">
              <a:lnSpc>
                <a:spcPct val="100000"/>
              </a:lnSpc>
              <a:buClrTx/>
              <a:buFontTx/>
              <a:buNone/>
            </a:pPr>
            <a:r>
              <a:rPr lang="ru-RU" altLang="ru-RU" sz="2000" b="1">
                <a:solidFill>
                  <a:srgbClr val="FFFFFF"/>
                </a:solidFill>
                <a:latin typeface="Rockwell" panose="02060603020205020403" pitchFamily="18" charset="0"/>
              </a:rPr>
              <a:t>Дефицит/профицит бюджета Хромцовского сельского поселения</a:t>
            </a:r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1492250" y="3811588"/>
            <a:ext cx="5813425" cy="395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hangingPunct="1">
              <a:lnSpc>
                <a:spcPct val="100000"/>
              </a:lnSpc>
              <a:buClrTx/>
              <a:buFontTx/>
              <a:buNone/>
            </a:pPr>
            <a:r>
              <a:rPr lang="ru-RU" altLang="ru-RU" sz="2000" b="1">
                <a:solidFill>
                  <a:srgbClr val="FFFFFF"/>
                </a:solidFill>
                <a:latin typeface="Rockwell" panose="02060603020205020403" pitchFamily="18" charset="0"/>
              </a:rPr>
              <a:t>Уровень долговой нагрузки на бюджет</a:t>
            </a:r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2592388" y="4638675"/>
            <a:ext cx="6540500" cy="14758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hangingPunct="1">
              <a:lnSpc>
                <a:spcPct val="100000"/>
              </a:lnSpc>
              <a:buClrTx/>
              <a:buFontTx/>
              <a:buNone/>
            </a:pPr>
            <a:r>
              <a:rPr lang="ru-RU" altLang="ru-RU" dirty="0">
                <a:solidFill>
                  <a:srgbClr val="FFFFFF"/>
                </a:solidFill>
                <a:latin typeface="Rockwell" panose="02060603020205020403" pitchFamily="18" charset="0"/>
              </a:rPr>
              <a:t>      В </a:t>
            </a:r>
            <a:r>
              <a:rPr lang="ru-RU" altLang="ru-RU" dirty="0" smtClean="0">
                <a:solidFill>
                  <a:srgbClr val="FFFFFF"/>
                </a:solidFill>
                <a:latin typeface="Rockwell" panose="02060603020205020403" pitchFamily="18" charset="0"/>
              </a:rPr>
              <a:t>2018-2020годах </a:t>
            </a:r>
            <a:r>
              <a:rPr lang="ru-RU" altLang="ru-RU" dirty="0">
                <a:solidFill>
                  <a:srgbClr val="FFFFFF"/>
                </a:solidFill>
                <a:latin typeface="Rockwell" panose="02060603020205020403" pitchFamily="18" charset="0"/>
              </a:rPr>
              <a:t>муниципальный долг у </a:t>
            </a:r>
            <a:r>
              <a:rPr lang="ru-RU" altLang="ru-RU" dirty="0" err="1">
                <a:solidFill>
                  <a:srgbClr val="FFFFFF"/>
                </a:solidFill>
                <a:latin typeface="Rockwell" panose="02060603020205020403" pitchFamily="18" charset="0"/>
              </a:rPr>
              <a:t>Хромцовского</a:t>
            </a:r>
            <a:r>
              <a:rPr lang="ru-RU" altLang="ru-RU" dirty="0">
                <a:solidFill>
                  <a:srgbClr val="FFFFFF"/>
                </a:solidFill>
                <a:latin typeface="Rockwell" panose="02060603020205020403" pitchFamily="18" charset="0"/>
              </a:rPr>
              <a:t> сельского поселения отсутствовал. В </a:t>
            </a:r>
            <a:r>
              <a:rPr lang="ru-RU" altLang="ru-RU" dirty="0" smtClean="0">
                <a:solidFill>
                  <a:srgbClr val="FFFFFF"/>
                </a:solidFill>
                <a:latin typeface="Rockwell" panose="02060603020205020403" pitchFamily="18" charset="0"/>
              </a:rPr>
              <a:t>2021 </a:t>
            </a:r>
            <a:r>
              <a:rPr lang="ru-RU" altLang="ru-RU" dirty="0">
                <a:solidFill>
                  <a:srgbClr val="FFFFFF"/>
                </a:solidFill>
                <a:latin typeface="Rockwell" panose="02060603020205020403" pitchFamily="18" charset="0"/>
              </a:rPr>
              <a:t>году и плановом периоде </a:t>
            </a:r>
            <a:r>
              <a:rPr lang="ru-RU" altLang="ru-RU" dirty="0" smtClean="0">
                <a:solidFill>
                  <a:srgbClr val="FFFFFF"/>
                </a:solidFill>
                <a:latin typeface="Rockwell" panose="02060603020205020403" pitchFamily="18" charset="0"/>
              </a:rPr>
              <a:t>2022-2023гг </a:t>
            </a:r>
            <a:r>
              <a:rPr lang="ru-RU" altLang="ru-RU" dirty="0">
                <a:solidFill>
                  <a:srgbClr val="FFFFFF"/>
                </a:solidFill>
                <a:latin typeface="Rockwell" panose="02060603020205020403" pitchFamily="18" charset="0"/>
              </a:rPr>
              <a:t>также не планируется осуществление муниципальных заимствований и осуществление расходов по их погашению</a:t>
            </a:r>
          </a:p>
        </p:txBody>
      </p:sp>
      <p:pic>
        <p:nvPicPr>
          <p:cNvPr id="16390" name="Picture 6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513" y="4679950"/>
            <a:ext cx="2300287" cy="1462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Grp="1" noChangeArrowheads="1"/>
          </p:cNvSpPr>
          <p:nvPr>
            <p:ph type="title"/>
          </p:nvPr>
        </p:nvSpPr>
        <p:spPr>
          <a:xfrm>
            <a:off x="500063" y="500063"/>
            <a:ext cx="8183562" cy="479425"/>
          </a:xfrm>
          <a:ln/>
        </p:spPr>
        <p:txBody>
          <a:bodyPr/>
          <a:lstStyle/>
          <a:p>
            <a:pPr marL="53975" algn="r">
              <a:lnSpc>
                <a:spcPct val="100000"/>
              </a:lnSpc>
              <a:buClrTx/>
              <a:buFontTx/>
              <a:buNone/>
              <a:tabLst>
                <a:tab pos="53975" algn="l"/>
                <a:tab pos="501650" algn="l"/>
                <a:tab pos="950913" algn="l"/>
                <a:tab pos="1400175" algn="l"/>
                <a:tab pos="1849438" algn="l"/>
                <a:tab pos="2298700" algn="l"/>
                <a:tab pos="2747963" algn="l"/>
                <a:tab pos="3197225" algn="l"/>
                <a:tab pos="3646488" algn="l"/>
                <a:tab pos="4095750" algn="l"/>
                <a:tab pos="4545013" algn="l"/>
                <a:tab pos="4994275" algn="l"/>
                <a:tab pos="5443538" algn="l"/>
                <a:tab pos="5892800" algn="l"/>
                <a:tab pos="6342063" algn="l"/>
                <a:tab pos="6791325" algn="l"/>
                <a:tab pos="7240588" algn="l"/>
                <a:tab pos="7689850" algn="l"/>
                <a:tab pos="8139113" algn="l"/>
                <a:tab pos="8588375" algn="l"/>
                <a:tab pos="9037638" algn="l"/>
              </a:tabLst>
            </a:pPr>
            <a:r>
              <a:rPr lang="ru-RU" altLang="ru-RU" sz="2400" b="1">
                <a:solidFill>
                  <a:srgbClr val="E6E9CB"/>
                </a:solidFill>
              </a:rPr>
              <a:t>Бюджетная политика в области доходов</a:t>
            </a:r>
          </a:p>
        </p:txBody>
      </p:sp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500063" y="1714500"/>
            <a:ext cx="8183562" cy="3714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 marL="290513" indent="-274638">
              <a:tabLst>
                <a:tab pos="290513" algn="l"/>
                <a:tab pos="738188" algn="l"/>
                <a:tab pos="1187450" algn="l"/>
                <a:tab pos="1636713" algn="l"/>
                <a:tab pos="2085975" algn="l"/>
                <a:tab pos="2535238" algn="l"/>
                <a:tab pos="2984500" algn="l"/>
                <a:tab pos="3433763" algn="l"/>
                <a:tab pos="3883025" algn="l"/>
                <a:tab pos="4332288" algn="l"/>
                <a:tab pos="4781550" algn="l"/>
                <a:tab pos="5230813" algn="l"/>
                <a:tab pos="5680075" algn="l"/>
                <a:tab pos="6129338" algn="l"/>
                <a:tab pos="6578600" algn="l"/>
                <a:tab pos="7027863" algn="l"/>
                <a:tab pos="7477125" algn="l"/>
                <a:tab pos="7926388" algn="l"/>
                <a:tab pos="8375650" algn="l"/>
                <a:tab pos="8824913" algn="l"/>
                <a:tab pos="92741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90513" algn="l"/>
                <a:tab pos="738188" algn="l"/>
                <a:tab pos="1187450" algn="l"/>
                <a:tab pos="1636713" algn="l"/>
                <a:tab pos="2085975" algn="l"/>
                <a:tab pos="2535238" algn="l"/>
                <a:tab pos="2984500" algn="l"/>
                <a:tab pos="3433763" algn="l"/>
                <a:tab pos="3883025" algn="l"/>
                <a:tab pos="4332288" algn="l"/>
                <a:tab pos="4781550" algn="l"/>
                <a:tab pos="5230813" algn="l"/>
                <a:tab pos="5680075" algn="l"/>
                <a:tab pos="6129338" algn="l"/>
                <a:tab pos="6578600" algn="l"/>
                <a:tab pos="7027863" algn="l"/>
                <a:tab pos="7477125" algn="l"/>
                <a:tab pos="7926388" algn="l"/>
                <a:tab pos="8375650" algn="l"/>
                <a:tab pos="8824913" algn="l"/>
                <a:tab pos="92741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90513" algn="l"/>
                <a:tab pos="738188" algn="l"/>
                <a:tab pos="1187450" algn="l"/>
                <a:tab pos="1636713" algn="l"/>
                <a:tab pos="2085975" algn="l"/>
                <a:tab pos="2535238" algn="l"/>
                <a:tab pos="2984500" algn="l"/>
                <a:tab pos="3433763" algn="l"/>
                <a:tab pos="3883025" algn="l"/>
                <a:tab pos="4332288" algn="l"/>
                <a:tab pos="4781550" algn="l"/>
                <a:tab pos="5230813" algn="l"/>
                <a:tab pos="5680075" algn="l"/>
                <a:tab pos="6129338" algn="l"/>
                <a:tab pos="6578600" algn="l"/>
                <a:tab pos="7027863" algn="l"/>
                <a:tab pos="7477125" algn="l"/>
                <a:tab pos="7926388" algn="l"/>
                <a:tab pos="8375650" algn="l"/>
                <a:tab pos="8824913" algn="l"/>
                <a:tab pos="92741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90513" algn="l"/>
                <a:tab pos="738188" algn="l"/>
                <a:tab pos="1187450" algn="l"/>
                <a:tab pos="1636713" algn="l"/>
                <a:tab pos="2085975" algn="l"/>
                <a:tab pos="2535238" algn="l"/>
                <a:tab pos="2984500" algn="l"/>
                <a:tab pos="3433763" algn="l"/>
                <a:tab pos="3883025" algn="l"/>
                <a:tab pos="4332288" algn="l"/>
                <a:tab pos="4781550" algn="l"/>
                <a:tab pos="5230813" algn="l"/>
                <a:tab pos="5680075" algn="l"/>
                <a:tab pos="6129338" algn="l"/>
                <a:tab pos="6578600" algn="l"/>
                <a:tab pos="7027863" algn="l"/>
                <a:tab pos="7477125" algn="l"/>
                <a:tab pos="7926388" algn="l"/>
                <a:tab pos="8375650" algn="l"/>
                <a:tab pos="8824913" algn="l"/>
                <a:tab pos="92741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90513" algn="l"/>
                <a:tab pos="738188" algn="l"/>
                <a:tab pos="1187450" algn="l"/>
                <a:tab pos="1636713" algn="l"/>
                <a:tab pos="2085975" algn="l"/>
                <a:tab pos="2535238" algn="l"/>
                <a:tab pos="2984500" algn="l"/>
                <a:tab pos="3433763" algn="l"/>
                <a:tab pos="3883025" algn="l"/>
                <a:tab pos="4332288" algn="l"/>
                <a:tab pos="4781550" algn="l"/>
                <a:tab pos="5230813" algn="l"/>
                <a:tab pos="5680075" algn="l"/>
                <a:tab pos="6129338" algn="l"/>
                <a:tab pos="6578600" algn="l"/>
                <a:tab pos="7027863" algn="l"/>
                <a:tab pos="7477125" algn="l"/>
                <a:tab pos="7926388" algn="l"/>
                <a:tab pos="8375650" algn="l"/>
                <a:tab pos="8824913" algn="l"/>
                <a:tab pos="92741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290513" algn="l"/>
                <a:tab pos="738188" algn="l"/>
                <a:tab pos="1187450" algn="l"/>
                <a:tab pos="1636713" algn="l"/>
                <a:tab pos="2085975" algn="l"/>
                <a:tab pos="2535238" algn="l"/>
                <a:tab pos="2984500" algn="l"/>
                <a:tab pos="3433763" algn="l"/>
                <a:tab pos="3883025" algn="l"/>
                <a:tab pos="4332288" algn="l"/>
                <a:tab pos="4781550" algn="l"/>
                <a:tab pos="5230813" algn="l"/>
                <a:tab pos="5680075" algn="l"/>
                <a:tab pos="6129338" algn="l"/>
                <a:tab pos="6578600" algn="l"/>
                <a:tab pos="7027863" algn="l"/>
                <a:tab pos="7477125" algn="l"/>
                <a:tab pos="7926388" algn="l"/>
                <a:tab pos="8375650" algn="l"/>
                <a:tab pos="8824913" algn="l"/>
                <a:tab pos="92741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290513" algn="l"/>
                <a:tab pos="738188" algn="l"/>
                <a:tab pos="1187450" algn="l"/>
                <a:tab pos="1636713" algn="l"/>
                <a:tab pos="2085975" algn="l"/>
                <a:tab pos="2535238" algn="l"/>
                <a:tab pos="2984500" algn="l"/>
                <a:tab pos="3433763" algn="l"/>
                <a:tab pos="3883025" algn="l"/>
                <a:tab pos="4332288" algn="l"/>
                <a:tab pos="4781550" algn="l"/>
                <a:tab pos="5230813" algn="l"/>
                <a:tab pos="5680075" algn="l"/>
                <a:tab pos="6129338" algn="l"/>
                <a:tab pos="6578600" algn="l"/>
                <a:tab pos="7027863" algn="l"/>
                <a:tab pos="7477125" algn="l"/>
                <a:tab pos="7926388" algn="l"/>
                <a:tab pos="8375650" algn="l"/>
                <a:tab pos="8824913" algn="l"/>
                <a:tab pos="92741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290513" algn="l"/>
                <a:tab pos="738188" algn="l"/>
                <a:tab pos="1187450" algn="l"/>
                <a:tab pos="1636713" algn="l"/>
                <a:tab pos="2085975" algn="l"/>
                <a:tab pos="2535238" algn="l"/>
                <a:tab pos="2984500" algn="l"/>
                <a:tab pos="3433763" algn="l"/>
                <a:tab pos="3883025" algn="l"/>
                <a:tab pos="4332288" algn="l"/>
                <a:tab pos="4781550" algn="l"/>
                <a:tab pos="5230813" algn="l"/>
                <a:tab pos="5680075" algn="l"/>
                <a:tab pos="6129338" algn="l"/>
                <a:tab pos="6578600" algn="l"/>
                <a:tab pos="7027863" algn="l"/>
                <a:tab pos="7477125" algn="l"/>
                <a:tab pos="7926388" algn="l"/>
                <a:tab pos="8375650" algn="l"/>
                <a:tab pos="8824913" algn="l"/>
                <a:tab pos="92741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290513" algn="l"/>
                <a:tab pos="738188" algn="l"/>
                <a:tab pos="1187450" algn="l"/>
                <a:tab pos="1636713" algn="l"/>
                <a:tab pos="2085975" algn="l"/>
                <a:tab pos="2535238" algn="l"/>
                <a:tab pos="2984500" algn="l"/>
                <a:tab pos="3433763" algn="l"/>
                <a:tab pos="3883025" algn="l"/>
                <a:tab pos="4332288" algn="l"/>
                <a:tab pos="4781550" algn="l"/>
                <a:tab pos="5230813" algn="l"/>
                <a:tab pos="5680075" algn="l"/>
                <a:tab pos="6129338" algn="l"/>
                <a:tab pos="6578600" algn="l"/>
                <a:tab pos="7027863" algn="l"/>
                <a:tab pos="7477125" algn="l"/>
                <a:tab pos="7926388" algn="l"/>
                <a:tab pos="8375650" algn="l"/>
                <a:tab pos="8824913" algn="l"/>
                <a:tab pos="92741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just" hangingPunct="1">
              <a:lnSpc>
                <a:spcPct val="100000"/>
              </a:lnSpc>
              <a:spcAft>
                <a:spcPts val="1425"/>
              </a:spcAft>
              <a:buClrTx/>
              <a:buFontTx/>
              <a:buNone/>
            </a:pPr>
            <a:r>
              <a:rPr lang="ru-RU" altLang="ru-RU" sz="1200">
                <a:solidFill>
                  <a:srgbClr val="FFFFFF"/>
                </a:solidFill>
                <a:latin typeface="Times New Roman" panose="02020603050405020304" pitchFamily="18" charset="0"/>
              </a:rPr>
              <a:t>Мероприятия, направленные на увеличение собираемости платежей в бюджет:</a:t>
            </a:r>
          </a:p>
          <a:p>
            <a:pPr marL="274638" indent="-258763" algn="just" hangingPunct="1">
              <a:lnSpc>
                <a:spcPct val="100000"/>
              </a:lnSpc>
              <a:spcAft>
                <a:spcPts val="1425"/>
              </a:spcAft>
              <a:buClr>
                <a:srgbClr val="72A376"/>
              </a:buClr>
              <a:buSzPct val="70000"/>
              <a:buFont typeface="Wingdings 2" panose="05020102010507070707" pitchFamily="18" charset="2"/>
              <a:buChar char=""/>
            </a:pPr>
            <a:r>
              <a:rPr lang="ru-RU" altLang="ru-RU" sz="1200">
                <a:solidFill>
                  <a:srgbClr val="FFFFFF"/>
                </a:solidFill>
                <a:latin typeface="Times New Roman" panose="02020603050405020304" pitchFamily="18" charset="0"/>
              </a:rPr>
              <a:t>повышение ответственности каждого администратора доходов бюджета за эффективное прогнозирование, своевременность, правильность и полноту поступления администрируемых им платежей;</a:t>
            </a:r>
          </a:p>
          <a:p>
            <a:pPr marL="274638" indent="-258763" algn="just" hangingPunct="1">
              <a:lnSpc>
                <a:spcPct val="100000"/>
              </a:lnSpc>
              <a:spcAft>
                <a:spcPts val="1425"/>
              </a:spcAft>
              <a:buClr>
                <a:srgbClr val="72A376"/>
              </a:buClr>
              <a:buSzPct val="70000"/>
              <a:buFont typeface="Wingdings 2" panose="05020102010507070707" pitchFamily="18" charset="2"/>
              <a:buChar char=""/>
            </a:pPr>
            <a:r>
              <a:rPr lang="ru-RU" altLang="ru-RU" sz="1200">
                <a:solidFill>
                  <a:srgbClr val="FFFFFF"/>
                </a:solidFill>
                <a:latin typeface="Times New Roman" panose="02020603050405020304" pitchFamily="18" charset="0"/>
              </a:rPr>
              <a:t>усиление совместно с налоговыми органами работы по легализации заработной платы работающего населения и выводу из «тени» доходов предпринимателей, а также по установлению причин образования и обоснованности убытков.</a:t>
            </a:r>
          </a:p>
          <a:p>
            <a:pPr algn="just" hangingPunct="1">
              <a:lnSpc>
                <a:spcPct val="100000"/>
              </a:lnSpc>
              <a:spcAft>
                <a:spcPts val="1425"/>
              </a:spcAft>
              <a:buClrTx/>
              <a:buFontTx/>
              <a:buNone/>
            </a:pPr>
            <a:r>
              <a:rPr lang="ru-RU" altLang="ru-RU" sz="1200">
                <a:solidFill>
                  <a:srgbClr val="FFFFFF"/>
                </a:solidFill>
                <a:latin typeface="Times New Roman" panose="02020603050405020304" pitchFamily="18" charset="0"/>
              </a:rPr>
              <a:t>В целях увеличения доходов бюджета особое внимание следует уделять следующим направлениям:</a:t>
            </a:r>
          </a:p>
          <a:p>
            <a:pPr marL="274638" indent="-258763" algn="just" hangingPunct="1">
              <a:lnSpc>
                <a:spcPct val="100000"/>
              </a:lnSpc>
              <a:spcAft>
                <a:spcPts val="1425"/>
              </a:spcAft>
              <a:buClr>
                <a:srgbClr val="72A376"/>
              </a:buClr>
              <a:buSzPct val="70000"/>
              <a:buFont typeface="Wingdings 2" panose="05020102010507070707" pitchFamily="18" charset="2"/>
              <a:buChar char=""/>
            </a:pPr>
            <a:r>
              <a:rPr lang="ru-RU" altLang="ru-RU" sz="1200">
                <a:solidFill>
                  <a:srgbClr val="FFFFFF"/>
                </a:solidFill>
                <a:latin typeface="Times New Roman" panose="02020603050405020304" pitchFamily="18" charset="0"/>
              </a:rPr>
              <a:t>обеспечению эффективного управления муниципальной собственностью Хромцовского сельского поселения;</a:t>
            </a:r>
          </a:p>
          <a:p>
            <a:pPr marL="274638" indent="-258763" algn="just" hangingPunct="1">
              <a:lnSpc>
                <a:spcPct val="100000"/>
              </a:lnSpc>
              <a:spcAft>
                <a:spcPts val="1425"/>
              </a:spcAft>
              <a:buClr>
                <a:srgbClr val="72A376"/>
              </a:buClr>
              <a:buSzPct val="70000"/>
              <a:buFont typeface="Wingdings 2" panose="05020102010507070707" pitchFamily="18" charset="2"/>
              <a:buChar char=""/>
            </a:pPr>
            <a:r>
              <a:rPr lang="ru-RU" altLang="ru-RU" sz="1200">
                <a:solidFill>
                  <a:srgbClr val="FFFFFF"/>
                </a:solidFill>
                <a:latin typeface="Times New Roman" panose="02020603050405020304" pitchFamily="18" charset="0"/>
              </a:rPr>
              <a:t>активизации работы по выявлению не оформленных в установленном законодательством порядке земельных участков и не оформленных в собственность объектов недвижимости, в том числе объектов незавершенного строительства, с последующим понуждением собственников земельных участков и объектов недвижимости к своевременной регистрации прав собственности на данные объекты;</a:t>
            </a:r>
          </a:p>
          <a:p>
            <a:pPr marL="274638" indent="-258763" algn="just" hangingPunct="1">
              <a:lnSpc>
                <a:spcPct val="100000"/>
              </a:lnSpc>
              <a:spcAft>
                <a:spcPts val="1425"/>
              </a:spcAft>
              <a:buClr>
                <a:srgbClr val="72A376"/>
              </a:buClr>
              <a:buSzPct val="70000"/>
              <a:buFont typeface="Wingdings 2" panose="05020102010507070707" pitchFamily="18" charset="2"/>
              <a:buChar char=""/>
            </a:pPr>
            <a:r>
              <a:rPr lang="ru-RU" altLang="ru-RU" sz="1200">
                <a:solidFill>
                  <a:srgbClr val="FFFFFF"/>
                </a:solidFill>
                <a:latin typeface="Times New Roman" panose="02020603050405020304" pitchFamily="18" charset="0"/>
              </a:rPr>
              <a:t>сокращению задолженности и недоимки по платежам в бюджет поселения путем взаимодействия в рамках межведомственных комиссий с налогоплательщиками Хромцовского сельского поселения и эффективной реализацией контрольных функций главными администраторами доходов местного бюджета;</a:t>
            </a:r>
          </a:p>
          <a:p>
            <a:pPr marL="274638" indent="-258763" algn="just" hangingPunct="1">
              <a:lnSpc>
                <a:spcPct val="100000"/>
              </a:lnSpc>
              <a:spcAft>
                <a:spcPts val="1425"/>
              </a:spcAft>
              <a:buClr>
                <a:srgbClr val="72A376"/>
              </a:buClr>
              <a:buSzPct val="70000"/>
              <a:buFont typeface="Wingdings 2" panose="05020102010507070707" pitchFamily="18" charset="2"/>
              <a:buChar char=""/>
            </a:pPr>
            <a:r>
              <a:rPr lang="ru-RU" altLang="ru-RU" sz="1200">
                <a:solidFill>
                  <a:srgbClr val="FFFFFF"/>
                </a:solidFill>
                <a:latin typeface="Times New Roman" panose="02020603050405020304" pitchFamily="18" charset="0"/>
              </a:rPr>
              <a:t>поддержке малого и среднего предпринимательства.</a:t>
            </a:r>
          </a:p>
          <a:p>
            <a:pPr algn="just" hangingPunct="1">
              <a:lnSpc>
                <a:spcPct val="100000"/>
              </a:lnSpc>
              <a:spcAft>
                <a:spcPts val="1425"/>
              </a:spcAft>
              <a:buClrTx/>
              <a:buFontTx/>
              <a:buNone/>
            </a:pPr>
            <a:r>
              <a:rPr lang="ru-RU" altLang="ru-RU" sz="1200">
                <a:solidFill>
                  <a:srgbClr val="FFFFFF"/>
                </a:solidFill>
                <a:latin typeface="Times New Roman" panose="02020603050405020304" pitchFamily="18" charset="0"/>
              </a:rPr>
              <a:t>Кардинальное увеличение доходной базы бюджета Хромцовского сельского поселения может быть обеспечено развитием экономики поселения, привлечением инвестиций и появлением новых налогоплательщиков.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Grp="1" noChangeArrowheads="1"/>
          </p:cNvSpPr>
          <p:nvPr>
            <p:ph type="title"/>
          </p:nvPr>
        </p:nvSpPr>
        <p:spPr>
          <a:xfrm>
            <a:off x="571500" y="500063"/>
            <a:ext cx="8183563" cy="550862"/>
          </a:xfrm>
          <a:ln/>
        </p:spPr>
        <p:txBody>
          <a:bodyPr/>
          <a:lstStyle/>
          <a:p>
            <a:pPr marL="53975" algn="r">
              <a:lnSpc>
                <a:spcPct val="100000"/>
              </a:lnSpc>
              <a:buClrTx/>
              <a:buFontTx/>
              <a:buNone/>
              <a:tabLst>
                <a:tab pos="53975" algn="l"/>
                <a:tab pos="501650" algn="l"/>
                <a:tab pos="950913" algn="l"/>
                <a:tab pos="1400175" algn="l"/>
                <a:tab pos="1849438" algn="l"/>
                <a:tab pos="2298700" algn="l"/>
                <a:tab pos="2747963" algn="l"/>
                <a:tab pos="3197225" algn="l"/>
                <a:tab pos="3646488" algn="l"/>
                <a:tab pos="4095750" algn="l"/>
                <a:tab pos="4545013" algn="l"/>
                <a:tab pos="4994275" algn="l"/>
                <a:tab pos="5443538" algn="l"/>
                <a:tab pos="5892800" algn="l"/>
                <a:tab pos="6342063" algn="l"/>
                <a:tab pos="6791325" algn="l"/>
                <a:tab pos="7240588" algn="l"/>
                <a:tab pos="7689850" algn="l"/>
                <a:tab pos="8139113" algn="l"/>
                <a:tab pos="8588375" algn="l"/>
                <a:tab pos="9037638" algn="l"/>
              </a:tabLst>
            </a:pPr>
            <a:r>
              <a:rPr lang="ru-RU" altLang="ru-RU" sz="2800" b="1">
                <a:solidFill>
                  <a:srgbClr val="E6E9CB"/>
                </a:solidFill>
              </a:rPr>
              <a:t>Бюджетная политика в области расходов</a:t>
            </a:r>
          </a:p>
        </p:txBody>
      </p:sp>
      <p:sp>
        <p:nvSpPr>
          <p:cNvPr id="18434" name="Text Box 2"/>
          <p:cNvSpPr txBox="1">
            <a:spLocks noChangeArrowheads="1"/>
          </p:cNvSpPr>
          <p:nvPr/>
        </p:nvSpPr>
        <p:spPr bwMode="auto">
          <a:xfrm>
            <a:off x="428625" y="1643063"/>
            <a:ext cx="8183563" cy="2970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 marL="290513" indent="-274638">
              <a:tabLst>
                <a:tab pos="290513" algn="l"/>
                <a:tab pos="738188" algn="l"/>
                <a:tab pos="1187450" algn="l"/>
                <a:tab pos="1636713" algn="l"/>
                <a:tab pos="2085975" algn="l"/>
                <a:tab pos="2535238" algn="l"/>
                <a:tab pos="2984500" algn="l"/>
                <a:tab pos="3433763" algn="l"/>
                <a:tab pos="3883025" algn="l"/>
                <a:tab pos="4332288" algn="l"/>
                <a:tab pos="4781550" algn="l"/>
                <a:tab pos="5230813" algn="l"/>
                <a:tab pos="5680075" algn="l"/>
                <a:tab pos="6129338" algn="l"/>
                <a:tab pos="6578600" algn="l"/>
                <a:tab pos="7027863" algn="l"/>
                <a:tab pos="7477125" algn="l"/>
                <a:tab pos="7926388" algn="l"/>
                <a:tab pos="8375650" algn="l"/>
                <a:tab pos="8824913" algn="l"/>
                <a:tab pos="92741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90513" algn="l"/>
                <a:tab pos="738188" algn="l"/>
                <a:tab pos="1187450" algn="l"/>
                <a:tab pos="1636713" algn="l"/>
                <a:tab pos="2085975" algn="l"/>
                <a:tab pos="2535238" algn="l"/>
                <a:tab pos="2984500" algn="l"/>
                <a:tab pos="3433763" algn="l"/>
                <a:tab pos="3883025" algn="l"/>
                <a:tab pos="4332288" algn="l"/>
                <a:tab pos="4781550" algn="l"/>
                <a:tab pos="5230813" algn="l"/>
                <a:tab pos="5680075" algn="l"/>
                <a:tab pos="6129338" algn="l"/>
                <a:tab pos="6578600" algn="l"/>
                <a:tab pos="7027863" algn="l"/>
                <a:tab pos="7477125" algn="l"/>
                <a:tab pos="7926388" algn="l"/>
                <a:tab pos="8375650" algn="l"/>
                <a:tab pos="8824913" algn="l"/>
                <a:tab pos="92741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90513" algn="l"/>
                <a:tab pos="738188" algn="l"/>
                <a:tab pos="1187450" algn="l"/>
                <a:tab pos="1636713" algn="l"/>
                <a:tab pos="2085975" algn="l"/>
                <a:tab pos="2535238" algn="l"/>
                <a:tab pos="2984500" algn="l"/>
                <a:tab pos="3433763" algn="l"/>
                <a:tab pos="3883025" algn="l"/>
                <a:tab pos="4332288" algn="l"/>
                <a:tab pos="4781550" algn="l"/>
                <a:tab pos="5230813" algn="l"/>
                <a:tab pos="5680075" algn="l"/>
                <a:tab pos="6129338" algn="l"/>
                <a:tab pos="6578600" algn="l"/>
                <a:tab pos="7027863" algn="l"/>
                <a:tab pos="7477125" algn="l"/>
                <a:tab pos="7926388" algn="l"/>
                <a:tab pos="8375650" algn="l"/>
                <a:tab pos="8824913" algn="l"/>
                <a:tab pos="92741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90513" algn="l"/>
                <a:tab pos="738188" algn="l"/>
                <a:tab pos="1187450" algn="l"/>
                <a:tab pos="1636713" algn="l"/>
                <a:tab pos="2085975" algn="l"/>
                <a:tab pos="2535238" algn="l"/>
                <a:tab pos="2984500" algn="l"/>
                <a:tab pos="3433763" algn="l"/>
                <a:tab pos="3883025" algn="l"/>
                <a:tab pos="4332288" algn="l"/>
                <a:tab pos="4781550" algn="l"/>
                <a:tab pos="5230813" algn="l"/>
                <a:tab pos="5680075" algn="l"/>
                <a:tab pos="6129338" algn="l"/>
                <a:tab pos="6578600" algn="l"/>
                <a:tab pos="7027863" algn="l"/>
                <a:tab pos="7477125" algn="l"/>
                <a:tab pos="7926388" algn="l"/>
                <a:tab pos="8375650" algn="l"/>
                <a:tab pos="8824913" algn="l"/>
                <a:tab pos="92741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90513" algn="l"/>
                <a:tab pos="738188" algn="l"/>
                <a:tab pos="1187450" algn="l"/>
                <a:tab pos="1636713" algn="l"/>
                <a:tab pos="2085975" algn="l"/>
                <a:tab pos="2535238" algn="l"/>
                <a:tab pos="2984500" algn="l"/>
                <a:tab pos="3433763" algn="l"/>
                <a:tab pos="3883025" algn="l"/>
                <a:tab pos="4332288" algn="l"/>
                <a:tab pos="4781550" algn="l"/>
                <a:tab pos="5230813" algn="l"/>
                <a:tab pos="5680075" algn="l"/>
                <a:tab pos="6129338" algn="l"/>
                <a:tab pos="6578600" algn="l"/>
                <a:tab pos="7027863" algn="l"/>
                <a:tab pos="7477125" algn="l"/>
                <a:tab pos="7926388" algn="l"/>
                <a:tab pos="8375650" algn="l"/>
                <a:tab pos="8824913" algn="l"/>
                <a:tab pos="92741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290513" algn="l"/>
                <a:tab pos="738188" algn="l"/>
                <a:tab pos="1187450" algn="l"/>
                <a:tab pos="1636713" algn="l"/>
                <a:tab pos="2085975" algn="l"/>
                <a:tab pos="2535238" algn="l"/>
                <a:tab pos="2984500" algn="l"/>
                <a:tab pos="3433763" algn="l"/>
                <a:tab pos="3883025" algn="l"/>
                <a:tab pos="4332288" algn="l"/>
                <a:tab pos="4781550" algn="l"/>
                <a:tab pos="5230813" algn="l"/>
                <a:tab pos="5680075" algn="l"/>
                <a:tab pos="6129338" algn="l"/>
                <a:tab pos="6578600" algn="l"/>
                <a:tab pos="7027863" algn="l"/>
                <a:tab pos="7477125" algn="l"/>
                <a:tab pos="7926388" algn="l"/>
                <a:tab pos="8375650" algn="l"/>
                <a:tab pos="8824913" algn="l"/>
                <a:tab pos="92741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290513" algn="l"/>
                <a:tab pos="738188" algn="l"/>
                <a:tab pos="1187450" algn="l"/>
                <a:tab pos="1636713" algn="l"/>
                <a:tab pos="2085975" algn="l"/>
                <a:tab pos="2535238" algn="l"/>
                <a:tab pos="2984500" algn="l"/>
                <a:tab pos="3433763" algn="l"/>
                <a:tab pos="3883025" algn="l"/>
                <a:tab pos="4332288" algn="l"/>
                <a:tab pos="4781550" algn="l"/>
                <a:tab pos="5230813" algn="l"/>
                <a:tab pos="5680075" algn="l"/>
                <a:tab pos="6129338" algn="l"/>
                <a:tab pos="6578600" algn="l"/>
                <a:tab pos="7027863" algn="l"/>
                <a:tab pos="7477125" algn="l"/>
                <a:tab pos="7926388" algn="l"/>
                <a:tab pos="8375650" algn="l"/>
                <a:tab pos="8824913" algn="l"/>
                <a:tab pos="92741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290513" algn="l"/>
                <a:tab pos="738188" algn="l"/>
                <a:tab pos="1187450" algn="l"/>
                <a:tab pos="1636713" algn="l"/>
                <a:tab pos="2085975" algn="l"/>
                <a:tab pos="2535238" algn="l"/>
                <a:tab pos="2984500" algn="l"/>
                <a:tab pos="3433763" algn="l"/>
                <a:tab pos="3883025" algn="l"/>
                <a:tab pos="4332288" algn="l"/>
                <a:tab pos="4781550" algn="l"/>
                <a:tab pos="5230813" algn="l"/>
                <a:tab pos="5680075" algn="l"/>
                <a:tab pos="6129338" algn="l"/>
                <a:tab pos="6578600" algn="l"/>
                <a:tab pos="7027863" algn="l"/>
                <a:tab pos="7477125" algn="l"/>
                <a:tab pos="7926388" algn="l"/>
                <a:tab pos="8375650" algn="l"/>
                <a:tab pos="8824913" algn="l"/>
                <a:tab pos="92741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290513" algn="l"/>
                <a:tab pos="738188" algn="l"/>
                <a:tab pos="1187450" algn="l"/>
                <a:tab pos="1636713" algn="l"/>
                <a:tab pos="2085975" algn="l"/>
                <a:tab pos="2535238" algn="l"/>
                <a:tab pos="2984500" algn="l"/>
                <a:tab pos="3433763" algn="l"/>
                <a:tab pos="3883025" algn="l"/>
                <a:tab pos="4332288" algn="l"/>
                <a:tab pos="4781550" algn="l"/>
                <a:tab pos="5230813" algn="l"/>
                <a:tab pos="5680075" algn="l"/>
                <a:tab pos="6129338" algn="l"/>
                <a:tab pos="6578600" algn="l"/>
                <a:tab pos="7027863" algn="l"/>
                <a:tab pos="7477125" algn="l"/>
                <a:tab pos="7926388" algn="l"/>
                <a:tab pos="8375650" algn="l"/>
                <a:tab pos="8824913" algn="l"/>
                <a:tab pos="92741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hangingPunct="1">
              <a:lnSpc>
                <a:spcPct val="100000"/>
              </a:lnSpc>
              <a:spcAft>
                <a:spcPts val="1425"/>
              </a:spcAft>
              <a:buClrTx/>
              <a:buFontTx/>
              <a:buNone/>
            </a:pPr>
            <a:r>
              <a:rPr lang="ru-RU" altLang="ru-RU" sz="2000">
                <a:solidFill>
                  <a:srgbClr val="FFFFFF"/>
                </a:solidFill>
                <a:latin typeface="Times New Roman" panose="02020603050405020304" pitchFamily="18" charset="0"/>
              </a:rPr>
              <a:t>Бюджетная политика соответствует стратегическим целям и задачам Хромцовское сельского поселения и направлена:</a:t>
            </a:r>
          </a:p>
          <a:p>
            <a:pPr marL="274638" indent="-258763" hangingPunct="1">
              <a:lnSpc>
                <a:spcPct val="100000"/>
              </a:lnSpc>
              <a:spcAft>
                <a:spcPts val="1425"/>
              </a:spcAft>
              <a:buClr>
                <a:srgbClr val="72A376"/>
              </a:buClr>
              <a:buSzPct val="70000"/>
              <a:buFont typeface="Wingdings 2" panose="05020102010507070707" pitchFamily="18" charset="2"/>
              <a:buChar char=""/>
            </a:pPr>
            <a:r>
              <a:rPr lang="ru-RU" altLang="ru-RU" sz="2000">
                <a:solidFill>
                  <a:srgbClr val="FFFFFF"/>
                </a:solidFill>
                <a:latin typeface="Times New Roman" panose="02020603050405020304" pitchFamily="18" charset="0"/>
              </a:rPr>
              <a:t>на обеспечение равного доступа населения к социальным услугам в сфере образования, культуры и спорта, </a:t>
            </a:r>
          </a:p>
          <a:p>
            <a:pPr marL="274638" indent="-258763" hangingPunct="1">
              <a:lnSpc>
                <a:spcPct val="100000"/>
              </a:lnSpc>
              <a:spcAft>
                <a:spcPts val="1425"/>
              </a:spcAft>
              <a:buClr>
                <a:srgbClr val="72A376"/>
              </a:buClr>
              <a:buSzPct val="70000"/>
              <a:buFont typeface="Wingdings 2" panose="05020102010507070707" pitchFamily="18" charset="2"/>
              <a:buChar char=""/>
            </a:pPr>
            <a:r>
              <a:rPr lang="ru-RU" altLang="ru-RU" sz="2000">
                <a:solidFill>
                  <a:srgbClr val="FFFFFF"/>
                </a:solidFill>
                <a:latin typeface="Times New Roman" panose="02020603050405020304" pitchFamily="18" charset="0"/>
              </a:rPr>
              <a:t>на повышение качества предоставляемых услуг;</a:t>
            </a:r>
          </a:p>
          <a:p>
            <a:pPr marL="274638" indent="-258763" hangingPunct="1">
              <a:lnSpc>
                <a:spcPct val="100000"/>
              </a:lnSpc>
              <a:spcAft>
                <a:spcPts val="1425"/>
              </a:spcAft>
              <a:buClr>
                <a:srgbClr val="72A376"/>
              </a:buClr>
              <a:buSzPct val="70000"/>
              <a:buFont typeface="Wingdings 2" panose="05020102010507070707" pitchFamily="18" charset="2"/>
              <a:buChar char=""/>
            </a:pPr>
            <a:r>
              <a:rPr lang="ru-RU" altLang="ru-RU" sz="2000">
                <a:solidFill>
                  <a:srgbClr val="FFFFFF"/>
                </a:solidFill>
                <a:latin typeface="Times New Roman" panose="02020603050405020304" pitchFamily="18" charset="0"/>
              </a:rPr>
              <a:t>на оптимизацию расходов бюджета, обеспечение режима эффективного и экономного расходования средств.</a:t>
            </a:r>
          </a:p>
          <a:p>
            <a:pPr hangingPunct="1">
              <a:lnSpc>
                <a:spcPct val="100000"/>
              </a:lnSpc>
              <a:spcAft>
                <a:spcPts val="1425"/>
              </a:spcAft>
              <a:buClrTx/>
              <a:buFontTx/>
              <a:buNone/>
            </a:pPr>
            <a:r>
              <a:rPr lang="ru-RU" altLang="ru-RU" sz="2000">
                <a:solidFill>
                  <a:srgbClr val="FFFFFF"/>
                </a:solidFill>
                <a:latin typeface="Times New Roman" panose="02020603050405020304" pitchFamily="18" charset="0"/>
              </a:rPr>
              <a:t>В основу бюджетной политики Хромцовское сельского поселения положено безусловное исполнение действующих обязательств. Необходимо временно приостановить принятие новых расходных обязательств с учетом сложной экономической ситуации. </a:t>
            </a:r>
          </a:p>
          <a:p>
            <a:pPr hangingPunct="1">
              <a:lnSpc>
                <a:spcPct val="100000"/>
              </a:lnSpc>
              <a:spcAft>
                <a:spcPts val="1425"/>
              </a:spcAft>
              <a:buClrTx/>
              <a:buFontTx/>
              <a:buNone/>
            </a:pPr>
            <a:endParaRPr lang="ru-RU" altLang="ru-RU" sz="2000">
              <a:solidFill>
                <a:srgbClr val="FFFFFF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Grp="1" noChangeArrowheads="1"/>
          </p:cNvSpPr>
          <p:nvPr>
            <p:ph type="title"/>
          </p:nvPr>
        </p:nvSpPr>
        <p:spPr>
          <a:xfrm>
            <a:off x="500063" y="428625"/>
            <a:ext cx="8183562" cy="765175"/>
          </a:xfrm>
          <a:ln/>
        </p:spPr>
        <p:txBody>
          <a:bodyPr/>
          <a:lstStyle/>
          <a:p>
            <a:pPr marL="53975" algn="r">
              <a:lnSpc>
                <a:spcPct val="100000"/>
              </a:lnSpc>
              <a:buClrTx/>
              <a:buFontTx/>
              <a:buNone/>
              <a:tabLst>
                <a:tab pos="53975" algn="l"/>
                <a:tab pos="501650" algn="l"/>
                <a:tab pos="950913" algn="l"/>
                <a:tab pos="1400175" algn="l"/>
                <a:tab pos="1849438" algn="l"/>
                <a:tab pos="2298700" algn="l"/>
                <a:tab pos="2747963" algn="l"/>
                <a:tab pos="3197225" algn="l"/>
                <a:tab pos="3646488" algn="l"/>
                <a:tab pos="4095750" algn="l"/>
                <a:tab pos="4545013" algn="l"/>
                <a:tab pos="4994275" algn="l"/>
                <a:tab pos="5443538" algn="l"/>
                <a:tab pos="5892800" algn="l"/>
                <a:tab pos="6342063" algn="l"/>
                <a:tab pos="6791325" algn="l"/>
                <a:tab pos="7240588" algn="l"/>
                <a:tab pos="7689850" algn="l"/>
                <a:tab pos="8139113" algn="l"/>
                <a:tab pos="8588375" algn="l"/>
                <a:tab pos="9037638" algn="l"/>
              </a:tabLst>
            </a:pPr>
            <a:r>
              <a:rPr lang="ru-RU" altLang="ru-RU" sz="4400" b="1">
                <a:solidFill>
                  <a:srgbClr val="E6E9CB"/>
                </a:solidFill>
              </a:rPr>
              <a:t>Расходы</a:t>
            </a:r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7375" y="1500188"/>
            <a:ext cx="5394325" cy="3589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1"/>
          <p:cNvSpPr txBox="1">
            <a:spLocks noChangeArrowheads="1"/>
          </p:cNvSpPr>
          <p:nvPr/>
        </p:nvSpPr>
        <p:spPr bwMode="auto">
          <a:xfrm>
            <a:off x="503238" y="71438"/>
            <a:ext cx="8183562" cy="1223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hangingPunct="1">
              <a:lnSpc>
                <a:spcPct val="100000"/>
              </a:lnSpc>
              <a:spcAft>
                <a:spcPts val="1425"/>
              </a:spcAft>
              <a:buClrTx/>
              <a:buFontTx/>
              <a:buNone/>
            </a:pPr>
            <a:r>
              <a:rPr lang="ru-RU" altLang="ru-RU" sz="1600" dirty="0">
                <a:solidFill>
                  <a:srgbClr val="FFFFFF"/>
                </a:solidFill>
                <a:latin typeface="Rockwell" panose="02060603020205020403" pitchFamily="18" charset="0"/>
              </a:rPr>
              <a:t>Бюджет </a:t>
            </a:r>
            <a:r>
              <a:rPr lang="ru-RU" altLang="ru-RU" sz="1600" dirty="0" err="1">
                <a:solidFill>
                  <a:srgbClr val="FFFFFF"/>
                </a:solidFill>
                <a:latin typeface="Rockwell" panose="02060603020205020403" pitchFamily="18" charset="0"/>
              </a:rPr>
              <a:t>Хромцовского</a:t>
            </a:r>
            <a:r>
              <a:rPr lang="ru-RU" altLang="ru-RU" sz="1600" dirty="0">
                <a:solidFill>
                  <a:srgbClr val="FFFFFF"/>
                </a:solidFill>
                <a:latin typeface="Rockwell" panose="02060603020205020403" pitchFamily="18" charset="0"/>
              </a:rPr>
              <a:t> сельского поселения формируется в рамках   муниципальных программ и не программных направлений деятельности.</a:t>
            </a:r>
          </a:p>
          <a:p>
            <a:pPr hangingPunct="1">
              <a:lnSpc>
                <a:spcPct val="100000"/>
              </a:lnSpc>
              <a:spcAft>
                <a:spcPts val="1425"/>
              </a:spcAft>
              <a:buClrTx/>
              <a:buFontTx/>
              <a:buNone/>
            </a:pPr>
            <a:r>
              <a:rPr lang="ru-RU" altLang="ru-RU" sz="1600" dirty="0">
                <a:solidFill>
                  <a:srgbClr val="FFFFFF"/>
                </a:solidFill>
                <a:latin typeface="Rockwell" panose="02060603020205020403" pitchFamily="18" charset="0"/>
              </a:rPr>
              <a:t>В </a:t>
            </a:r>
            <a:r>
              <a:rPr lang="ru-RU" altLang="ru-RU" sz="1600" dirty="0" smtClean="0">
                <a:solidFill>
                  <a:srgbClr val="FFFFFF"/>
                </a:solidFill>
                <a:latin typeface="Rockwell" panose="02060603020205020403" pitchFamily="18" charset="0"/>
              </a:rPr>
              <a:t>2021 </a:t>
            </a:r>
            <a:r>
              <a:rPr lang="ru-RU" altLang="ru-RU" sz="1600" dirty="0">
                <a:solidFill>
                  <a:srgbClr val="FFFFFF"/>
                </a:solidFill>
                <a:latin typeface="Rockwell" panose="02060603020205020403" pitchFamily="18" charset="0"/>
              </a:rPr>
              <a:t>году и плановом периоде </a:t>
            </a:r>
            <a:r>
              <a:rPr lang="ru-RU" altLang="ru-RU" sz="1600" dirty="0" smtClean="0">
                <a:solidFill>
                  <a:srgbClr val="FFFFFF"/>
                </a:solidFill>
                <a:latin typeface="Rockwell" panose="02060603020205020403" pitchFamily="18" charset="0"/>
              </a:rPr>
              <a:t>2022-2023гг </a:t>
            </a:r>
            <a:r>
              <a:rPr lang="ru-RU" altLang="ru-RU" sz="1600" dirty="0">
                <a:solidFill>
                  <a:srgbClr val="FFFFFF"/>
                </a:solidFill>
                <a:latin typeface="Rockwell" panose="02060603020205020403" pitchFamily="18" charset="0"/>
              </a:rPr>
              <a:t>планируется реализация четырех муниципальных программ:</a:t>
            </a:r>
          </a:p>
        </p:txBody>
      </p:sp>
      <p:grpSp>
        <p:nvGrpSpPr>
          <p:cNvPr id="20482" name="Group 2"/>
          <p:cNvGrpSpPr>
            <a:grpSpLocks/>
          </p:cNvGrpSpPr>
          <p:nvPr/>
        </p:nvGrpSpPr>
        <p:grpSpPr bwMode="auto">
          <a:xfrm>
            <a:off x="539750" y="1439863"/>
            <a:ext cx="8110538" cy="3516312"/>
            <a:chOff x="340" y="907"/>
            <a:chExt cx="5109" cy="2215"/>
          </a:xfrm>
        </p:grpSpPr>
        <p:sp>
          <p:nvSpPr>
            <p:cNvPr id="20483" name="Rectangle 3"/>
            <p:cNvSpPr>
              <a:spLocks noChangeArrowheads="1"/>
            </p:cNvSpPr>
            <p:nvPr/>
          </p:nvSpPr>
          <p:spPr bwMode="auto">
            <a:xfrm>
              <a:off x="340" y="907"/>
              <a:ext cx="2746" cy="212"/>
            </a:xfrm>
            <a:prstGeom prst="rect">
              <a:avLst/>
            </a:prstGeom>
            <a:solidFill>
              <a:srgbClr val="72A37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0484" name="Rectangle 4"/>
            <p:cNvSpPr>
              <a:spLocks noChangeArrowheads="1"/>
            </p:cNvSpPr>
            <p:nvPr/>
          </p:nvSpPr>
          <p:spPr bwMode="auto">
            <a:xfrm>
              <a:off x="3095" y="907"/>
              <a:ext cx="2338" cy="212"/>
            </a:xfrm>
            <a:prstGeom prst="rect">
              <a:avLst/>
            </a:prstGeom>
            <a:solidFill>
              <a:srgbClr val="72A37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828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300">
                  <a:solidFill>
                    <a:srgbClr val="FFFF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Сумма, тысяч рублей</a:t>
              </a:r>
            </a:p>
          </p:txBody>
        </p:sp>
        <p:sp>
          <p:nvSpPr>
            <p:cNvPr id="20485" name="Rectangle 5"/>
            <p:cNvSpPr>
              <a:spLocks noChangeArrowheads="1"/>
            </p:cNvSpPr>
            <p:nvPr/>
          </p:nvSpPr>
          <p:spPr bwMode="auto">
            <a:xfrm>
              <a:off x="340" y="1130"/>
              <a:ext cx="2746" cy="226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Наименование</a:t>
              </a:r>
            </a:p>
          </p:txBody>
        </p:sp>
        <p:sp>
          <p:nvSpPr>
            <p:cNvPr id="20486" name="Rectangle 6"/>
            <p:cNvSpPr>
              <a:spLocks noChangeArrowheads="1"/>
            </p:cNvSpPr>
            <p:nvPr/>
          </p:nvSpPr>
          <p:spPr bwMode="auto">
            <a:xfrm>
              <a:off x="3095" y="1130"/>
              <a:ext cx="773" cy="226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2021 </a:t>
              </a:r>
              <a:r>
                <a:rPr lang="ru-RU" altLang="ru-RU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год</a:t>
              </a:r>
            </a:p>
          </p:txBody>
        </p:sp>
        <p:sp>
          <p:nvSpPr>
            <p:cNvPr id="20487" name="Rectangle 7"/>
            <p:cNvSpPr>
              <a:spLocks noChangeArrowheads="1"/>
            </p:cNvSpPr>
            <p:nvPr/>
          </p:nvSpPr>
          <p:spPr bwMode="auto">
            <a:xfrm>
              <a:off x="3877" y="1130"/>
              <a:ext cx="773" cy="226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2022 </a:t>
              </a:r>
              <a:r>
                <a:rPr lang="ru-RU" altLang="ru-RU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год</a:t>
              </a:r>
            </a:p>
          </p:txBody>
        </p:sp>
        <p:sp>
          <p:nvSpPr>
            <p:cNvPr id="20488" name="Rectangle 8"/>
            <p:cNvSpPr>
              <a:spLocks noChangeArrowheads="1"/>
            </p:cNvSpPr>
            <p:nvPr/>
          </p:nvSpPr>
          <p:spPr bwMode="auto">
            <a:xfrm>
              <a:off x="4661" y="1130"/>
              <a:ext cx="773" cy="226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2023 </a:t>
              </a:r>
              <a:r>
                <a:rPr lang="ru-RU" altLang="ru-RU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год</a:t>
              </a:r>
            </a:p>
          </p:txBody>
        </p:sp>
        <p:sp>
          <p:nvSpPr>
            <p:cNvPr id="20489" name="Rectangle 9"/>
            <p:cNvSpPr>
              <a:spLocks noChangeArrowheads="1"/>
            </p:cNvSpPr>
            <p:nvPr/>
          </p:nvSpPr>
          <p:spPr bwMode="auto">
            <a:xfrm>
              <a:off x="340" y="1366"/>
              <a:ext cx="2746" cy="397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Муниципальная  программа «Совершенствование местного самоуправления Хромцовского сельского поселения Фурмановского муниципального района»</a:t>
              </a:r>
            </a:p>
          </p:txBody>
        </p:sp>
        <p:sp>
          <p:nvSpPr>
            <p:cNvPr id="20490" name="Rectangle 10"/>
            <p:cNvSpPr>
              <a:spLocks noChangeArrowheads="1"/>
            </p:cNvSpPr>
            <p:nvPr/>
          </p:nvSpPr>
          <p:spPr bwMode="auto">
            <a:xfrm>
              <a:off x="3095" y="1366"/>
              <a:ext cx="773" cy="397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endParaRPr lang="ru-RU" altLang="ru-RU" sz="14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2987,3</a:t>
              </a:r>
            </a:p>
          </p:txBody>
        </p:sp>
        <p:sp>
          <p:nvSpPr>
            <p:cNvPr id="20491" name="Rectangle 11"/>
            <p:cNvSpPr>
              <a:spLocks noChangeArrowheads="1"/>
            </p:cNvSpPr>
            <p:nvPr/>
          </p:nvSpPr>
          <p:spPr bwMode="auto">
            <a:xfrm>
              <a:off x="3886" y="1357"/>
              <a:ext cx="773" cy="397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endParaRPr lang="ru-RU" altLang="ru-RU" sz="14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2318,5</a:t>
              </a:r>
            </a:p>
          </p:txBody>
        </p:sp>
        <p:sp>
          <p:nvSpPr>
            <p:cNvPr id="20492" name="Rectangle 12"/>
            <p:cNvSpPr>
              <a:spLocks noChangeArrowheads="1"/>
            </p:cNvSpPr>
            <p:nvPr/>
          </p:nvSpPr>
          <p:spPr bwMode="auto">
            <a:xfrm>
              <a:off x="4669" y="1366"/>
              <a:ext cx="773" cy="397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2318,5</a:t>
              </a:r>
            </a:p>
          </p:txBody>
        </p:sp>
        <p:sp>
          <p:nvSpPr>
            <p:cNvPr id="20493" name="Rectangle 13"/>
            <p:cNvSpPr>
              <a:spLocks noChangeArrowheads="1"/>
            </p:cNvSpPr>
            <p:nvPr/>
          </p:nvSpPr>
          <p:spPr bwMode="auto">
            <a:xfrm>
              <a:off x="340" y="1772"/>
              <a:ext cx="2746" cy="397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just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Муниципальная программа «Развитие культуры Хромцовского сельского поселения Фурмановского муниципального района»</a:t>
              </a:r>
            </a:p>
          </p:txBody>
        </p:sp>
        <p:sp>
          <p:nvSpPr>
            <p:cNvPr id="20494" name="Rectangle 14"/>
            <p:cNvSpPr>
              <a:spLocks noChangeArrowheads="1"/>
            </p:cNvSpPr>
            <p:nvPr/>
          </p:nvSpPr>
          <p:spPr bwMode="auto">
            <a:xfrm>
              <a:off x="3095" y="1772"/>
              <a:ext cx="773" cy="397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endParaRPr lang="ru-RU" altLang="ru-RU" sz="14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4673,4</a:t>
              </a:r>
            </a:p>
          </p:txBody>
        </p:sp>
        <p:sp>
          <p:nvSpPr>
            <p:cNvPr id="20495" name="Rectangle 15"/>
            <p:cNvSpPr>
              <a:spLocks noChangeArrowheads="1"/>
            </p:cNvSpPr>
            <p:nvPr/>
          </p:nvSpPr>
          <p:spPr bwMode="auto">
            <a:xfrm>
              <a:off x="3877" y="1772"/>
              <a:ext cx="773" cy="397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endParaRPr lang="ru-RU" altLang="ru-RU" sz="14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1533,6</a:t>
              </a:r>
            </a:p>
          </p:txBody>
        </p:sp>
        <p:sp>
          <p:nvSpPr>
            <p:cNvPr id="20496" name="Rectangle 16"/>
            <p:cNvSpPr>
              <a:spLocks noChangeArrowheads="1"/>
            </p:cNvSpPr>
            <p:nvPr/>
          </p:nvSpPr>
          <p:spPr bwMode="auto">
            <a:xfrm>
              <a:off x="4661" y="1772"/>
              <a:ext cx="773" cy="397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endParaRPr lang="ru-RU" altLang="ru-RU" sz="14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1533,6</a:t>
              </a:r>
            </a:p>
          </p:txBody>
        </p:sp>
        <p:sp>
          <p:nvSpPr>
            <p:cNvPr id="20497" name="Rectangle 17"/>
            <p:cNvSpPr>
              <a:spLocks noChangeArrowheads="1"/>
            </p:cNvSpPr>
            <p:nvPr/>
          </p:nvSpPr>
          <p:spPr bwMode="auto">
            <a:xfrm>
              <a:off x="340" y="2174"/>
              <a:ext cx="2746" cy="532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just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Муниципальная программа «Обеспечение безопасности граждан на территории Хромцовского сельского поселения Фурмановского муниципального района»</a:t>
              </a:r>
            </a:p>
          </p:txBody>
        </p:sp>
        <p:sp>
          <p:nvSpPr>
            <p:cNvPr id="20498" name="Rectangle 18"/>
            <p:cNvSpPr>
              <a:spLocks noChangeArrowheads="1"/>
            </p:cNvSpPr>
            <p:nvPr/>
          </p:nvSpPr>
          <p:spPr bwMode="auto">
            <a:xfrm>
              <a:off x="3095" y="2174"/>
              <a:ext cx="773" cy="532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endParaRPr lang="ru-RU" altLang="ru-RU" sz="14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51,2</a:t>
              </a:r>
            </a:p>
          </p:txBody>
        </p:sp>
        <p:sp>
          <p:nvSpPr>
            <p:cNvPr id="20499" name="Rectangle 19"/>
            <p:cNvSpPr>
              <a:spLocks noChangeArrowheads="1"/>
            </p:cNvSpPr>
            <p:nvPr/>
          </p:nvSpPr>
          <p:spPr bwMode="auto">
            <a:xfrm>
              <a:off x="3876" y="2174"/>
              <a:ext cx="773" cy="532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endParaRPr lang="ru-RU" altLang="ru-RU" sz="14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30,0</a:t>
              </a:r>
            </a:p>
          </p:txBody>
        </p:sp>
        <p:sp>
          <p:nvSpPr>
            <p:cNvPr id="20500" name="Rectangle 20"/>
            <p:cNvSpPr>
              <a:spLocks noChangeArrowheads="1"/>
            </p:cNvSpPr>
            <p:nvPr/>
          </p:nvSpPr>
          <p:spPr bwMode="auto">
            <a:xfrm>
              <a:off x="4661" y="2174"/>
              <a:ext cx="773" cy="532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endParaRPr lang="ru-RU" altLang="ru-RU" sz="14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30,0</a:t>
              </a:r>
            </a:p>
          </p:txBody>
        </p:sp>
        <p:sp>
          <p:nvSpPr>
            <p:cNvPr id="20501" name="Rectangle 21"/>
            <p:cNvSpPr>
              <a:spLocks noChangeArrowheads="1"/>
            </p:cNvSpPr>
            <p:nvPr/>
          </p:nvSpPr>
          <p:spPr bwMode="auto">
            <a:xfrm>
              <a:off x="340" y="2717"/>
              <a:ext cx="2746" cy="396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just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Муниципальная  программа «Благоустройство и уличное освещение Хромцовского сельского поселения Фурмановского муниципального района»</a:t>
              </a:r>
            </a:p>
          </p:txBody>
        </p:sp>
        <p:sp>
          <p:nvSpPr>
            <p:cNvPr id="20502" name="Rectangle 22"/>
            <p:cNvSpPr>
              <a:spLocks noChangeArrowheads="1"/>
            </p:cNvSpPr>
            <p:nvPr/>
          </p:nvSpPr>
          <p:spPr bwMode="auto">
            <a:xfrm>
              <a:off x="3095" y="2717"/>
              <a:ext cx="773" cy="396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endParaRPr lang="ru-RU" altLang="ru-RU" sz="14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710,1</a:t>
              </a:r>
            </a:p>
          </p:txBody>
        </p:sp>
        <p:sp>
          <p:nvSpPr>
            <p:cNvPr id="20503" name="Rectangle 23"/>
            <p:cNvSpPr>
              <a:spLocks noChangeArrowheads="1"/>
            </p:cNvSpPr>
            <p:nvPr/>
          </p:nvSpPr>
          <p:spPr bwMode="auto">
            <a:xfrm>
              <a:off x="3877" y="2717"/>
              <a:ext cx="773" cy="396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endParaRPr lang="ru-RU" altLang="ru-RU" sz="14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208,5</a:t>
              </a:r>
            </a:p>
          </p:txBody>
        </p:sp>
        <p:sp>
          <p:nvSpPr>
            <p:cNvPr id="20504" name="Rectangle 24"/>
            <p:cNvSpPr>
              <a:spLocks noChangeArrowheads="1"/>
            </p:cNvSpPr>
            <p:nvPr/>
          </p:nvSpPr>
          <p:spPr bwMode="auto">
            <a:xfrm>
              <a:off x="4661" y="2717"/>
              <a:ext cx="773" cy="396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endParaRPr lang="ru-RU" altLang="ru-RU" sz="14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119,7</a:t>
              </a:r>
            </a:p>
          </p:txBody>
        </p:sp>
        <p:sp>
          <p:nvSpPr>
            <p:cNvPr id="20505" name="Line 25"/>
            <p:cNvSpPr>
              <a:spLocks noChangeShapeType="1"/>
            </p:cNvSpPr>
            <p:nvPr/>
          </p:nvSpPr>
          <p:spPr bwMode="auto">
            <a:xfrm>
              <a:off x="340" y="907"/>
              <a:ext cx="2746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506" name="Line 26"/>
            <p:cNvSpPr>
              <a:spLocks noChangeShapeType="1"/>
            </p:cNvSpPr>
            <p:nvPr/>
          </p:nvSpPr>
          <p:spPr bwMode="auto">
            <a:xfrm>
              <a:off x="3095" y="907"/>
              <a:ext cx="2338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507" name="Line 27"/>
            <p:cNvSpPr>
              <a:spLocks noChangeShapeType="1"/>
            </p:cNvSpPr>
            <p:nvPr/>
          </p:nvSpPr>
          <p:spPr bwMode="auto">
            <a:xfrm>
              <a:off x="340" y="1130"/>
              <a:ext cx="2746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508" name="Line 28"/>
            <p:cNvSpPr>
              <a:spLocks noChangeShapeType="1"/>
            </p:cNvSpPr>
            <p:nvPr/>
          </p:nvSpPr>
          <p:spPr bwMode="auto">
            <a:xfrm>
              <a:off x="3095" y="1130"/>
              <a:ext cx="773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509" name="Line 29"/>
            <p:cNvSpPr>
              <a:spLocks noChangeShapeType="1"/>
            </p:cNvSpPr>
            <p:nvPr/>
          </p:nvSpPr>
          <p:spPr bwMode="auto">
            <a:xfrm>
              <a:off x="3877" y="1130"/>
              <a:ext cx="773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510" name="Line 30"/>
            <p:cNvSpPr>
              <a:spLocks noChangeShapeType="1"/>
            </p:cNvSpPr>
            <p:nvPr/>
          </p:nvSpPr>
          <p:spPr bwMode="auto">
            <a:xfrm>
              <a:off x="4661" y="1130"/>
              <a:ext cx="773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511" name="Line 31"/>
            <p:cNvSpPr>
              <a:spLocks noChangeShapeType="1"/>
            </p:cNvSpPr>
            <p:nvPr/>
          </p:nvSpPr>
          <p:spPr bwMode="auto">
            <a:xfrm>
              <a:off x="340" y="1364"/>
              <a:ext cx="2746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512" name="Line 32"/>
            <p:cNvSpPr>
              <a:spLocks noChangeShapeType="1"/>
            </p:cNvSpPr>
            <p:nvPr/>
          </p:nvSpPr>
          <p:spPr bwMode="auto">
            <a:xfrm>
              <a:off x="3095" y="1364"/>
              <a:ext cx="773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513" name="Line 33"/>
            <p:cNvSpPr>
              <a:spLocks noChangeShapeType="1"/>
            </p:cNvSpPr>
            <p:nvPr/>
          </p:nvSpPr>
          <p:spPr bwMode="auto">
            <a:xfrm>
              <a:off x="3877" y="1364"/>
              <a:ext cx="773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514" name="Line 34"/>
            <p:cNvSpPr>
              <a:spLocks noChangeShapeType="1"/>
            </p:cNvSpPr>
            <p:nvPr/>
          </p:nvSpPr>
          <p:spPr bwMode="auto">
            <a:xfrm>
              <a:off x="4661" y="1364"/>
              <a:ext cx="773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515" name="Line 35"/>
            <p:cNvSpPr>
              <a:spLocks noChangeShapeType="1"/>
            </p:cNvSpPr>
            <p:nvPr/>
          </p:nvSpPr>
          <p:spPr bwMode="auto">
            <a:xfrm>
              <a:off x="340" y="1772"/>
              <a:ext cx="2746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516" name="Line 36"/>
            <p:cNvSpPr>
              <a:spLocks noChangeShapeType="1"/>
            </p:cNvSpPr>
            <p:nvPr/>
          </p:nvSpPr>
          <p:spPr bwMode="auto">
            <a:xfrm>
              <a:off x="3095" y="1772"/>
              <a:ext cx="773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517" name="Line 37"/>
            <p:cNvSpPr>
              <a:spLocks noChangeShapeType="1"/>
            </p:cNvSpPr>
            <p:nvPr/>
          </p:nvSpPr>
          <p:spPr bwMode="auto">
            <a:xfrm>
              <a:off x="3877" y="1772"/>
              <a:ext cx="773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518" name="Line 38"/>
            <p:cNvSpPr>
              <a:spLocks noChangeShapeType="1"/>
            </p:cNvSpPr>
            <p:nvPr/>
          </p:nvSpPr>
          <p:spPr bwMode="auto">
            <a:xfrm>
              <a:off x="4661" y="1772"/>
              <a:ext cx="773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519" name="Line 39"/>
            <p:cNvSpPr>
              <a:spLocks noChangeShapeType="1"/>
            </p:cNvSpPr>
            <p:nvPr/>
          </p:nvSpPr>
          <p:spPr bwMode="auto">
            <a:xfrm>
              <a:off x="340" y="2174"/>
              <a:ext cx="2746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520" name="Line 40"/>
            <p:cNvSpPr>
              <a:spLocks noChangeShapeType="1"/>
            </p:cNvSpPr>
            <p:nvPr/>
          </p:nvSpPr>
          <p:spPr bwMode="auto">
            <a:xfrm>
              <a:off x="3095" y="2174"/>
              <a:ext cx="773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521" name="Line 41"/>
            <p:cNvSpPr>
              <a:spLocks noChangeShapeType="1"/>
            </p:cNvSpPr>
            <p:nvPr/>
          </p:nvSpPr>
          <p:spPr bwMode="auto">
            <a:xfrm>
              <a:off x="3877" y="2174"/>
              <a:ext cx="773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522" name="Line 42"/>
            <p:cNvSpPr>
              <a:spLocks noChangeShapeType="1"/>
            </p:cNvSpPr>
            <p:nvPr/>
          </p:nvSpPr>
          <p:spPr bwMode="auto">
            <a:xfrm>
              <a:off x="4661" y="2174"/>
              <a:ext cx="773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523" name="Line 43"/>
            <p:cNvSpPr>
              <a:spLocks noChangeShapeType="1"/>
            </p:cNvSpPr>
            <p:nvPr/>
          </p:nvSpPr>
          <p:spPr bwMode="auto">
            <a:xfrm>
              <a:off x="340" y="2717"/>
              <a:ext cx="2746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524" name="Line 44"/>
            <p:cNvSpPr>
              <a:spLocks noChangeShapeType="1"/>
            </p:cNvSpPr>
            <p:nvPr/>
          </p:nvSpPr>
          <p:spPr bwMode="auto">
            <a:xfrm>
              <a:off x="3095" y="2717"/>
              <a:ext cx="773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525" name="Line 45"/>
            <p:cNvSpPr>
              <a:spLocks noChangeShapeType="1"/>
            </p:cNvSpPr>
            <p:nvPr/>
          </p:nvSpPr>
          <p:spPr bwMode="auto">
            <a:xfrm>
              <a:off x="3877" y="2717"/>
              <a:ext cx="773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526" name="Line 46"/>
            <p:cNvSpPr>
              <a:spLocks noChangeShapeType="1"/>
            </p:cNvSpPr>
            <p:nvPr/>
          </p:nvSpPr>
          <p:spPr bwMode="auto">
            <a:xfrm>
              <a:off x="4661" y="2717"/>
              <a:ext cx="773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527" name="Line 47"/>
            <p:cNvSpPr>
              <a:spLocks noChangeShapeType="1"/>
            </p:cNvSpPr>
            <p:nvPr/>
          </p:nvSpPr>
          <p:spPr bwMode="auto">
            <a:xfrm>
              <a:off x="340" y="3123"/>
              <a:ext cx="2746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528" name="Line 48"/>
            <p:cNvSpPr>
              <a:spLocks noChangeShapeType="1"/>
            </p:cNvSpPr>
            <p:nvPr/>
          </p:nvSpPr>
          <p:spPr bwMode="auto">
            <a:xfrm>
              <a:off x="3095" y="3123"/>
              <a:ext cx="773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529" name="Line 49"/>
            <p:cNvSpPr>
              <a:spLocks noChangeShapeType="1"/>
            </p:cNvSpPr>
            <p:nvPr/>
          </p:nvSpPr>
          <p:spPr bwMode="auto">
            <a:xfrm>
              <a:off x="3877" y="3123"/>
              <a:ext cx="773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530" name="Line 50"/>
            <p:cNvSpPr>
              <a:spLocks noChangeShapeType="1"/>
            </p:cNvSpPr>
            <p:nvPr/>
          </p:nvSpPr>
          <p:spPr bwMode="auto">
            <a:xfrm>
              <a:off x="4661" y="3123"/>
              <a:ext cx="773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531" name="Line 51"/>
            <p:cNvSpPr>
              <a:spLocks noChangeShapeType="1"/>
            </p:cNvSpPr>
            <p:nvPr/>
          </p:nvSpPr>
          <p:spPr bwMode="auto">
            <a:xfrm>
              <a:off x="340" y="907"/>
              <a:ext cx="0" cy="212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532" name="Line 52"/>
            <p:cNvSpPr>
              <a:spLocks noChangeShapeType="1"/>
            </p:cNvSpPr>
            <p:nvPr/>
          </p:nvSpPr>
          <p:spPr bwMode="auto">
            <a:xfrm>
              <a:off x="340" y="1130"/>
              <a:ext cx="0" cy="226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533" name="Line 53"/>
            <p:cNvSpPr>
              <a:spLocks noChangeShapeType="1"/>
            </p:cNvSpPr>
            <p:nvPr/>
          </p:nvSpPr>
          <p:spPr bwMode="auto">
            <a:xfrm>
              <a:off x="340" y="1364"/>
              <a:ext cx="0" cy="397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534" name="Line 54"/>
            <p:cNvSpPr>
              <a:spLocks noChangeShapeType="1"/>
            </p:cNvSpPr>
            <p:nvPr/>
          </p:nvSpPr>
          <p:spPr bwMode="auto">
            <a:xfrm>
              <a:off x="340" y="1772"/>
              <a:ext cx="0" cy="397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535" name="Line 55"/>
            <p:cNvSpPr>
              <a:spLocks noChangeShapeType="1"/>
            </p:cNvSpPr>
            <p:nvPr/>
          </p:nvSpPr>
          <p:spPr bwMode="auto">
            <a:xfrm>
              <a:off x="340" y="2174"/>
              <a:ext cx="0" cy="532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536" name="Line 56"/>
            <p:cNvSpPr>
              <a:spLocks noChangeShapeType="1"/>
            </p:cNvSpPr>
            <p:nvPr/>
          </p:nvSpPr>
          <p:spPr bwMode="auto">
            <a:xfrm>
              <a:off x="340" y="2717"/>
              <a:ext cx="0" cy="396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537" name="Line 57"/>
            <p:cNvSpPr>
              <a:spLocks noChangeShapeType="1"/>
            </p:cNvSpPr>
            <p:nvPr/>
          </p:nvSpPr>
          <p:spPr bwMode="auto">
            <a:xfrm>
              <a:off x="3095" y="907"/>
              <a:ext cx="0" cy="212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538" name="Line 58"/>
            <p:cNvSpPr>
              <a:spLocks noChangeShapeType="1"/>
            </p:cNvSpPr>
            <p:nvPr/>
          </p:nvSpPr>
          <p:spPr bwMode="auto">
            <a:xfrm>
              <a:off x="3095" y="1130"/>
              <a:ext cx="0" cy="226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539" name="Line 59"/>
            <p:cNvSpPr>
              <a:spLocks noChangeShapeType="1"/>
            </p:cNvSpPr>
            <p:nvPr/>
          </p:nvSpPr>
          <p:spPr bwMode="auto">
            <a:xfrm>
              <a:off x="3095" y="1364"/>
              <a:ext cx="0" cy="397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540" name="Line 60"/>
            <p:cNvSpPr>
              <a:spLocks noChangeShapeType="1"/>
            </p:cNvSpPr>
            <p:nvPr/>
          </p:nvSpPr>
          <p:spPr bwMode="auto">
            <a:xfrm>
              <a:off x="3095" y="1772"/>
              <a:ext cx="0" cy="397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541" name="Line 61"/>
            <p:cNvSpPr>
              <a:spLocks noChangeShapeType="1"/>
            </p:cNvSpPr>
            <p:nvPr/>
          </p:nvSpPr>
          <p:spPr bwMode="auto">
            <a:xfrm>
              <a:off x="3095" y="2174"/>
              <a:ext cx="0" cy="532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542" name="Line 62"/>
            <p:cNvSpPr>
              <a:spLocks noChangeShapeType="1"/>
            </p:cNvSpPr>
            <p:nvPr/>
          </p:nvSpPr>
          <p:spPr bwMode="auto">
            <a:xfrm>
              <a:off x="3095" y="2717"/>
              <a:ext cx="0" cy="396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543" name="Line 63"/>
            <p:cNvSpPr>
              <a:spLocks noChangeShapeType="1"/>
            </p:cNvSpPr>
            <p:nvPr/>
          </p:nvSpPr>
          <p:spPr bwMode="auto">
            <a:xfrm>
              <a:off x="3877" y="1130"/>
              <a:ext cx="0" cy="226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544" name="Line 64"/>
            <p:cNvSpPr>
              <a:spLocks noChangeShapeType="1"/>
            </p:cNvSpPr>
            <p:nvPr/>
          </p:nvSpPr>
          <p:spPr bwMode="auto">
            <a:xfrm>
              <a:off x="3877" y="1364"/>
              <a:ext cx="0" cy="397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545" name="Line 65"/>
            <p:cNvSpPr>
              <a:spLocks noChangeShapeType="1"/>
            </p:cNvSpPr>
            <p:nvPr/>
          </p:nvSpPr>
          <p:spPr bwMode="auto">
            <a:xfrm>
              <a:off x="3877" y="1772"/>
              <a:ext cx="0" cy="397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546" name="Line 66"/>
            <p:cNvSpPr>
              <a:spLocks noChangeShapeType="1"/>
            </p:cNvSpPr>
            <p:nvPr/>
          </p:nvSpPr>
          <p:spPr bwMode="auto">
            <a:xfrm>
              <a:off x="3877" y="2174"/>
              <a:ext cx="0" cy="532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547" name="Line 67"/>
            <p:cNvSpPr>
              <a:spLocks noChangeShapeType="1"/>
            </p:cNvSpPr>
            <p:nvPr/>
          </p:nvSpPr>
          <p:spPr bwMode="auto">
            <a:xfrm>
              <a:off x="3877" y="2717"/>
              <a:ext cx="0" cy="396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548" name="Line 68"/>
            <p:cNvSpPr>
              <a:spLocks noChangeShapeType="1"/>
            </p:cNvSpPr>
            <p:nvPr/>
          </p:nvSpPr>
          <p:spPr bwMode="auto">
            <a:xfrm>
              <a:off x="4661" y="1130"/>
              <a:ext cx="0" cy="226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549" name="Line 69"/>
            <p:cNvSpPr>
              <a:spLocks noChangeShapeType="1"/>
            </p:cNvSpPr>
            <p:nvPr/>
          </p:nvSpPr>
          <p:spPr bwMode="auto">
            <a:xfrm>
              <a:off x="4661" y="1364"/>
              <a:ext cx="0" cy="397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550" name="Line 70"/>
            <p:cNvSpPr>
              <a:spLocks noChangeShapeType="1"/>
            </p:cNvSpPr>
            <p:nvPr/>
          </p:nvSpPr>
          <p:spPr bwMode="auto">
            <a:xfrm>
              <a:off x="4661" y="1772"/>
              <a:ext cx="0" cy="397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551" name="Line 71"/>
            <p:cNvSpPr>
              <a:spLocks noChangeShapeType="1"/>
            </p:cNvSpPr>
            <p:nvPr/>
          </p:nvSpPr>
          <p:spPr bwMode="auto">
            <a:xfrm>
              <a:off x="4661" y="2174"/>
              <a:ext cx="0" cy="532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552" name="Line 72"/>
            <p:cNvSpPr>
              <a:spLocks noChangeShapeType="1"/>
            </p:cNvSpPr>
            <p:nvPr/>
          </p:nvSpPr>
          <p:spPr bwMode="auto">
            <a:xfrm>
              <a:off x="4661" y="2717"/>
              <a:ext cx="0" cy="396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553" name="Line 73"/>
            <p:cNvSpPr>
              <a:spLocks noChangeShapeType="1"/>
            </p:cNvSpPr>
            <p:nvPr/>
          </p:nvSpPr>
          <p:spPr bwMode="auto">
            <a:xfrm>
              <a:off x="5444" y="907"/>
              <a:ext cx="0" cy="212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554" name="Line 74"/>
            <p:cNvSpPr>
              <a:spLocks noChangeShapeType="1"/>
            </p:cNvSpPr>
            <p:nvPr/>
          </p:nvSpPr>
          <p:spPr bwMode="auto">
            <a:xfrm>
              <a:off x="5444" y="1130"/>
              <a:ext cx="0" cy="226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555" name="Line 75"/>
            <p:cNvSpPr>
              <a:spLocks noChangeShapeType="1"/>
            </p:cNvSpPr>
            <p:nvPr/>
          </p:nvSpPr>
          <p:spPr bwMode="auto">
            <a:xfrm>
              <a:off x="5444" y="1364"/>
              <a:ext cx="0" cy="397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556" name="Line 76"/>
            <p:cNvSpPr>
              <a:spLocks noChangeShapeType="1"/>
            </p:cNvSpPr>
            <p:nvPr/>
          </p:nvSpPr>
          <p:spPr bwMode="auto">
            <a:xfrm>
              <a:off x="5444" y="1772"/>
              <a:ext cx="0" cy="397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557" name="Line 77"/>
            <p:cNvSpPr>
              <a:spLocks noChangeShapeType="1"/>
            </p:cNvSpPr>
            <p:nvPr/>
          </p:nvSpPr>
          <p:spPr bwMode="auto">
            <a:xfrm>
              <a:off x="5444" y="2174"/>
              <a:ext cx="0" cy="532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558" name="Line 78"/>
            <p:cNvSpPr>
              <a:spLocks noChangeShapeType="1"/>
            </p:cNvSpPr>
            <p:nvPr/>
          </p:nvSpPr>
          <p:spPr bwMode="auto">
            <a:xfrm>
              <a:off x="5431" y="2717"/>
              <a:ext cx="18" cy="395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20560" name="Group 80"/>
          <p:cNvGrpSpPr>
            <a:grpSpLocks/>
          </p:cNvGrpSpPr>
          <p:nvPr/>
        </p:nvGrpSpPr>
        <p:grpSpPr bwMode="auto">
          <a:xfrm>
            <a:off x="503238" y="4967288"/>
            <a:ext cx="8124825" cy="709612"/>
            <a:chOff x="317" y="3129"/>
            <a:chExt cx="5118" cy="447"/>
          </a:xfrm>
        </p:grpSpPr>
        <p:sp>
          <p:nvSpPr>
            <p:cNvPr id="20561" name="Rectangle 81"/>
            <p:cNvSpPr>
              <a:spLocks noChangeArrowheads="1"/>
            </p:cNvSpPr>
            <p:nvPr/>
          </p:nvSpPr>
          <p:spPr bwMode="auto">
            <a:xfrm>
              <a:off x="317" y="3130"/>
              <a:ext cx="2731" cy="440"/>
            </a:xfrm>
            <a:prstGeom prst="rect">
              <a:avLst/>
            </a:prstGeom>
            <a:solidFill>
              <a:srgbClr val="FFCC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54360" rIns="90000" bIns="4680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200" b="1">
                  <a:latin typeface="Times New Roman" panose="02020603050405020304" pitchFamily="18" charset="0"/>
                </a:rPr>
                <a:t>Муниципальная программа  «Развитие малого и среднего предпринимательства на территории Хромцовского сельского поселения Фурмановского муниципального района»</a:t>
              </a:r>
            </a:p>
          </p:txBody>
        </p:sp>
        <p:sp>
          <p:nvSpPr>
            <p:cNvPr id="20562" name="Rectangle 82"/>
            <p:cNvSpPr>
              <a:spLocks noChangeArrowheads="1"/>
            </p:cNvSpPr>
            <p:nvPr/>
          </p:nvSpPr>
          <p:spPr bwMode="auto">
            <a:xfrm>
              <a:off x="3055" y="3130"/>
              <a:ext cx="838" cy="440"/>
            </a:xfrm>
            <a:prstGeom prst="rect">
              <a:avLst/>
            </a:prstGeom>
            <a:solidFill>
              <a:srgbClr val="FFCC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57240" rIns="90000" bIns="4680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>
                <a:buClrTx/>
                <a:buFontTx/>
                <a:buNone/>
              </a:pPr>
              <a:r>
                <a:rPr lang="ru-RU" altLang="ru-RU" sz="1200"/>
                <a:t>500,0</a:t>
              </a:r>
            </a:p>
          </p:txBody>
        </p:sp>
        <p:sp>
          <p:nvSpPr>
            <p:cNvPr id="20563" name="Rectangle 83"/>
            <p:cNvSpPr>
              <a:spLocks noChangeArrowheads="1"/>
            </p:cNvSpPr>
            <p:nvPr/>
          </p:nvSpPr>
          <p:spPr bwMode="auto">
            <a:xfrm>
              <a:off x="3901" y="3130"/>
              <a:ext cx="808" cy="440"/>
            </a:xfrm>
            <a:prstGeom prst="rect">
              <a:avLst/>
            </a:prstGeom>
            <a:solidFill>
              <a:srgbClr val="FFCC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57240" rIns="90000" bIns="4680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>
                <a:buClrTx/>
                <a:buFontTx/>
                <a:buNone/>
              </a:pPr>
              <a:r>
                <a:rPr lang="ru-RU" altLang="ru-RU" sz="1200"/>
                <a:t>500,0</a:t>
              </a:r>
            </a:p>
          </p:txBody>
        </p:sp>
        <p:sp>
          <p:nvSpPr>
            <p:cNvPr id="20564" name="Rectangle 84"/>
            <p:cNvSpPr>
              <a:spLocks noChangeArrowheads="1"/>
            </p:cNvSpPr>
            <p:nvPr/>
          </p:nvSpPr>
          <p:spPr bwMode="auto">
            <a:xfrm>
              <a:off x="4716" y="3130"/>
              <a:ext cx="713" cy="440"/>
            </a:xfrm>
            <a:prstGeom prst="rect">
              <a:avLst/>
            </a:prstGeom>
            <a:solidFill>
              <a:srgbClr val="FFCC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57240" rIns="90000" bIns="4680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>
                <a:buClrTx/>
                <a:buFontTx/>
                <a:buNone/>
              </a:pPr>
              <a:r>
                <a:rPr lang="ru-RU" altLang="ru-RU" sz="1200"/>
                <a:t>500,0</a:t>
              </a:r>
            </a:p>
          </p:txBody>
        </p:sp>
        <p:sp>
          <p:nvSpPr>
            <p:cNvPr id="20565" name="Line 85"/>
            <p:cNvSpPr>
              <a:spLocks noChangeShapeType="1"/>
            </p:cNvSpPr>
            <p:nvPr/>
          </p:nvSpPr>
          <p:spPr bwMode="auto">
            <a:xfrm>
              <a:off x="317" y="3129"/>
              <a:ext cx="2731" cy="0"/>
            </a:xfrm>
            <a:prstGeom prst="line">
              <a:avLst/>
            </a:prstGeom>
            <a:noFill/>
            <a:ln w="7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566" name="Line 86"/>
            <p:cNvSpPr>
              <a:spLocks noChangeShapeType="1"/>
            </p:cNvSpPr>
            <p:nvPr/>
          </p:nvSpPr>
          <p:spPr bwMode="auto">
            <a:xfrm>
              <a:off x="3055" y="3129"/>
              <a:ext cx="838" cy="0"/>
            </a:xfrm>
            <a:prstGeom prst="line">
              <a:avLst/>
            </a:prstGeom>
            <a:noFill/>
            <a:ln w="7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567" name="Line 87"/>
            <p:cNvSpPr>
              <a:spLocks noChangeShapeType="1"/>
            </p:cNvSpPr>
            <p:nvPr/>
          </p:nvSpPr>
          <p:spPr bwMode="auto">
            <a:xfrm>
              <a:off x="3901" y="3129"/>
              <a:ext cx="808" cy="0"/>
            </a:xfrm>
            <a:prstGeom prst="line">
              <a:avLst/>
            </a:prstGeom>
            <a:noFill/>
            <a:ln w="7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568" name="Line 88"/>
            <p:cNvSpPr>
              <a:spLocks noChangeShapeType="1"/>
            </p:cNvSpPr>
            <p:nvPr/>
          </p:nvSpPr>
          <p:spPr bwMode="auto">
            <a:xfrm>
              <a:off x="4716" y="3129"/>
              <a:ext cx="713" cy="0"/>
            </a:xfrm>
            <a:prstGeom prst="line">
              <a:avLst/>
            </a:prstGeom>
            <a:noFill/>
            <a:ln w="7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569" name="Line 89"/>
            <p:cNvSpPr>
              <a:spLocks noChangeShapeType="1"/>
            </p:cNvSpPr>
            <p:nvPr/>
          </p:nvSpPr>
          <p:spPr bwMode="auto">
            <a:xfrm>
              <a:off x="317" y="3577"/>
              <a:ext cx="2731" cy="0"/>
            </a:xfrm>
            <a:prstGeom prst="line">
              <a:avLst/>
            </a:prstGeom>
            <a:noFill/>
            <a:ln w="7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570" name="Line 90"/>
            <p:cNvSpPr>
              <a:spLocks noChangeShapeType="1"/>
            </p:cNvSpPr>
            <p:nvPr/>
          </p:nvSpPr>
          <p:spPr bwMode="auto">
            <a:xfrm>
              <a:off x="3055" y="3577"/>
              <a:ext cx="838" cy="0"/>
            </a:xfrm>
            <a:prstGeom prst="line">
              <a:avLst/>
            </a:prstGeom>
            <a:noFill/>
            <a:ln w="7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571" name="Line 91"/>
            <p:cNvSpPr>
              <a:spLocks noChangeShapeType="1"/>
            </p:cNvSpPr>
            <p:nvPr/>
          </p:nvSpPr>
          <p:spPr bwMode="auto">
            <a:xfrm>
              <a:off x="3901" y="3577"/>
              <a:ext cx="808" cy="0"/>
            </a:xfrm>
            <a:prstGeom prst="line">
              <a:avLst/>
            </a:prstGeom>
            <a:noFill/>
            <a:ln w="7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572" name="Line 92"/>
            <p:cNvSpPr>
              <a:spLocks noChangeShapeType="1"/>
            </p:cNvSpPr>
            <p:nvPr/>
          </p:nvSpPr>
          <p:spPr bwMode="auto">
            <a:xfrm>
              <a:off x="4716" y="3577"/>
              <a:ext cx="713" cy="0"/>
            </a:xfrm>
            <a:prstGeom prst="line">
              <a:avLst/>
            </a:prstGeom>
            <a:noFill/>
            <a:ln w="7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573" name="Line 93"/>
            <p:cNvSpPr>
              <a:spLocks noChangeShapeType="1"/>
            </p:cNvSpPr>
            <p:nvPr/>
          </p:nvSpPr>
          <p:spPr bwMode="auto">
            <a:xfrm>
              <a:off x="317" y="3129"/>
              <a:ext cx="0" cy="441"/>
            </a:xfrm>
            <a:prstGeom prst="line">
              <a:avLst/>
            </a:prstGeom>
            <a:noFill/>
            <a:ln w="7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574" name="Line 94"/>
            <p:cNvSpPr>
              <a:spLocks noChangeShapeType="1"/>
            </p:cNvSpPr>
            <p:nvPr/>
          </p:nvSpPr>
          <p:spPr bwMode="auto">
            <a:xfrm>
              <a:off x="3055" y="3129"/>
              <a:ext cx="0" cy="441"/>
            </a:xfrm>
            <a:prstGeom prst="line">
              <a:avLst/>
            </a:prstGeom>
            <a:noFill/>
            <a:ln w="7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575" name="Line 95"/>
            <p:cNvSpPr>
              <a:spLocks noChangeShapeType="1"/>
            </p:cNvSpPr>
            <p:nvPr/>
          </p:nvSpPr>
          <p:spPr bwMode="auto">
            <a:xfrm>
              <a:off x="3901" y="3129"/>
              <a:ext cx="0" cy="441"/>
            </a:xfrm>
            <a:prstGeom prst="line">
              <a:avLst/>
            </a:prstGeom>
            <a:noFill/>
            <a:ln w="7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576" name="Line 96"/>
            <p:cNvSpPr>
              <a:spLocks noChangeShapeType="1"/>
            </p:cNvSpPr>
            <p:nvPr/>
          </p:nvSpPr>
          <p:spPr bwMode="auto">
            <a:xfrm>
              <a:off x="4716" y="3129"/>
              <a:ext cx="0" cy="441"/>
            </a:xfrm>
            <a:prstGeom prst="line">
              <a:avLst/>
            </a:prstGeom>
            <a:noFill/>
            <a:ln w="7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577" name="Line 97"/>
            <p:cNvSpPr>
              <a:spLocks noChangeShapeType="1"/>
            </p:cNvSpPr>
            <p:nvPr/>
          </p:nvSpPr>
          <p:spPr bwMode="auto">
            <a:xfrm>
              <a:off x="5436" y="3129"/>
              <a:ext cx="0" cy="441"/>
            </a:xfrm>
            <a:prstGeom prst="line">
              <a:avLst/>
            </a:prstGeom>
            <a:noFill/>
            <a:ln w="7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505" name="Group 1"/>
          <p:cNvGrpSpPr>
            <a:grpSpLocks/>
          </p:cNvGrpSpPr>
          <p:nvPr/>
        </p:nvGrpSpPr>
        <p:grpSpPr bwMode="auto">
          <a:xfrm>
            <a:off x="539750" y="2349500"/>
            <a:ext cx="7927976" cy="4035426"/>
            <a:chOff x="340" y="1480"/>
            <a:chExt cx="4994" cy="2542"/>
          </a:xfrm>
        </p:grpSpPr>
        <p:sp>
          <p:nvSpPr>
            <p:cNvPr id="21506" name="Rectangle 2"/>
            <p:cNvSpPr>
              <a:spLocks noChangeArrowheads="1"/>
            </p:cNvSpPr>
            <p:nvPr/>
          </p:nvSpPr>
          <p:spPr bwMode="auto">
            <a:xfrm>
              <a:off x="340" y="1480"/>
              <a:ext cx="1841" cy="349"/>
            </a:xfrm>
            <a:prstGeom prst="rect">
              <a:avLst/>
            </a:prstGeom>
            <a:solidFill>
              <a:srgbClr val="72A37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400">
                  <a:solidFill>
                    <a:srgbClr val="FFFFFF"/>
                  </a:solidFill>
                  <a:latin typeface="Rockwell" panose="02060603020205020403" pitchFamily="18" charset="0"/>
                </a:rPr>
                <a:t>Наименование показателей</a:t>
              </a:r>
            </a:p>
          </p:txBody>
        </p:sp>
        <p:sp>
          <p:nvSpPr>
            <p:cNvPr id="21507" name="Rectangle 3"/>
            <p:cNvSpPr>
              <a:spLocks noChangeArrowheads="1"/>
            </p:cNvSpPr>
            <p:nvPr/>
          </p:nvSpPr>
          <p:spPr bwMode="auto">
            <a:xfrm>
              <a:off x="2191" y="1480"/>
              <a:ext cx="473" cy="349"/>
            </a:xfrm>
            <a:prstGeom prst="rect">
              <a:avLst/>
            </a:prstGeom>
            <a:solidFill>
              <a:srgbClr val="72A37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400" dirty="0" smtClean="0">
                  <a:solidFill>
                    <a:srgbClr val="FFFFFF"/>
                  </a:solidFill>
                  <a:latin typeface="Rockwell" panose="02060603020205020403" pitchFamily="18" charset="0"/>
                </a:rPr>
                <a:t>2017</a:t>
              </a:r>
            </a:p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400" dirty="0" smtClean="0">
                  <a:solidFill>
                    <a:srgbClr val="FFFFFF"/>
                  </a:solidFill>
                  <a:latin typeface="Rockwell" panose="02060603020205020403" pitchFamily="18" charset="0"/>
                </a:rPr>
                <a:t>год</a:t>
              </a:r>
              <a:endParaRPr lang="ru-RU" altLang="ru-RU" sz="1400" dirty="0">
                <a:solidFill>
                  <a:srgbClr val="FFFFFF"/>
                </a:solidFill>
                <a:latin typeface="Rockwell" panose="02060603020205020403" pitchFamily="18" charset="0"/>
              </a:endParaRPr>
            </a:p>
          </p:txBody>
        </p:sp>
        <p:sp>
          <p:nvSpPr>
            <p:cNvPr id="21508" name="Rectangle 4"/>
            <p:cNvSpPr>
              <a:spLocks noChangeArrowheads="1"/>
            </p:cNvSpPr>
            <p:nvPr/>
          </p:nvSpPr>
          <p:spPr bwMode="auto">
            <a:xfrm>
              <a:off x="2670" y="1480"/>
              <a:ext cx="473" cy="349"/>
            </a:xfrm>
            <a:prstGeom prst="rect">
              <a:avLst/>
            </a:prstGeom>
            <a:solidFill>
              <a:srgbClr val="72A37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400" dirty="0" smtClean="0">
                  <a:solidFill>
                    <a:srgbClr val="FFFFFF"/>
                  </a:solidFill>
                  <a:latin typeface="Rockwell" panose="02060603020205020403" pitchFamily="18" charset="0"/>
                </a:rPr>
                <a:t>2018 </a:t>
              </a:r>
              <a:r>
                <a:rPr lang="ru-RU" altLang="ru-RU" sz="1400" dirty="0">
                  <a:solidFill>
                    <a:srgbClr val="FFFFFF"/>
                  </a:solidFill>
                  <a:latin typeface="Rockwell" panose="02060603020205020403" pitchFamily="18" charset="0"/>
                </a:rPr>
                <a:t>год</a:t>
              </a:r>
            </a:p>
          </p:txBody>
        </p:sp>
        <p:sp>
          <p:nvSpPr>
            <p:cNvPr id="21509" name="Rectangle 5"/>
            <p:cNvSpPr>
              <a:spLocks noChangeArrowheads="1"/>
            </p:cNvSpPr>
            <p:nvPr/>
          </p:nvSpPr>
          <p:spPr bwMode="auto">
            <a:xfrm>
              <a:off x="3148" y="1480"/>
              <a:ext cx="392" cy="349"/>
            </a:xfrm>
            <a:prstGeom prst="rect">
              <a:avLst/>
            </a:prstGeom>
            <a:solidFill>
              <a:srgbClr val="72A37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400" dirty="0" smtClean="0">
                  <a:solidFill>
                    <a:srgbClr val="FFFFFF"/>
                  </a:solidFill>
                  <a:latin typeface="Rockwell" panose="02060603020205020403" pitchFamily="18" charset="0"/>
                </a:rPr>
                <a:t>2019 </a:t>
              </a:r>
              <a:r>
                <a:rPr lang="ru-RU" altLang="ru-RU" sz="1400" dirty="0">
                  <a:solidFill>
                    <a:srgbClr val="FFFFFF"/>
                  </a:solidFill>
                  <a:latin typeface="Rockwell" panose="02060603020205020403" pitchFamily="18" charset="0"/>
                </a:rPr>
                <a:t>год</a:t>
              </a:r>
            </a:p>
          </p:txBody>
        </p:sp>
        <p:sp>
          <p:nvSpPr>
            <p:cNvPr id="21510" name="Rectangle 6"/>
            <p:cNvSpPr>
              <a:spLocks noChangeArrowheads="1"/>
            </p:cNvSpPr>
            <p:nvPr/>
          </p:nvSpPr>
          <p:spPr bwMode="auto">
            <a:xfrm>
              <a:off x="3550" y="1480"/>
              <a:ext cx="432" cy="349"/>
            </a:xfrm>
            <a:prstGeom prst="rect">
              <a:avLst/>
            </a:prstGeom>
            <a:solidFill>
              <a:srgbClr val="72A37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400" dirty="0" smtClean="0">
                  <a:solidFill>
                    <a:srgbClr val="FFFFFF"/>
                  </a:solidFill>
                  <a:latin typeface="Rockwell" panose="02060603020205020403" pitchFamily="18" charset="0"/>
                </a:rPr>
                <a:t>2020 </a:t>
              </a:r>
              <a:r>
                <a:rPr lang="ru-RU" altLang="ru-RU" sz="1400" dirty="0">
                  <a:solidFill>
                    <a:srgbClr val="FFFFFF"/>
                  </a:solidFill>
                  <a:latin typeface="Rockwell" panose="02060603020205020403" pitchFamily="18" charset="0"/>
                </a:rPr>
                <a:t>год</a:t>
              </a:r>
            </a:p>
          </p:txBody>
        </p:sp>
        <p:sp>
          <p:nvSpPr>
            <p:cNvPr id="21511" name="Rectangle 7"/>
            <p:cNvSpPr>
              <a:spLocks noChangeArrowheads="1"/>
            </p:cNvSpPr>
            <p:nvPr/>
          </p:nvSpPr>
          <p:spPr bwMode="auto">
            <a:xfrm>
              <a:off x="3992" y="1480"/>
              <a:ext cx="432" cy="349"/>
            </a:xfrm>
            <a:prstGeom prst="rect">
              <a:avLst/>
            </a:prstGeom>
            <a:solidFill>
              <a:srgbClr val="72A37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400" dirty="0" smtClean="0">
                  <a:solidFill>
                    <a:srgbClr val="FFFFFF"/>
                  </a:solidFill>
                  <a:latin typeface="Rockwell" panose="02060603020205020403" pitchFamily="18" charset="0"/>
                </a:rPr>
                <a:t>2021 </a:t>
              </a:r>
              <a:r>
                <a:rPr lang="ru-RU" altLang="ru-RU" sz="1400" dirty="0">
                  <a:solidFill>
                    <a:srgbClr val="FFFFFF"/>
                  </a:solidFill>
                  <a:latin typeface="Rockwell" panose="02060603020205020403" pitchFamily="18" charset="0"/>
                </a:rPr>
                <a:t>год</a:t>
              </a:r>
            </a:p>
          </p:txBody>
        </p:sp>
        <p:sp>
          <p:nvSpPr>
            <p:cNvPr id="21512" name="Rectangle 8"/>
            <p:cNvSpPr>
              <a:spLocks noChangeArrowheads="1"/>
            </p:cNvSpPr>
            <p:nvPr/>
          </p:nvSpPr>
          <p:spPr bwMode="auto">
            <a:xfrm>
              <a:off x="4435" y="1480"/>
              <a:ext cx="432" cy="349"/>
            </a:xfrm>
            <a:prstGeom prst="rect">
              <a:avLst/>
            </a:prstGeom>
            <a:solidFill>
              <a:srgbClr val="72A37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400" dirty="0" smtClean="0">
                  <a:solidFill>
                    <a:srgbClr val="FFFFFF"/>
                  </a:solidFill>
                  <a:latin typeface="Rockwell" panose="02060603020205020403" pitchFamily="18" charset="0"/>
                </a:rPr>
                <a:t>2022 </a:t>
              </a:r>
              <a:r>
                <a:rPr lang="ru-RU" altLang="ru-RU" sz="1400" dirty="0">
                  <a:solidFill>
                    <a:srgbClr val="FFFFFF"/>
                  </a:solidFill>
                  <a:latin typeface="Rockwell" panose="02060603020205020403" pitchFamily="18" charset="0"/>
                </a:rPr>
                <a:t>год</a:t>
              </a:r>
            </a:p>
          </p:txBody>
        </p:sp>
        <p:sp>
          <p:nvSpPr>
            <p:cNvPr id="21513" name="Rectangle 9"/>
            <p:cNvSpPr>
              <a:spLocks noChangeArrowheads="1"/>
            </p:cNvSpPr>
            <p:nvPr/>
          </p:nvSpPr>
          <p:spPr bwMode="auto">
            <a:xfrm>
              <a:off x="4877" y="1480"/>
              <a:ext cx="433" cy="349"/>
            </a:xfrm>
            <a:prstGeom prst="rect">
              <a:avLst/>
            </a:prstGeom>
            <a:solidFill>
              <a:srgbClr val="72A37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400" dirty="0" smtClean="0">
                  <a:solidFill>
                    <a:srgbClr val="FFFFFF"/>
                  </a:solidFill>
                  <a:latin typeface="Rockwell" panose="02060603020205020403" pitchFamily="18" charset="0"/>
                </a:rPr>
                <a:t>2023 </a:t>
              </a:r>
              <a:r>
                <a:rPr lang="ru-RU" altLang="ru-RU" sz="1400" dirty="0">
                  <a:solidFill>
                    <a:srgbClr val="FFFFFF"/>
                  </a:solidFill>
                  <a:latin typeface="Rockwell" panose="02060603020205020403" pitchFamily="18" charset="0"/>
                </a:rPr>
                <a:t>год</a:t>
              </a:r>
            </a:p>
          </p:txBody>
        </p:sp>
        <p:sp>
          <p:nvSpPr>
            <p:cNvPr id="21514" name="Rectangle 10"/>
            <p:cNvSpPr>
              <a:spLocks noChangeArrowheads="1"/>
            </p:cNvSpPr>
            <p:nvPr/>
          </p:nvSpPr>
          <p:spPr bwMode="auto">
            <a:xfrm>
              <a:off x="340" y="1839"/>
              <a:ext cx="1841" cy="349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400">
                  <a:latin typeface="Rockwell" panose="02060603020205020403" pitchFamily="18" charset="0"/>
                </a:rPr>
                <a:t>Количество муниципальных служащих</a:t>
              </a:r>
            </a:p>
          </p:txBody>
        </p:sp>
        <p:sp>
          <p:nvSpPr>
            <p:cNvPr id="21515" name="Rectangle 11"/>
            <p:cNvSpPr>
              <a:spLocks noChangeArrowheads="1"/>
            </p:cNvSpPr>
            <p:nvPr/>
          </p:nvSpPr>
          <p:spPr bwMode="auto">
            <a:xfrm>
              <a:off x="2191" y="1839"/>
              <a:ext cx="473" cy="349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200"/>
                <a:t>2</a:t>
              </a:r>
            </a:p>
          </p:txBody>
        </p:sp>
        <p:sp>
          <p:nvSpPr>
            <p:cNvPr id="21516" name="Rectangle 12"/>
            <p:cNvSpPr>
              <a:spLocks noChangeArrowheads="1"/>
            </p:cNvSpPr>
            <p:nvPr/>
          </p:nvSpPr>
          <p:spPr bwMode="auto">
            <a:xfrm>
              <a:off x="2670" y="1839"/>
              <a:ext cx="473" cy="349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400">
                  <a:latin typeface="Rockwell" panose="02060603020205020403" pitchFamily="18" charset="0"/>
                </a:rPr>
                <a:t>1</a:t>
              </a:r>
            </a:p>
          </p:txBody>
        </p:sp>
        <p:sp>
          <p:nvSpPr>
            <p:cNvPr id="21517" name="Rectangle 13"/>
            <p:cNvSpPr>
              <a:spLocks noChangeArrowheads="1"/>
            </p:cNvSpPr>
            <p:nvPr/>
          </p:nvSpPr>
          <p:spPr bwMode="auto">
            <a:xfrm>
              <a:off x="3148" y="1839"/>
              <a:ext cx="392" cy="349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400">
                  <a:latin typeface="Rockwell" panose="02060603020205020403" pitchFamily="18" charset="0"/>
                </a:rPr>
                <a:t>1</a:t>
              </a:r>
            </a:p>
          </p:txBody>
        </p:sp>
        <p:sp>
          <p:nvSpPr>
            <p:cNvPr id="21518" name="Rectangle 14"/>
            <p:cNvSpPr>
              <a:spLocks noChangeArrowheads="1"/>
            </p:cNvSpPr>
            <p:nvPr/>
          </p:nvSpPr>
          <p:spPr bwMode="auto">
            <a:xfrm>
              <a:off x="3550" y="1839"/>
              <a:ext cx="432" cy="349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400">
                  <a:latin typeface="Rockwell" panose="02060603020205020403" pitchFamily="18" charset="0"/>
                </a:rPr>
                <a:t>1</a:t>
              </a:r>
            </a:p>
          </p:txBody>
        </p:sp>
        <p:sp>
          <p:nvSpPr>
            <p:cNvPr id="21519" name="Rectangle 15"/>
            <p:cNvSpPr>
              <a:spLocks noChangeArrowheads="1"/>
            </p:cNvSpPr>
            <p:nvPr/>
          </p:nvSpPr>
          <p:spPr bwMode="auto">
            <a:xfrm>
              <a:off x="3992" y="1839"/>
              <a:ext cx="432" cy="349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400">
                  <a:latin typeface="Rockwell" panose="02060603020205020403" pitchFamily="18" charset="0"/>
                </a:rPr>
                <a:t>1</a:t>
              </a:r>
            </a:p>
          </p:txBody>
        </p:sp>
        <p:sp>
          <p:nvSpPr>
            <p:cNvPr id="21520" name="Rectangle 16"/>
            <p:cNvSpPr>
              <a:spLocks noChangeArrowheads="1"/>
            </p:cNvSpPr>
            <p:nvPr/>
          </p:nvSpPr>
          <p:spPr bwMode="auto">
            <a:xfrm>
              <a:off x="4435" y="1839"/>
              <a:ext cx="432" cy="349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400">
                  <a:latin typeface="Rockwell" panose="02060603020205020403" pitchFamily="18" charset="0"/>
                </a:rPr>
                <a:t>1</a:t>
              </a:r>
            </a:p>
          </p:txBody>
        </p:sp>
        <p:sp>
          <p:nvSpPr>
            <p:cNvPr id="21521" name="Rectangle 17"/>
            <p:cNvSpPr>
              <a:spLocks noChangeArrowheads="1"/>
            </p:cNvSpPr>
            <p:nvPr/>
          </p:nvSpPr>
          <p:spPr bwMode="auto">
            <a:xfrm>
              <a:off x="4877" y="1839"/>
              <a:ext cx="433" cy="349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400">
                  <a:latin typeface="Rockwell" panose="02060603020205020403" pitchFamily="18" charset="0"/>
                </a:rPr>
                <a:t>1</a:t>
              </a:r>
            </a:p>
          </p:txBody>
        </p:sp>
        <p:sp>
          <p:nvSpPr>
            <p:cNvPr id="21522" name="Rectangle 18"/>
            <p:cNvSpPr>
              <a:spLocks noChangeArrowheads="1"/>
            </p:cNvSpPr>
            <p:nvPr/>
          </p:nvSpPr>
          <p:spPr bwMode="auto">
            <a:xfrm>
              <a:off x="340" y="2198"/>
              <a:ext cx="1841" cy="349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400">
                  <a:latin typeface="Rockwell" panose="02060603020205020403" pitchFamily="18" charset="0"/>
                </a:rPr>
                <a:t>Количество не муниципальных служащих</a:t>
              </a:r>
            </a:p>
          </p:txBody>
        </p:sp>
        <p:sp>
          <p:nvSpPr>
            <p:cNvPr id="21523" name="Rectangle 19"/>
            <p:cNvSpPr>
              <a:spLocks noChangeArrowheads="1"/>
            </p:cNvSpPr>
            <p:nvPr/>
          </p:nvSpPr>
          <p:spPr bwMode="auto">
            <a:xfrm>
              <a:off x="2191" y="2198"/>
              <a:ext cx="473" cy="349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400">
                  <a:latin typeface="Rockwell" panose="02060603020205020403" pitchFamily="18" charset="0"/>
                </a:rPr>
                <a:t>6</a:t>
              </a:r>
            </a:p>
          </p:txBody>
        </p:sp>
        <p:sp>
          <p:nvSpPr>
            <p:cNvPr id="21524" name="Rectangle 20"/>
            <p:cNvSpPr>
              <a:spLocks noChangeArrowheads="1"/>
            </p:cNvSpPr>
            <p:nvPr/>
          </p:nvSpPr>
          <p:spPr bwMode="auto">
            <a:xfrm>
              <a:off x="2670" y="2198"/>
              <a:ext cx="473" cy="349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400">
                  <a:latin typeface="Rockwell" panose="02060603020205020403" pitchFamily="18" charset="0"/>
                </a:rPr>
                <a:t>6</a:t>
              </a:r>
            </a:p>
          </p:txBody>
        </p:sp>
        <p:sp>
          <p:nvSpPr>
            <p:cNvPr id="21525" name="Rectangle 21"/>
            <p:cNvSpPr>
              <a:spLocks noChangeArrowheads="1"/>
            </p:cNvSpPr>
            <p:nvPr/>
          </p:nvSpPr>
          <p:spPr bwMode="auto">
            <a:xfrm>
              <a:off x="3148" y="2198"/>
              <a:ext cx="392" cy="349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400">
                  <a:latin typeface="Rockwell" panose="02060603020205020403" pitchFamily="18" charset="0"/>
                </a:rPr>
                <a:t>6</a:t>
              </a:r>
            </a:p>
          </p:txBody>
        </p:sp>
        <p:sp>
          <p:nvSpPr>
            <p:cNvPr id="21526" name="Rectangle 22"/>
            <p:cNvSpPr>
              <a:spLocks noChangeArrowheads="1"/>
            </p:cNvSpPr>
            <p:nvPr/>
          </p:nvSpPr>
          <p:spPr bwMode="auto">
            <a:xfrm>
              <a:off x="3550" y="2198"/>
              <a:ext cx="432" cy="349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400">
                  <a:latin typeface="Rockwell" panose="02060603020205020403" pitchFamily="18" charset="0"/>
                </a:rPr>
                <a:t>6</a:t>
              </a:r>
            </a:p>
          </p:txBody>
        </p:sp>
        <p:sp>
          <p:nvSpPr>
            <p:cNvPr id="21527" name="Rectangle 23"/>
            <p:cNvSpPr>
              <a:spLocks noChangeArrowheads="1"/>
            </p:cNvSpPr>
            <p:nvPr/>
          </p:nvSpPr>
          <p:spPr bwMode="auto">
            <a:xfrm>
              <a:off x="3992" y="2198"/>
              <a:ext cx="432" cy="349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400" dirty="0" smtClean="0">
                  <a:latin typeface="Rockwell" panose="02060603020205020403" pitchFamily="18" charset="0"/>
                </a:rPr>
                <a:t>3</a:t>
              </a:r>
              <a:endParaRPr lang="ru-RU" altLang="ru-RU" sz="1400" dirty="0">
                <a:latin typeface="Rockwell" panose="02060603020205020403" pitchFamily="18" charset="0"/>
              </a:endParaRPr>
            </a:p>
          </p:txBody>
        </p:sp>
        <p:sp>
          <p:nvSpPr>
            <p:cNvPr id="21528" name="Rectangle 24"/>
            <p:cNvSpPr>
              <a:spLocks noChangeArrowheads="1"/>
            </p:cNvSpPr>
            <p:nvPr/>
          </p:nvSpPr>
          <p:spPr bwMode="auto">
            <a:xfrm>
              <a:off x="4435" y="2198"/>
              <a:ext cx="432" cy="349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400" dirty="0" smtClean="0">
                  <a:latin typeface="Rockwell" panose="02060603020205020403" pitchFamily="18" charset="0"/>
                </a:rPr>
                <a:t>3</a:t>
              </a:r>
              <a:endParaRPr lang="ru-RU" altLang="ru-RU" sz="1400" dirty="0">
                <a:latin typeface="Rockwell" panose="02060603020205020403" pitchFamily="18" charset="0"/>
              </a:endParaRPr>
            </a:p>
          </p:txBody>
        </p:sp>
        <p:sp>
          <p:nvSpPr>
            <p:cNvPr id="21529" name="Rectangle 25"/>
            <p:cNvSpPr>
              <a:spLocks noChangeArrowheads="1"/>
            </p:cNvSpPr>
            <p:nvPr/>
          </p:nvSpPr>
          <p:spPr bwMode="auto">
            <a:xfrm>
              <a:off x="4901" y="2218"/>
              <a:ext cx="433" cy="349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400" dirty="0">
                  <a:latin typeface="Rockwell" panose="02060603020205020403" pitchFamily="18" charset="0"/>
                </a:rPr>
                <a:t>3</a:t>
              </a:r>
              <a:endParaRPr lang="ru-RU" altLang="ru-RU" sz="1400" dirty="0">
                <a:latin typeface="Rockwell" panose="02060603020205020403" pitchFamily="18" charset="0"/>
              </a:endParaRPr>
            </a:p>
          </p:txBody>
        </p:sp>
        <p:sp>
          <p:nvSpPr>
            <p:cNvPr id="21530" name="Rectangle 26"/>
            <p:cNvSpPr>
              <a:spLocks noChangeArrowheads="1"/>
            </p:cNvSpPr>
            <p:nvPr/>
          </p:nvSpPr>
          <p:spPr bwMode="auto">
            <a:xfrm>
              <a:off x="340" y="2552"/>
              <a:ext cx="1841" cy="199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400">
                  <a:latin typeface="Rockwell" panose="02060603020205020403" pitchFamily="18" charset="0"/>
                </a:rPr>
                <a:t>Количество рабочих</a:t>
              </a:r>
            </a:p>
          </p:txBody>
        </p:sp>
        <p:sp>
          <p:nvSpPr>
            <p:cNvPr id="21531" name="Rectangle 27"/>
            <p:cNvSpPr>
              <a:spLocks noChangeArrowheads="1"/>
            </p:cNvSpPr>
            <p:nvPr/>
          </p:nvSpPr>
          <p:spPr bwMode="auto">
            <a:xfrm>
              <a:off x="2191" y="2552"/>
              <a:ext cx="473" cy="199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400">
                  <a:latin typeface="Rockwell" panose="02060603020205020403" pitchFamily="18" charset="0"/>
                </a:rPr>
                <a:t>1</a:t>
              </a:r>
            </a:p>
          </p:txBody>
        </p:sp>
        <p:sp>
          <p:nvSpPr>
            <p:cNvPr id="21532" name="Rectangle 28"/>
            <p:cNvSpPr>
              <a:spLocks noChangeArrowheads="1"/>
            </p:cNvSpPr>
            <p:nvPr/>
          </p:nvSpPr>
          <p:spPr bwMode="auto">
            <a:xfrm>
              <a:off x="2670" y="2552"/>
              <a:ext cx="473" cy="199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400">
                  <a:latin typeface="Rockwell" panose="02060603020205020403" pitchFamily="18" charset="0"/>
                </a:rPr>
                <a:t>1</a:t>
              </a:r>
            </a:p>
          </p:txBody>
        </p:sp>
        <p:sp>
          <p:nvSpPr>
            <p:cNvPr id="21533" name="Rectangle 29"/>
            <p:cNvSpPr>
              <a:spLocks noChangeArrowheads="1"/>
            </p:cNvSpPr>
            <p:nvPr/>
          </p:nvSpPr>
          <p:spPr bwMode="auto">
            <a:xfrm>
              <a:off x="3148" y="2552"/>
              <a:ext cx="392" cy="199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400">
                  <a:latin typeface="Rockwell" panose="02060603020205020403" pitchFamily="18" charset="0"/>
                </a:rPr>
                <a:t>1</a:t>
              </a:r>
            </a:p>
          </p:txBody>
        </p:sp>
        <p:sp>
          <p:nvSpPr>
            <p:cNvPr id="21534" name="Rectangle 30"/>
            <p:cNvSpPr>
              <a:spLocks noChangeArrowheads="1"/>
            </p:cNvSpPr>
            <p:nvPr/>
          </p:nvSpPr>
          <p:spPr bwMode="auto">
            <a:xfrm>
              <a:off x="3548" y="2552"/>
              <a:ext cx="432" cy="199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400">
                  <a:latin typeface="Rockwell" panose="02060603020205020403" pitchFamily="18" charset="0"/>
                </a:rPr>
                <a:t>1</a:t>
              </a:r>
            </a:p>
          </p:txBody>
        </p:sp>
        <p:sp>
          <p:nvSpPr>
            <p:cNvPr id="21535" name="Rectangle 31"/>
            <p:cNvSpPr>
              <a:spLocks noChangeArrowheads="1"/>
            </p:cNvSpPr>
            <p:nvPr/>
          </p:nvSpPr>
          <p:spPr bwMode="auto">
            <a:xfrm>
              <a:off x="3992" y="2552"/>
              <a:ext cx="432" cy="199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400">
                  <a:latin typeface="Rockwell" panose="02060603020205020403" pitchFamily="18" charset="0"/>
                </a:rPr>
                <a:t>0,5</a:t>
              </a:r>
            </a:p>
          </p:txBody>
        </p:sp>
        <p:sp>
          <p:nvSpPr>
            <p:cNvPr id="21536" name="Rectangle 32"/>
            <p:cNvSpPr>
              <a:spLocks noChangeArrowheads="1"/>
            </p:cNvSpPr>
            <p:nvPr/>
          </p:nvSpPr>
          <p:spPr bwMode="auto">
            <a:xfrm>
              <a:off x="4435" y="2552"/>
              <a:ext cx="432" cy="199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400">
                  <a:latin typeface="Rockwell" panose="02060603020205020403" pitchFamily="18" charset="0"/>
                </a:rPr>
                <a:t>0</a:t>
              </a:r>
            </a:p>
          </p:txBody>
        </p:sp>
        <p:sp>
          <p:nvSpPr>
            <p:cNvPr id="21537" name="Rectangle 33"/>
            <p:cNvSpPr>
              <a:spLocks noChangeArrowheads="1"/>
            </p:cNvSpPr>
            <p:nvPr/>
          </p:nvSpPr>
          <p:spPr bwMode="auto">
            <a:xfrm>
              <a:off x="4877" y="2552"/>
              <a:ext cx="433" cy="199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400">
                  <a:latin typeface="Rockwell" panose="02060603020205020403" pitchFamily="18" charset="0"/>
                </a:rPr>
                <a:t>0</a:t>
              </a:r>
            </a:p>
          </p:txBody>
        </p:sp>
        <p:sp>
          <p:nvSpPr>
            <p:cNvPr id="21538" name="Rectangle 34"/>
            <p:cNvSpPr>
              <a:spLocks noChangeArrowheads="1"/>
            </p:cNvSpPr>
            <p:nvPr/>
          </p:nvSpPr>
          <p:spPr bwMode="auto">
            <a:xfrm>
              <a:off x="340" y="2757"/>
              <a:ext cx="1841" cy="1248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400">
                  <a:latin typeface="Rockwell" panose="02060603020205020403" pitchFamily="18" charset="0"/>
                </a:rPr>
                <a:t>Число случаев нарушения установленных сроков выделения средств из резервного фонда администрации Хромцовского сельского поселения Фурмановского муниципального района</a:t>
              </a:r>
            </a:p>
          </p:txBody>
        </p:sp>
        <p:sp>
          <p:nvSpPr>
            <p:cNvPr id="21539" name="Rectangle 35"/>
            <p:cNvSpPr>
              <a:spLocks noChangeArrowheads="1"/>
            </p:cNvSpPr>
            <p:nvPr/>
          </p:nvSpPr>
          <p:spPr bwMode="auto">
            <a:xfrm>
              <a:off x="2191" y="2757"/>
              <a:ext cx="473" cy="1248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400">
                  <a:latin typeface="Rockwell" panose="02060603020205020403" pitchFamily="18" charset="0"/>
                </a:rPr>
                <a:t>0</a:t>
              </a:r>
            </a:p>
          </p:txBody>
        </p:sp>
        <p:sp>
          <p:nvSpPr>
            <p:cNvPr id="21540" name="Rectangle 36"/>
            <p:cNvSpPr>
              <a:spLocks noChangeArrowheads="1"/>
            </p:cNvSpPr>
            <p:nvPr/>
          </p:nvSpPr>
          <p:spPr bwMode="auto">
            <a:xfrm>
              <a:off x="2670" y="2757"/>
              <a:ext cx="473" cy="1248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400">
                  <a:latin typeface="Rockwell" panose="02060603020205020403" pitchFamily="18" charset="0"/>
                </a:rPr>
                <a:t>0</a:t>
              </a:r>
            </a:p>
          </p:txBody>
        </p:sp>
        <p:sp>
          <p:nvSpPr>
            <p:cNvPr id="21541" name="Rectangle 37"/>
            <p:cNvSpPr>
              <a:spLocks noChangeArrowheads="1"/>
            </p:cNvSpPr>
            <p:nvPr/>
          </p:nvSpPr>
          <p:spPr bwMode="auto">
            <a:xfrm>
              <a:off x="3148" y="2757"/>
              <a:ext cx="392" cy="1248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400">
                  <a:latin typeface="Rockwell" panose="02060603020205020403" pitchFamily="18" charset="0"/>
                </a:rPr>
                <a:t>0</a:t>
              </a:r>
            </a:p>
          </p:txBody>
        </p:sp>
        <p:sp>
          <p:nvSpPr>
            <p:cNvPr id="21542" name="Rectangle 38"/>
            <p:cNvSpPr>
              <a:spLocks noChangeArrowheads="1"/>
            </p:cNvSpPr>
            <p:nvPr/>
          </p:nvSpPr>
          <p:spPr bwMode="auto">
            <a:xfrm>
              <a:off x="3550" y="2757"/>
              <a:ext cx="432" cy="1248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400">
                  <a:latin typeface="Rockwell" panose="02060603020205020403" pitchFamily="18" charset="0"/>
                </a:rPr>
                <a:t>0</a:t>
              </a:r>
            </a:p>
          </p:txBody>
        </p:sp>
        <p:sp>
          <p:nvSpPr>
            <p:cNvPr id="21543" name="Rectangle 39"/>
            <p:cNvSpPr>
              <a:spLocks noChangeArrowheads="1"/>
            </p:cNvSpPr>
            <p:nvPr/>
          </p:nvSpPr>
          <p:spPr bwMode="auto">
            <a:xfrm>
              <a:off x="3992" y="2757"/>
              <a:ext cx="432" cy="1248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400">
                  <a:latin typeface="Rockwell" panose="02060603020205020403" pitchFamily="18" charset="0"/>
                </a:rPr>
                <a:t>0</a:t>
              </a:r>
            </a:p>
          </p:txBody>
        </p:sp>
        <p:sp>
          <p:nvSpPr>
            <p:cNvPr id="21544" name="Rectangle 40"/>
            <p:cNvSpPr>
              <a:spLocks noChangeArrowheads="1"/>
            </p:cNvSpPr>
            <p:nvPr/>
          </p:nvSpPr>
          <p:spPr bwMode="auto">
            <a:xfrm>
              <a:off x="4435" y="2757"/>
              <a:ext cx="432" cy="1248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400">
                  <a:latin typeface="Rockwell" panose="02060603020205020403" pitchFamily="18" charset="0"/>
                </a:rPr>
                <a:t>0</a:t>
              </a:r>
            </a:p>
          </p:txBody>
        </p:sp>
        <p:sp>
          <p:nvSpPr>
            <p:cNvPr id="21545" name="Rectangle 41"/>
            <p:cNvSpPr>
              <a:spLocks noChangeArrowheads="1"/>
            </p:cNvSpPr>
            <p:nvPr/>
          </p:nvSpPr>
          <p:spPr bwMode="auto">
            <a:xfrm>
              <a:off x="4877" y="2757"/>
              <a:ext cx="433" cy="1248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400">
                  <a:latin typeface="Rockwell" panose="02060603020205020403" pitchFamily="18" charset="0"/>
                </a:rPr>
                <a:t>0</a:t>
              </a:r>
            </a:p>
          </p:txBody>
        </p:sp>
        <p:sp>
          <p:nvSpPr>
            <p:cNvPr id="21546" name="Line 42"/>
            <p:cNvSpPr>
              <a:spLocks noChangeShapeType="1"/>
            </p:cNvSpPr>
            <p:nvPr/>
          </p:nvSpPr>
          <p:spPr bwMode="auto">
            <a:xfrm>
              <a:off x="340" y="1480"/>
              <a:ext cx="1841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1547" name="Line 43"/>
            <p:cNvSpPr>
              <a:spLocks noChangeShapeType="1"/>
            </p:cNvSpPr>
            <p:nvPr/>
          </p:nvSpPr>
          <p:spPr bwMode="auto">
            <a:xfrm>
              <a:off x="2191" y="1480"/>
              <a:ext cx="473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1548" name="Line 44"/>
            <p:cNvSpPr>
              <a:spLocks noChangeShapeType="1"/>
            </p:cNvSpPr>
            <p:nvPr/>
          </p:nvSpPr>
          <p:spPr bwMode="auto">
            <a:xfrm>
              <a:off x="2670" y="1480"/>
              <a:ext cx="473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1549" name="Line 45"/>
            <p:cNvSpPr>
              <a:spLocks noChangeShapeType="1"/>
            </p:cNvSpPr>
            <p:nvPr/>
          </p:nvSpPr>
          <p:spPr bwMode="auto">
            <a:xfrm>
              <a:off x="3148" y="1480"/>
              <a:ext cx="392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1550" name="Line 46"/>
            <p:cNvSpPr>
              <a:spLocks noChangeShapeType="1"/>
            </p:cNvSpPr>
            <p:nvPr/>
          </p:nvSpPr>
          <p:spPr bwMode="auto">
            <a:xfrm>
              <a:off x="3550" y="1480"/>
              <a:ext cx="432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1551" name="Line 47"/>
            <p:cNvSpPr>
              <a:spLocks noChangeShapeType="1"/>
            </p:cNvSpPr>
            <p:nvPr/>
          </p:nvSpPr>
          <p:spPr bwMode="auto">
            <a:xfrm>
              <a:off x="3992" y="1480"/>
              <a:ext cx="432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1552" name="Line 48"/>
            <p:cNvSpPr>
              <a:spLocks noChangeShapeType="1"/>
            </p:cNvSpPr>
            <p:nvPr/>
          </p:nvSpPr>
          <p:spPr bwMode="auto">
            <a:xfrm>
              <a:off x="4435" y="1480"/>
              <a:ext cx="432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1553" name="Line 49"/>
            <p:cNvSpPr>
              <a:spLocks noChangeShapeType="1"/>
            </p:cNvSpPr>
            <p:nvPr/>
          </p:nvSpPr>
          <p:spPr bwMode="auto">
            <a:xfrm>
              <a:off x="4877" y="1480"/>
              <a:ext cx="433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1554" name="Line 50"/>
            <p:cNvSpPr>
              <a:spLocks noChangeShapeType="1"/>
            </p:cNvSpPr>
            <p:nvPr/>
          </p:nvSpPr>
          <p:spPr bwMode="auto">
            <a:xfrm>
              <a:off x="340" y="1839"/>
              <a:ext cx="1841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1555" name="Line 51"/>
            <p:cNvSpPr>
              <a:spLocks noChangeShapeType="1"/>
            </p:cNvSpPr>
            <p:nvPr/>
          </p:nvSpPr>
          <p:spPr bwMode="auto">
            <a:xfrm>
              <a:off x="2191" y="1839"/>
              <a:ext cx="473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1556" name="Line 52"/>
            <p:cNvSpPr>
              <a:spLocks noChangeShapeType="1"/>
            </p:cNvSpPr>
            <p:nvPr/>
          </p:nvSpPr>
          <p:spPr bwMode="auto">
            <a:xfrm>
              <a:off x="2670" y="1839"/>
              <a:ext cx="473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1557" name="Line 53"/>
            <p:cNvSpPr>
              <a:spLocks noChangeShapeType="1"/>
            </p:cNvSpPr>
            <p:nvPr/>
          </p:nvSpPr>
          <p:spPr bwMode="auto">
            <a:xfrm>
              <a:off x="3148" y="1839"/>
              <a:ext cx="392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1558" name="Line 54"/>
            <p:cNvSpPr>
              <a:spLocks noChangeShapeType="1"/>
            </p:cNvSpPr>
            <p:nvPr/>
          </p:nvSpPr>
          <p:spPr bwMode="auto">
            <a:xfrm>
              <a:off x="3550" y="1839"/>
              <a:ext cx="432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1559" name="Line 55"/>
            <p:cNvSpPr>
              <a:spLocks noChangeShapeType="1"/>
            </p:cNvSpPr>
            <p:nvPr/>
          </p:nvSpPr>
          <p:spPr bwMode="auto">
            <a:xfrm>
              <a:off x="3992" y="1839"/>
              <a:ext cx="432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1560" name="Line 56"/>
            <p:cNvSpPr>
              <a:spLocks noChangeShapeType="1"/>
            </p:cNvSpPr>
            <p:nvPr/>
          </p:nvSpPr>
          <p:spPr bwMode="auto">
            <a:xfrm>
              <a:off x="4435" y="1839"/>
              <a:ext cx="432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1561" name="Line 57"/>
            <p:cNvSpPr>
              <a:spLocks noChangeShapeType="1"/>
            </p:cNvSpPr>
            <p:nvPr/>
          </p:nvSpPr>
          <p:spPr bwMode="auto">
            <a:xfrm>
              <a:off x="4877" y="1839"/>
              <a:ext cx="433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1562" name="Line 58"/>
            <p:cNvSpPr>
              <a:spLocks noChangeShapeType="1"/>
            </p:cNvSpPr>
            <p:nvPr/>
          </p:nvSpPr>
          <p:spPr bwMode="auto">
            <a:xfrm>
              <a:off x="340" y="2198"/>
              <a:ext cx="1841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1563" name="Line 59"/>
            <p:cNvSpPr>
              <a:spLocks noChangeShapeType="1"/>
            </p:cNvSpPr>
            <p:nvPr/>
          </p:nvSpPr>
          <p:spPr bwMode="auto">
            <a:xfrm>
              <a:off x="2191" y="2198"/>
              <a:ext cx="473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1564" name="Line 60"/>
            <p:cNvSpPr>
              <a:spLocks noChangeShapeType="1"/>
            </p:cNvSpPr>
            <p:nvPr/>
          </p:nvSpPr>
          <p:spPr bwMode="auto">
            <a:xfrm>
              <a:off x="2670" y="2198"/>
              <a:ext cx="473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1565" name="Line 61"/>
            <p:cNvSpPr>
              <a:spLocks noChangeShapeType="1"/>
            </p:cNvSpPr>
            <p:nvPr/>
          </p:nvSpPr>
          <p:spPr bwMode="auto">
            <a:xfrm>
              <a:off x="3148" y="2198"/>
              <a:ext cx="392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1566" name="Line 62"/>
            <p:cNvSpPr>
              <a:spLocks noChangeShapeType="1"/>
            </p:cNvSpPr>
            <p:nvPr/>
          </p:nvSpPr>
          <p:spPr bwMode="auto">
            <a:xfrm>
              <a:off x="3550" y="2198"/>
              <a:ext cx="432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1567" name="Line 63"/>
            <p:cNvSpPr>
              <a:spLocks noChangeShapeType="1"/>
            </p:cNvSpPr>
            <p:nvPr/>
          </p:nvSpPr>
          <p:spPr bwMode="auto">
            <a:xfrm>
              <a:off x="3992" y="2198"/>
              <a:ext cx="432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1568" name="Line 64"/>
            <p:cNvSpPr>
              <a:spLocks noChangeShapeType="1"/>
            </p:cNvSpPr>
            <p:nvPr/>
          </p:nvSpPr>
          <p:spPr bwMode="auto">
            <a:xfrm>
              <a:off x="4435" y="2198"/>
              <a:ext cx="432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1569" name="Line 65"/>
            <p:cNvSpPr>
              <a:spLocks noChangeShapeType="1"/>
            </p:cNvSpPr>
            <p:nvPr/>
          </p:nvSpPr>
          <p:spPr bwMode="auto">
            <a:xfrm>
              <a:off x="4877" y="2198"/>
              <a:ext cx="433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1570" name="Line 66"/>
            <p:cNvSpPr>
              <a:spLocks noChangeShapeType="1"/>
            </p:cNvSpPr>
            <p:nvPr/>
          </p:nvSpPr>
          <p:spPr bwMode="auto">
            <a:xfrm>
              <a:off x="340" y="2552"/>
              <a:ext cx="1841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1571" name="Line 67"/>
            <p:cNvSpPr>
              <a:spLocks noChangeShapeType="1"/>
            </p:cNvSpPr>
            <p:nvPr/>
          </p:nvSpPr>
          <p:spPr bwMode="auto">
            <a:xfrm>
              <a:off x="2191" y="2552"/>
              <a:ext cx="473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1572" name="Line 68"/>
            <p:cNvSpPr>
              <a:spLocks noChangeShapeType="1"/>
            </p:cNvSpPr>
            <p:nvPr/>
          </p:nvSpPr>
          <p:spPr bwMode="auto">
            <a:xfrm>
              <a:off x="2670" y="2552"/>
              <a:ext cx="473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1573" name="Line 69"/>
            <p:cNvSpPr>
              <a:spLocks noChangeShapeType="1"/>
            </p:cNvSpPr>
            <p:nvPr/>
          </p:nvSpPr>
          <p:spPr bwMode="auto">
            <a:xfrm>
              <a:off x="3148" y="2552"/>
              <a:ext cx="392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1574" name="Line 70"/>
            <p:cNvSpPr>
              <a:spLocks noChangeShapeType="1"/>
            </p:cNvSpPr>
            <p:nvPr/>
          </p:nvSpPr>
          <p:spPr bwMode="auto">
            <a:xfrm>
              <a:off x="3550" y="2552"/>
              <a:ext cx="432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1575" name="Line 71"/>
            <p:cNvSpPr>
              <a:spLocks noChangeShapeType="1"/>
            </p:cNvSpPr>
            <p:nvPr/>
          </p:nvSpPr>
          <p:spPr bwMode="auto">
            <a:xfrm>
              <a:off x="3992" y="2552"/>
              <a:ext cx="432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1576" name="Line 72"/>
            <p:cNvSpPr>
              <a:spLocks noChangeShapeType="1"/>
            </p:cNvSpPr>
            <p:nvPr/>
          </p:nvSpPr>
          <p:spPr bwMode="auto">
            <a:xfrm>
              <a:off x="4435" y="2552"/>
              <a:ext cx="432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1577" name="Line 73"/>
            <p:cNvSpPr>
              <a:spLocks noChangeShapeType="1"/>
            </p:cNvSpPr>
            <p:nvPr/>
          </p:nvSpPr>
          <p:spPr bwMode="auto">
            <a:xfrm>
              <a:off x="4877" y="2552"/>
              <a:ext cx="433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1578" name="Line 74"/>
            <p:cNvSpPr>
              <a:spLocks noChangeShapeType="1"/>
            </p:cNvSpPr>
            <p:nvPr/>
          </p:nvSpPr>
          <p:spPr bwMode="auto">
            <a:xfrm>
              <a:off x="340" y="2757"/>
              <a:ext cx="1841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1579" name="Line 75"/>
            <p:cNvSpPr>
              <a:spLocks noChangeShapeType="1"/>
            </p:cNvSpPr>
            <p:nvPr/>
          </p:nvSpPr>
          <p:spPr bwMode="auto">
            <a:xfrm>
              <a:off x="2191" y="2757"/>
              <a:ext cx="473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1580" name="Line 76"/>
            <p:cNvSpPr>
              <a:spLocks noChangeShapeType="1"/>
            </p:cNvSpPr>
            <p:nvPr/>
          </p:nvSpPr>
          <p:spPr bwMode="auto">
            <a:xfrm>
              <a:off x="2670" y="2757"/>
              <a:ext cx="473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1581" name="Line 77"/>
            <p:cNvSpPr>
              <a:spLocks noChangeShapeType="1"/>
            </p:cNvSpPr>
            <p:nvPr/>
          </p:nvSpPr>
          <p:spPr bwMode="auto">
            <a:xfrm>
              <a:off x="3148" y="2757"/>
              <a:ext cx="392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1582" name="Line 78"/>
            <p:cNvSpPr>
              <a:spLocks noChangeShapeType="1"/>
            </p:cNvSpPr>
            <p:nvPr/>
          </p:nvSpPr>
          <p:spPr bwMode="auto">
            <a:xfrm>
              <a:off x="3550" y="2757"/>
              <a:ext cx="432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1583" name="Line 79"/>
            <p:cNvSpPr>
              <a:spLocks noChangeShapeType="1"/>
            </p:cNvSpPr>
            <p:nvPr/>
          </p:nvSpPr>
          <p:spPr bwMode="auto">
            <a:xfrm>
              <a:off x="3992" y="2757"/>
              <a:ext cx="432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1584" name="Line 80"/>
            <p:cNvSpPr>
              <a:spLocks noChangeShapeType="1"/>
            </p:cNvSpPr>
            <p:nvPr/>
          </p:nvSpPr>
          <p:spPr bwMode="auto">
            <a:xfrm>
              <a:off x="4435" y="2757"/>
              <a:ext cx="432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1585" name="Line 81"/>
            <p:cNvSpPr>
              <a:spLocks noChangeShapeType="1"/>
            </p:cNvSpPr>
            <p:nvPr/>
          </p:nvSpPr>
          <p:spPr bwMode="auto">
            <a:xfrm>
              <a:off x="4877" y="2757"/>
              <a:ext cx="433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1586" name="Line 82"/>
            <p:cNvSpPr>
              <a:spLocks noChangeShapeType="1"/>
            </p:cNvSpPr>
            <p:nvPr/>
          </p:nvSpPr>
          <p:spPr bwMode="auto">
            <a:xfrm>
              <a:off x="340" y="4022"/>
              <a:ext cx="1841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1587" name="Line 83"/>
            <p:cNvSpPr>
              <a:spLocks noChangeShapeType="1"/>
            </p:cNvSpPr>
            <p:nvPr/>
          </p:nvSpPr>
          <p:spPr bwMode="auto">
            <a:xfrm>
              <a:off x="2191" y="4022"/>
              <a:ext cx="473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1588" name="Line 84"/>
            <p:cNvSpPr>
              <a:spLocks noChangeShapeType="1"/>
            </p:cNvSpPr>
            <p:nvPr/>
          </p:nvSpPr>
          <p:spPr bwMode="auto">
            <a:xfrm>
              <a:off x="2670" y="4022"/>
              <a:ext cx="473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1589" name="Line 85"/>
            <p:cNvSpPr>
              <a:spLocks noChangeShapeType="1"/>
            </p:cNvSpPr>
            <p:nvPr/>
          </p:nvSpPr>
          <p:spPr bwMode="auto">
            <a:xfrm>
              <a:off x="3148" y="4022"/>
              <a:ext cx="392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1590" name="Line 86"/>
            <p:cNvSpPr>
              <a:spLocks noChangeShapeType="1"/>
            </p:cNvSpPr>
            <p:nvPr/>
          </p:nvSpPr>
          <p:spPr bwMode="auto">
            <a:xfrm>
              <a:off x="3550" y="4022"/>
              <a:ext cx="432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1591" name="Line 87"/>
            <p:cNvSpPr>
              <a:spLocks noChangeShapeType="1"/>
            </p:cNvSpPr>
            <p:nvPr/>
          </p:nvSpPr>
          <p:spPr bwMode="auto">
            <a:xfrm>
              <a:off x="3992" y="4022"/>
              <a:ext cx="432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1592" name="Line 88"/>
            <p:cNvSpPr>
              <a:spLocks noChangeShapeType="1"/>
            </p:cNvSpPr>
            <p:nvPr/>
          </p:nvSpPr>
          <p:spPr bwMode="auto">
            <a:xfrm>
              <a:off x="4435" y="4022"/>
              <a:ext cx="432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1593" name="Line 89"/>
            <p:cNvSpPr>
              <a:spLocks noChangeShapeType="1"/>
            </p:cNvSpPr>
            <p:nvPr/>
          </p:nvSpPr>
          <p:spPr bwMode="auto">
            <a:xfrm>
              <a:off x="4877" y="4022"/>
              <a:ext cx="433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1594" name="Line 90"/>
            <p:cNvSpPr>
              <a:spLocks noChangeShapeType="1"/>
            </p:cNvSpPr>
            <p:nvPr/>
          </p:nvSpPr>
          <p:spPr bwMode="auto">
            <a:xfrm>
              <a:off x="340" y="1480"/>
              <a:ext cx="0" cy="349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1595" name="Line 91"/>
            <p:cNvSpPr>
              <a:spLocks noChangeShapeType="1"/>
            </p:cNvSpPr>
            <p:nvPr/>
          </p:nvSpPr>
          <p:spPr bwMode="auto">
            <a:xfrm>
              <a:off x="340" y="1839"/>
              <a:ext cx="0" cy="349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1596" name="Line 92"/>
            <p:cNvSpPr>
              <a:spLocks noChangeShapeType="1"/>
            </p:cNvSpPr>
            <p:nvPr/>
          </p:nvSpPr>
          <p:spPr bwMode="auto">
            <a:xfrm>
              <a:off x="340" y="2198"/>
              <a:ext cx="0" cy="349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1597" name="Line 93"/>
            <p:cNvSpPr>
              <a:spLocks noChangeShapeType="1"/>
            </p:cNvSpPr>
            <p:nvPr/>
          </p:nvSpPr>
          <p:spPr bwMode="auto">
            <a:xfrm>
              <a:off x="340" y="2552"/>
              <a:ext cx="0" cy="199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1598" name="Line 94"/>
            <p:cNvSpPr>
              <a:spLocks noChangeShapeType="1"/>
            </p:cNvSpPr>
            <p:nvPr/>
          </p:nvSpPr>
          <p:spPr bwMode="auto">
            <a:xfrm>
              <a:off x="340" y="2757"/>
              <a:ext cx="0" cy="1248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1599" name="Line 95"/>
            <p:cNvSpPr>
              <a:spLocks noChangeShapeType="1"/>
            </p:cNvSpPr>
            <p:nvPr/>
          </p:nvSpPr>
          <p:spPr bwMode="auto">
            <a:xfrm>
              <a:off x="2191" y="1480"/>
              <a:ext cx="0" cy="349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1600" name="Line 96"/>
            <p:cNvSpPr>
              <a:spLocks noChangeShapeType="1"/>
            </p:cNvSpPr>
            <p:nvPr/>
          </p:nvSpPr>
          <p:spPr bwMode="auto">
            <a:xfrm>
              <a:off x="2191" y="1839"/>
              <a:ext cx="0" cy="349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1601" name="Line 97"/>
            <p:cNvSpPr>
              <a:spLocks noChangeShapeType="1"/>
            </p:cNvSpPr>
            <p:nvPr/>
          </p:nvSpPr>
          <p:spPr bwMode="auto">
            <a:xfrm>
              <a:off x="2191" y="2198"/>
              <a:ext cx="0" cy="349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1602" name="Line 98"/>
            <p:cNvSpPr>
              <a:spLocks noChangeShapeType="1"/>
            </p:cNvSpPr>
            <p:nvPr/>
          </p:nvSpPr>
          <p:spPr bwMode="auto">
            <a:xfrm>
              <a:off x="2191" y="2552"/>
              <a:ext cx="0" cy="199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1603" name="Line 99"/>
            <p:cNvSpPr>
              <a:spLocks noChangeShapeType="1"/>
            </p:cNvSpPr>
            <p:nvPr/>
          </p:nvSpPr>
          <p:spPr bwMode="auto">
            <a:xfrm>
              <a:off x="2191" y="2757"/>
              <a:ext cx="0" cy="1248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1604" name="Line 100"/>
            <p:cNvSpPr>
              <a:spLocks noChangeShapeType="1"/>
            </p:cNvSpPr>
            <p:nvPr/>
          </p:nvSpPr>
          <p:spPr bwMode="auto">
            <a:xfrm>
              <a:off x="2670" y="1480"/>
              <a:ext cx="0" cy="349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1605" name="Line 101"/>
            <p:cNvSpPr>
              <a:spLocks noChangeShapeType="1"/>
            </p:cNvSpPr>
            <p:nvPr/>
          </p:nvSpPr>
          <p:spPr bwMode="auto">
            <a:xfrm>
              <a:off x="2670" y="1839"/>
              <a:ext cx="0" cy="349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1606" name="Line 102"/>
            <p:cNvSpPr>
              <a:spLocks noChangeShapeType="1"/>
            </p:cNvSpPr>
            <p:nvPr/>
          </p:nvSpPr>
          <p:spPr bwMode="auto">
            <a:xfrm>
              <a:off x="2670" y="2198"/>
              <a:ext cx="0" cy="349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1607" name="Line 103"/>
            <p:cNvSpPr>
              <a:spLocks noChangeShapeType="1"/>
            </p:cNvSpPr>
            <p:nvPr/>
          </p:nvSpPr>
          <p:spPr bwMode="auto">
            <a:xfrm>
              <a:off x="2670" y="2552"/>
              <a:ext cx="0" cy="199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1608" name="Line 104"/>
            <p:cNvSpPr>
              <a:spLocks noChangeShapeType="1"/>
            </p:cNvSpPr>
            <p:nvPr/>
          </p:nvSpPr>
          <p:spPr bwMode="auto">
            <a:xfrm>
              <a:off x="2670" y="2757"/>
              <a:ext cx="0" cy="1248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1609" name="Line 105"/>
            <p:cNvSpPr>
              <a:spLocks noChangeShapeType="1"/>
            </p:cNvSpPr>
            <p:nvPr/>
          </p:nvSpPr>
          <p:spPr bwMode="auto">
            <a:xfrm>
              <a:off x="3148" y="1480"/>
              <a:ext cx="0" cy="349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1610" name="Line 106"/>
            <p:cNvSpPr>
              <a:spLocks noChangeShapeType="1"/>
            </p:cNvSpPr>
            <p:nvPr/>
          </p:nvSpPr>
          <p:spPr bwMode="auto">
            <a:xfrm>
              <a:off x="3148" y="1839"/>
              <a:ext cx="0" cy="349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1611" name="Line 107"/>
            <p:cNvSpPr>
              <a:spLocks noChangeShapeType="1"/>
            </p:cNvSpPr>
            <p:nvPr/>
          </p:nvSpPr>
          <p:spPr bwMode="auto">
            <a:xfrm>
              <a:off x="3148" y="2198"/>
              <a:ext cx="0" cy="349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1612" name="Line 108"/>
            <p:cNvSpPr>
              <a:spLocks noChangeShapeType="1"/>
            </p:cNvSpPr>
            <p:nvPr/>
          </p:nvSpPr>
          <p:spPr bwMode="auto">
            <a:xfrm>
              <a:off x="3148" y="2552"/>
              <a:ext cx="0" cy="199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1613" name="Line 109"/>
            <p:cNvSpPr>
              <a:spLocks noChangeShapeType="1"/>
            </p:cNvSpPr>
            <p:nvPr/>
          </p:nvSpPr>
          <p:spPr bwMode="auto">
            <a:xfrm>
              <a:off x="3148" y="2757"/>
              <a:ext cx="0" cy="1248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1614" name="Line 110"/>
            <p:cNvSpPr>
              <a:spLocks noChangeShapeType="1"/>
            </p:cNvSpPr>
            <p:nvPr/>
          </p:nvSpPr>
          <p:spPr bwMode="auto">
            <a:xfrm>
              <a:off x="3550" y="1480"/>
              <a:ext cx="0" cy="349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1615" name="Line 111"/>
            <p:cNvSpPr>
              <a:spLocks noChangeShapeType="1"/>
            </p:cNvSpPr>
            <p:nvPr/>
          </p:nvSpPr>
          <p:spPr bwMode="auto">
            <a:xfrm>
              <a:off x="3550" y="1839"/>
              <a:ext cx="0" cy="349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1616" name="Line 112"/>
            <p:cNvSpPr>
              <a:spLocks noChangeShapeType="1"/>
            </p:cNvSpPr>
            <p:nvPr/>
          </p:nvSpPr>
          <p:spPr bwMode="auto">
            <a:xfrm>
              <a:off x="3550" y="2198"/>
              <a:ext cx="0" cy="349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1617" name="Line 113"/>
            <p:cNvSpPr>
              <a:spLocks noChangeShapeType="1"/>
            </p:cNvSpPr>
            <p:nvPr/>
          </p:nvSpPr>
          <p:spPr bwMode="auto">
            <a:xfrm>
              <a:off x="3550" y="2552"/>
              <a:ext cx="0" cy="199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1618" name="Line 114"/>
            <p:cNvSpPr>
              <a:spLocks noChangeShapeType="1"/>
            </p:cNvSpPr>
            <p:nvPr/>
          </p:nvSpPr>
          <p:spPr bwMode="auto">
            <a:xfrm>
              <a:off x="3550" y="2757"/>
              <a:ext cx="0" cy="1248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1619" name="Line 115"/>
            <p:cNvSpPr>
              <a:spLocks noChangeShapeType="1"/>
            </p:cNvSpPr>
            <p:nvPr/>
          </p:nvSpPr>
          <p:spPr bwMode="auto">
            <a:xfrm>
              <a:off x="3992" y="1480"/>
              <a:ext cx="0" cy="349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1620" name="Line 116"/>
            <p:cNvSpPr>
              <a:spLocks noChangeShapeType="1"/>
            </p:cNvSpPr>
            <p:nvPr/>
          </p:nvSpPr>
          <p:spPr bwMode="auto">
            <a:xfrm>
              <a:off x="3992" y="1839"/>
              <a:ext cx="0" cy="349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1621" name="Line 117"/>
            <p:cNvSpPr>
              <a:spLocks noChangeShapeType="1"/>
            </p:cNvSpPr>
            <p:nvPr/>
          </p:nvSpPr>
          <p:spPr bwMode="auto">
            <a:xfrm>
              <a:off x="3992" y="2198"/>
              <a:ext cx="0" cy="349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1622" name="Line 118"/>
            <p:cNvSpPr>
              <a:spLocks noChangeShapeType="1"/>
            </p:cNvSpPr>
            <p:nvPr/>
          </p:nvSpPr>
          <p:spPr bwMode="auto">
            <a:xfrm>
              <a:off x="3992" y="2552"/>
              <a:ext cx="0" cy="199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1623" name="Line 119"/>
            <p:cNvSpPr>
              <a:spLocks noChangeShapeType="1"/>
            </p:cNvSpPr>
            <p:nvPr/>
          </p:nvSpPr>
          <p:spPr bwMode="auto">
            <a:xfrm>
              <a:off x="3992" y="2757"/>
              <a:ext cx="0" cy="1248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1624" name="Line 120"/>
            <p:cNvSpPr>
              <a:spLocks noChangeShapeType="1"/>
            </p:cNvSpPr>
            <p:nvPr/>
          </p:nvSpPr>
          <p:spPr bwMode="auto">
            <a:xfrm>
              <a:off x="4435" y="1480"/>
              <a:ext cx="0" cy="349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1625" name="Line 121"/>
            <p:cNvSpPr>
              <a:spLocks noChangeShapeType="1"/>
            </p:cNvSpPr>
            <p:nvPr/>
          </p:nvSpPr>
          <p:spPr bwMode="auto">
            <a:xfrm>
              <a:off x="4435" y="1839"/>
              <a:ext cx="0" cy="349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1626" name="Line 122"/>
            <p:cNvSpPr>
              <a:spLocks noChangeShapeType="1"/>
            </p:cNvSpPr>
            <p:nvPr/>
          </p:nvSpPr>
          <p:spPr bwMode="auto">
            <a:xfrm>
              <a:off x="4435" y="2198"/>
              <a:ext cx="0" cy="349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1627" name="Line 123"/>
            <p:cNvSpPr>
              <a:spLocks noChangeShapeType="1"/>
            </p:cNvSpPr>
            <p:nvPr/>
          </p:nvSpPr>
          <p:spPr bwMode="auto">
            <a:xfrm>
              <a:off x="4435" y="2552"/>
              <a:ext cx="0" cy="199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1628" name="Line 124"/>
            <p:cNvSpPr>
              <a:spLocks noChangeShapeType="1"/>
            </p:cNvSpPr>
            <p:nvPr/>
          </p:nvSpPr>
          <p:spPr bwMode="auto">
            <a:xfrm>
              <a:off x="4435" y="2757"/>
              <a:ext cx="0" cy="1248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1629" name="Line 125"/>
            <p:cNvSpPr>
              <a:spLocks noChangeShapeType="1"/>
            </p:cNvSpPr>
            <p:nvPr/>
          </p:nvSpPr>
          <p:spPr bwMode="auto">
            <a:xfrm>
              <a:off x="4877" y="1480"/>
              <a:ext cx="0" cy="349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1630" name="Line 126"/>
            <p:cNvSpPr>
              <a:spLocks noChangeShapeType="1"/>
            </p:cNvSpPr>
            <p:nvPr/>
          </p:nvSpPr>
          <p:spPr bwMode="auto">
            <a:xfrm>
              <a:off x="4877" y="1839"/>
              <a:ext cx="0" cy="349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1631" name="Line 127"/>
            <p:cNvSpPr>
              <a:spLocks noChangeShapeType="1"/>
            </p:cNvSpPr>
            <p:nvPr/>
          </p:nvSpPr>
          <p:spPr bwMode="auto">
            <a:xfrm>
              <a:off x="4877" y="2198"/>
              <a:ext cx="0" cy="349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1632" name="Line 128"/>
            <p:cNvSpPr>
              <a:spLocks noChangeShapeType="1"/>
            </p:cNvSpPr>
            <p:nvPr/>
          </p:nvSpPr>
          <p:spPr bwMode="auto">
            <a:xfrm>
              <a:off x="4877" y="2552"/>
              <a:ext cx="0" cy="199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1633" name="Line 129"/>
            <p:cNvSpPr>
              <a:spLocks noChangeShapeType="1"/>
            </p:cNvSpPr>
            <p:nvPr/>
          </p:nvSpPr>
          <p:spPr bwMode="auto">
            <a:xfrm>
              <a:off x="4877" y="2757"/>
              <a:ext cx="0" cy="1248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1634" name="Line 130"/>
            <p:cNvSpPr>
              <a:spLocks noChangeShapeType="1"/>
            </p:cNvSpPr>
            <p:nvPr/>
          </p:nvSpPr>
          <p:spPr bwMode="auto">
            <a:xfrm>
              <a:off x="5320" y="1480"/>
              <a:ext cx="0" cy="349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1635" name="Line 131"/>
            <p:cNvSpPr>
              <a:spLocks noChangeShapeType="1"/>
            </p:cNvSpPr>
            <p:nvPr/>
          </p:nvSpPr>
          <p:spPr bwMode="auto">
            <a:xfrm>
              <a:off x="5320" y="1839"/>
              <a:ext cx="0" cy="349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1636" name="Line 132"/>
            <p:cNvSpPr>
              <a:spLocks noChangeShapeType="1"/>
            </p:cNvSpPr>
            <p:nvPr/>
          </p:nvSpPr>
          <p:spPr bwMode="auto">
            <a:xfrm>
              <a:off x="5320" y="2198"/>
              <a:ext cx="0" cy="349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1637" name="Line 133"/>
            <p:cNvSpPr>
              <a:spLocks noChangeShapeType="1"/>
            </p:cNvSpPr>
            <p:nvPr/>
          </p:nvSpPr>
          <p:spPr bwMode="auto">
            <a:xfrm>
              <a:off x="5320" y="2552"/>
              <a:ext cx="0" cy="199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1638" name="Line 134"/>
            <p:cNvSpPr>
              <a:spLocks noChangeShapeType="1"/>
            </p:cNvSpPr>
            <p:nvPr/>
          </p:nvSpPr>
          <p:spPr bwMode="auto">
            <a:xfrm>
              <a:off x="5320" y="2757"/>
              <a:ext cx="0" cy="1248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1639" name="Rectangle 135"/>
          <p:cNvSpPr>
            <a:spLocks noChangeArrowheads="1"/>
          </p:cNvSpPr>
          <p:nvPr/>
        </p:nvSpPr>
        <p:spPr bwMode="auto">
          <a:xfrm>
            <a:off x="-450850" y="765175"/>
            <a:ext cx="8502650" cy="1262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>
            <a:spAutoFit/>
          </a:bodyPr>
          <a:lstStyle>
            <a:lvl1pPr marL="285750" indent="-268288">
              <a:tabLst>
                <a:tab pos="285750" algn="l"/>
                <a:tab pos="733425" algn="l"/>
                <a:tab pos="1182688" algn="l"/>
                <a:tab pos="1631950" algn="l"/>
                <a:tab pos="2081213" algn="l"/>
                <a:tab pos="2530475" algn="l"/>
                <a:tab pos="2979738" algn="l"/>
                <a:tab pos="3429000" algn="l"/>
                <a:tab pos="3878263" algn="l"/>
                <a:tab pos="4327525" algn="l"/>
                <a:tab pos="4776788" algn="l"/>
                <a:tab pos="5226050" algn="l"/>
                <a:tab pos="5675313" algn="l"/>
                <a:tab pos="6124575" algn="l"/>
                <a:tab pos="6573838" algn="l"/>
                <a:tab pos="7023100" algn="l"/>
                <a:tab pos="7472363" algn="l"/>
                <a:tab pos="7921625" algn="l"/>
                <a:tab pos="8370888" algn="l"/>
                <a:tab pos="8820150" algn="l"/>
                <a:tab pos="92694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85750" algn="l"/>
                <a:tab pos="733425" algn="l"/>
                <a:tab pos="1182688" algn="l"/>
                <a:tab pos="1631950" algn="l"/>
                <a:tab pos="2081213" algn="l"/>
                <a:tab pos="2530475" algn="l"/>
                <a:tab pos="2979738" algn="l"/>
                <a:tab pos="3429000" algn="l"/>
                <a:tab pos="3878263" algn="l"/>
                <a:tab pos="4327525" algn="l"/>
                <a:tab pos="4776788" algn="l"/>
                <a:tab pos="5226050" algn="l"/>
                <a:tab pos="5675313" algn="l"/>
                <a:tab pos="6124575" algn="l"/>
                <a:tab pos="6573838" algn="l"/>
                <a:tab pos="7023100" algn="l"/>
                <a:tab pos="7472363" algn="l"/>
                <a:tab pos="7921625" algn="l"/>
                <a:tab pos="8370888" algn="l"/>
                <a:tab pos="8820150" algn="l"/>
                <a:tab pos="92694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85750" algn="l"/>
                <a:tab pos="733425" algn="l"/>
                <a:tab pos="1182688" algn="l"/>
                <a:tab pos="1631950" algn="l"/>
                <a:tab pos="2081213" algn="l"/>
                <a:tab pos="2530475" algn="l"/>
                <a:tab pos="2979738" algn="l"/>
                <a:tab pos="3429000" algn="l"/>
                <a:tab pos="3878263" algn="l"/>
                <a:tab pos="4327525" algn="l"/>
                <a:tab pos="4776788" algn="l"/>
                <a:tab pos="5226050" algn="l"/>
                <a:tab pos="5675313" algn="l"/>
                <a:tab pos="6124575" algn="l"/>
                <a:tab pos="6573838" algn="l"/>
                <a:tab pos="7023100" algn="l"/>
                <a:tab pos="7472363" algn="l"/>
                <a:tab pos="7921625" algn="l"/>
                <a:tab pos="8370888" algn="l"/>
                <a:tab pos="8820150" algn="l"/>
                <a:tab pos="92694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85750" algn="l"/>
                <a:tab pos="733425" algn="l"/>
                <a:tab pos="1182688" algn="l"/>
                <a:tab pos="1631950" algn="l"/>
                <a:tab pos="2081213" algn="l"/>
                <a:tab pos="2530475" algn="l"/>
                <a:tab pos="2979738" algn="l"/>
                <a:tab pos="3429000" algn="l"/>
                <a:tab pos="3878263" algn="l"/>
                <a:tab pos="4327525" algn="l"/>
                <a:tab pos="4776788" algn="l"/>
                <a:tab pos="5226050" algn="l"/>
                <a:tab pos="5675313" algn="l"/>
                <a:tab pos="6124575" algn="l"/>
                <a:tab pos="6573838" algn="l"/>
                <a:tab pos="7023100" algn="l"/>
                <a:tab pos="7472363" algn="l"/>
                <a:tab pos="7921625" algn="l"/>
                <a:tab pos="8370888" algn="l"/>
                <a:tab pos="8820150" algn="l"/>
                <a:tab pos="92694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85750" algn="l"/>
                <a:tab pos="733425" algn="l"/>
                <a:tab pos="1182688" algn="l"/>
                <a:tab pos="1631950" algn="l"/>
                <a:tab pos="2081213" algn="l"/>
                <a:tab pos="2530475" algn="l"/>
                <a:tab pos="2979738" algn="l"/>
                <a:tab pos="3429000" algn="l"/>
                <a:tab pos="3878263" algn="l"/>
                <a:tab pos="4327525" algn="l"/>
                <a:tab pos="4776788" algn="l"/>
                <a:tab pos="5226050" algn="l"/>
                <a:tab pos="5675313" algn="l"/>
                <a:tab pos="6124575" algn="l"/>
                <a:tab pos="6573838" algn="l"/>
                <a:tab pos="7023100" algn="l"/>
                <a:tab pos="7472363" algn="l"/>
                <a:tab pos="7921625" algn="l"/>
                <a:tab pos="8370888" algn="l"/>
                <a:tab pos="8820150" algn="l"/>
                <a:tab pos="92694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285750" algn="l"/>
                <a:tab pos="733425" algn="l"/>
                <a:tab pos="1182688" algn="l"/>
                <a:tab pos="1631950" algn="l"/>
                <a:tab pos="2081213" algn="l"/>
                <a:tab pos="2530475" algn="l"/>
                <a:tab pos="2979738" algn="l"/>
                <a:tab pos="3429000" algn="l"/>
                <a:tab pos="3878263" algn="l"/>
                <a:tab pos="4327525" algn="l"/>
                <a:tab pos="4776788" algn="l"/>
                <a:tab pos="5226050" algn="l"/>
                <a:tab pos="5675313" algn="l"/>
                <a:tab pos="6124575" algn="l"/>
                <a:tab pos="6573838" algn="l"/>
                <a:tab pos="7023100" algn="l"/>
                <a:tab pos="7472363" algn="l"/>
                <a:tab pos="7921625" algn="l"/>
                <a:tab pos="8370888" algn="l"/>
                <a:tab pos="8820150" algn="l"/>
                <a:tab pos="92694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285750" algn="l"/>
                <a:tab pos="733425" algn="l"/>
                <a:tab pos="1182688" algn="l"/>
                <a:tab pos="1631950" algn="l"/>
                <a:tab pos="2081213" algn="l"/>
                <a:tab pos="2530475" algn="l"/>
                <a:tab pos="2979738" algn="l"/>
                <a:tab pos="3429000" algn="l"/>
                <a:tab pos="3878263" algn="l"/>
                <a:tab pos="4327525" algn="l"/>
                <a:tab pos="4776788" algn="l"/>
                <a:tab pos="5226050" algn="l"/>
                <a:tab pos="5675313" algn="l"/>
                <a:tab pos="6124575" algn="l"/>
                <a:tab pos="6573838" algn="l"/>
                <a:tab pos="7023100" algn="l"/>
                <a:tab pos="7472363" algn="l"/>
                <a:tab pos="7921625" algn="l"/>
                <a:tab pos="8370888" algn="l"/>
                <a:tab pos="8820150" algn="l"/>
                <a:tab pos="92694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285750" algn="l"/>
                <a:tab pos="733425" algn="l"/>
                <a:tab pos="1182688" algn="l"/>
                <a:tab pos="1631950" algn="l"/>
                <a:tab pos="2081213" algn="l"/>
                <a:tab pos="2530475" algn="l"/>
                <a:tab pos="2979738" algn="l"/>
                <a:tab pos="3429000" algn="l"/>
                <a:tab pos="3878263" algn="l"/>
                <a:tab pos="4327525" algn="l"/>
                <a:tab pos="4776788" algn="l"/>
                <a:tab pos="5226050" algn="l"/>
                <a:tab pos="5675313" algn="l"/>
                <a:tab pos="6124575" algn="l"/>
                <a:tab pos="6573838" algn="l"/>
                <a:tab pos="7023100" algn="l"/>
                <a:tab pos="7472363" algn="l"/>
                <a:tab pos="7921625" algn="l"/>
                <a:tab pos="8370888" algn="l"/>
                <a:tab pos="8820150" algn="l"/>
                <a:tab pos="92694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285750" algn="l"/>
                <a:tab pos="733425" algn="l"/>
                <a:tab pos="1182688" algn="l"/>
                <a:tab pos="1631950" algn="l"/>
                <a:tab pos="2081213" algn="l"/>
                <a:tab pos="2530475" algn="l"/>
                <a:tab pos="2979738" algn="l"/>
                <a:tab pos="3429000" algn="l"/>
                <a:tab pos="3878263" algn="l"/>
                <a:tab pos="4327525" algn="l"/>
                <a:tab pos="4776788" algn="l"/>
                <a:tab pos="5226050" algn="l"/>
                <a:tab pos="5675313" algn="l"/>
                <a:tab pos="6124575" algn="l"/>
                <a:tab pos="6573838" algn="l"/>
                <a:tab pos="7023100" algn="l"/>
                <a:tab pos="7472363" algn="l"/>
                <a:tab pos="7921625" algn="l"/>
                <a:tab pos="8370888" algn="l"/>
                <a:tab pos="8820150" algn="l"/>
                <a:tab pos="92694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hangingPunct="1">
              <a:lnSpc>
                <a:spcPct val="100000"/>
              </a:lnSpc>
              <a:buClrTx/>
              <a:buFontTx/>
              <a:buNone/>
            </a:pPr>
            <a:r>
              <a:rPr lang="ru-RU" altLang="ru-RU" sz="1100" b="1" u="sng">
                <a:solidFill>
                  <a:srgbClr val="FFFFFF"/>
                </a:solidFill>
                <a:latin typeface="Rockwell" panose="02060603020205020403" pitchFamily="18" charset="0"/>
              </a:rPr>
              <a:t>    Целью реализации муниципальной программы</a:t>
            </a:r>
            <a:r>
              <a:rPr lang="ru-RU" altLang="ru-RU" sz="1100" b="1">
                <a:solidFill>
                  <a:srgbClr val="FFFFFF"/>
                </a:solidFill>
                <a:latin typeface="Rockwell" panose="02060603020205020403" pitchFamily="18" charset="0"/>
              </a:rPr>
              <a:t> является обеспечение  деятельности органов </a:t>
            </a:r>
          </a:p>
          <a:p>
            <a:pPr algn="ctr" hangingPunct="1">
              <a:lnSpc>
                <a:spcPct val="100000"/>
              </a:lnSpc>
              <a:buClrTx/>
              <a:buFontTx/>
              <a:buNone/>
            </a:pPr>
            <a:r>
              <a:rPr lang="ru-RU" altLang="ru-RU" sz="1100" b="1">
                <a:solidFill>
                  <a:srgbClr val="FFFFFF"/>
                </a:solidFill>
                <a:latin typeface="Rockwell" panose="02060603020205020403" pitchFamily="18" charset="0"/>
              </a:rPr>
              <a:t>    местного самоуправления:</a:t>
            </a:r>
          </a:p>
          <a:p>
            <a:pPr marL="269875" indent="-252413" algn="ctr" hangingPunct="1">
              <a:lnSpc>
                <a:spcPct val="100000"/>
              </a:lnSpc>
              <a:buSzPct val="45000"/>
              <a:buFont typeface="StarSymbol" charset="0"/>
              <a:buChar char="-"/>
            </a:pPr>
            <a:r>
              <a:rPr lang="ru-RU" altLang="ru-RU" sz="1100" b="1">
                <a:solidFill>
                  <a:srgbClr val="FFFFFF"/>
                </a:solidFill>
                <a:latin typeface="Rockwell" panose="02060603020205020403" pitchFamily="18" charset="0"/>
              </a:rPr>
              <a:t>обеспечение своевременного и полного исполнения расходных обязательств Хромцовского </a:t>
            </a:r>
          </a:p>
          <a:p>
            <a:pPr algn="ctr" hangingPunct="1">
              <a:lnSpc>
                <a:spcPct val="100000"/>
              </a:lnSpc>
              <a:buClrTx/>
              <a:buFontTx/>
              <a:buNone/>
            </a:pPr>
            <a:r>
              <a:rPr lang="ru-RU" altLang="ru-RU" sz="1100" b="1">
                <a:solidFill>
                  <a:srgbClr val="FFFFFF"/>
                </a:solidFill>
                <a:latin typeface="Rockwell" panose="02060603020205020403" pitchFamily="18" charset="0"/>
              </a:rPr>
              <a:t>                    сельского поселения Фурмановского муниципального района.</a:t>
            </a:r>
          </a:p>
          <a:p>
            <a:pPr algn="ctr" hangingPunct="1">
              <a:lnSpc>
                <a:spcPct val="100000"/>
              </a:lnSpc>
              <a:buClrTx/>
              <a:buFontTx/>
              <a:buNone/>
            </a:pPr>
            <a:r>
              <a:rPr lang="ru-RU" altLang="ru-RU" sz="1100" b="1">
                <a:solidFill>
                  <a:srgbClr val="FFFFFF"/>
                </a:solidFill>
                <a:latin typeface="Rockwell" panose="02060603020205020403" pitchFamily="18" charset="0"/>
              </a:rPr>
              <a:t>             Целевые показатели, характеризующие ожидаемые результаты реализации программы, в том </a:t>
            </a:r>
          </a:p>
          <a:p>
            <a:pPr algn="ctr" hangingPunct="1">
              <a:lnSpc>
                <a:spcPct val="100000"/>
              </a:lnSpc>
              <a:buClrTx/>
              <a:buFontTx/>
              <a:buNone/>
            </a:pPr>
            <a:r>
              <a:rPr lang="ru-RU" altLang="ru-RU" sz="1100" b="1">
                <a:solidFill>
                  <a:srgbClr val="FFFFFF"/>
                </a:solidFill>
                <a:latin typeface="Rockwell" panose="02060603020205020403" pitchFamily="18" charset="0"/>
              </a:rPr>
              <a:t>числе по годам реализации представлены в нижеследующей таблице:</a:t>
            </a:r>
          </a:p>
          <a:p>
            <a:pPr algn="ctr" hangingPunct="1">
              <a:lnSpc>
                <a:spcPct val="100000"/>
              </a:lnSpc>
              <a:buClrTx/>
              <a:buFontTx/>
              <a:buNone/>
            </a:pPr>
            <a:endParaRPr lang="ru-RU" altLang="ru-RU" sz="1100" b="1">
              <a:solidFill>
                <a:srgbClr val="FFFFFF"/>
              </a:solidFill>
              <a:latin typeface="Rockwell" panose="02060603020205020403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529" name="Group 1"/>
          <p:cNvGrpSpPr>
            <a:grpSpLocks/>
          </p:cNvGrpSpPr>
          <p:nvPr/>
        </p:nvGrpSpPr>
        <p:grpSpPr bwMode="auto">
          <a:xfrm>
            <a:off x="468313" y="604838"/>
            <a:ext cx="8196262" cy="5937250"/>
            <a:chOff x="295" y="381"/>
            <a:chExt cx="5163" cy="3740"/>
          </a:xfrm>
        </p:grpSpPr>
        <p:sp>
          <p:nvSpPr>
            <p:cNvPr id="22530" name="Rectangle 2"/>
            <p:cNvSpPr>
              <a:spLocks noChangeArrowheads="1"/>
            </p:cNvSpPr>
            <p:nvPr/>
          </p:nvSpPr>
          <p:spPr bwMode="auto">
            <a:xfrm>
              <a:off x="295" y="381"/>
              <a:ext cx="2161" cy="395"/>
            </a:xfrm>
            <a:prstGeom prst="rect">
              <a:avLst/>
            </a:prstGeom>
            <a:solidFill>
              <a:srgbClr val="72A37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400">
                  <a:solidFill>
                    <a:srgbClr val="FFFFFF"/>
                  </a:solidFill>
                  <a:latin typeface="Rockwell" panose="02060603020205020403" pitchFamily="18" charset="0"/>
                </a:rPr>
                <a:t>Наименование показателя</a:t>
              </a:r>
            </a:p>
          </p:txBody>
        </p:sp>
        <p:sp>
          <p:nvSpPr>
            <p:cNvPr id="22531" name="Rectangle 3"/>
            <p:cNvSpPr>
              <a:spLocks noChangeArrowheads="1"/>
            </p:cNvSpPr>
            <p:nvPr/>
          </p:nvSpPr>
          <p:spPr bwMode="auto">
            <a:xfrm>
              <a:off x="2468" y="381"/>
              <a:ext cx="353" cy="395"/>
            </a:xfrm>
            <a:prstGeom prst="rect">
              <a:avLst/>
            </a:prstGeom>
            <a:solidFill>
              <a:srgbClr val="72A37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200">
                  <a:solidFill>
                    <a:srgbClr val="FFFFFF"/>
                  </a:solidFill>
                  <a:latin typeface="Rockwell" panose="02060603020205020403" pitchFamily="18" charset="0"/>
                </a:rPr>
                <a:t>Ед.измерения</a:t>
              </a:r>
            </a:p>
          </p:txBody>
        </p:sp>
        <p:sp>
          <p:nvSpPr>
            <p:cNvPr id="22532" name="Rectangle 4"/>
            <p:cNvSpPr>
              <a:spLocks noChangeArrowheads="1"/>
            </p:cNvSpPr>
            <p:nvPr/>
          </p:nvSpPr>
          <p:spPr bwMode="auto">
            <a:xfrm>
              <a:off x="2831" y="381"/>
              <a:ext cx="398" cy="395"/>
            </a:xfrm>
            <a:prstGeom prst="rect">
              <a:avLst/>
            </a:prstGeom>
            <a:solidFill>
              <a:srgbClr val="72A37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200" dirty="0" smtClean="0">
                  <a:solidFill>
                    <a:srgbClr val="FFFFFF"/>
                  </a:solidFill>
                  <a:latin typeface="Rockwell" panose="02060603020205020403" pitchFamily="18" charset="0"/>
                </a:rPr>
                <a:t>2017 </a:t>
              </a:r>
              <a:r>
                <a:rPr lang="ru-RU" altLang="ru-RU" sz="1200" dirty="0">
                  <a:solidFill>
                    <a:srgbClr val="FFFFFF"/>
                  </a:solidFill>
                  <a:latin typeface="Rockwell" panose="02060603020205020403" pitchFamily="18" charset="0"/>
                </a:rPr>
                <a:t>год</a:t>
              </a:r>
            </a:p>
          </p:txBody>
        </p:sp>
        <p:sp>
          <p:nvSpPr>
            <p:cNvPr id="22533" name="Rectangle 5"/>
            <p:cNvSpPr>
              <a:spLocks noChangeArrowheads="1"/>
            </p:cNvSpPr>
            <p:nvPr/>
          </p:nvSpPr>
          <p:spPr bwMode="auto">
            <a:xfrm>
              <a:off x="3235" y="381"/>
              <a:ext cx="353" cy="395"/>
            </a:xfrm>
            <a:prstGeom prst="rect">
              <a:avLst/>
            </a:prstGeom>
            <a:solidFill>
              <a:srgbClr val="72A37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200" dirty="0" smtClean="0">
                  <a:solidFill>
                    <a:srgbClr val="FFFFFF"/>
                  </a:solidFill>
                  <a:latin typeface="Rockwell" panose="02060603020205020403" pitchFamily="18" charset="0"/>
                </a:rPr>
                <a:t>2018 </a:t>
              </a:r>
              <a:r>
                <a:rPr lang="ru-RU" altLang="ru-RU" sz="1200" dirty="0">
                  <a:solidFill>
                    <a:srgbClr val="FFFFFF"/>
                  </a:solidFill>
                  <a:latin typeface="Rockwell" panose="02060603020205020403" pitchFamily="18" charset="0"/>
                </a:rPr>
                <a:t>год</a:t>
              </a:r>
            </a:p>
          </p:txBody>
        </p:sp>
        <p:sp>
          <p:nvSpPr>
            <p:cNvPr id="22534" name="Rectangle 6"/>
            <p:cNvSpPr>
              <a:spLocks noChangeArrowheads="1"/>
            </p:cNvSpPr>
            <p:nvPr/>
          </p:nvSpPr>
          <p:spPr bwMode="auto">
            <a:xfrm>
              <a:off x="3597" y="381"/>
              <a:ext cx="353" cy="395"/>
            </a:xfrm>
            <a:prstGeom prst="rect">
              <a:avLst/>
            </a:prstGeom>
            <a:solidFill>
              <a:srgbClr val="72A37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200" dirty="0" smtClean="0">
                  <a:solidFill>
                    <a:srgbClr val="FFFFFF"/>
                  </a:solidFill>
                  <a:latin typeface="Rockwell" panose="02060603020205020403" pitchFamily="18" charset="0"/>
                </a:rPr>
                <a:t>2019 </a:t>
              </a:r>
              <a:r>
                <a:rPr lang="ru-RU" altLang="ru-RU" sz="1200" dirty="0">
                  <a:solidFill>
                    <a:srgbClr val="FFFFFF"/>
                  </a:solidFill>
                  <a:latin typeface="Rockwell" panose="02060603020205020403" pitchFamily="18" charset="0"/>
                </a:rPr>
                <a:t>год</a:t>
              </a:r>
            </a:p>
          </p:txBody>
        </p:sp>
        <p:sp>
          <p:nvSpPr>
            <p:cNvPr id="22535" name="Rectangle 7"/>
            <p:cNvSpPr>
              <a:spLocks noChangeArrowheads="1"/>
            </p:cNvSpPr>
            <p:nvPr/>
          </p:nvSpPr>
          <p:spPr bwMode="auto">
            <a:xfrm>
              <a:off x="3960" y="381"/>
              <a:ext cx="353" cy="395"/>
            </a:xfrm>
            <a:prstGeom prst="rect">
              <a:avLst/>
            </a:prstGeom>
            <a:solidFill>
              <a:srgbClr val="72A37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200" dirty="0" smtClean="0">
                  <a:solidFill>
                    <a:srgbClr val="FFFFFF"/>
                  </a:solidFill>
                  <a:latin typeface="Rockwell" panose="02060603020205020403" pitchFamily="18" charset="0"/>
                </a:rPr>
                <a:t>2020 </a:t>
              </a:r>
              <a:r>
                <a:rPr lang="ru-RU" altLang="ru-RU" sz="1200" dirty="0">
                  <a:solidFill>
                    <a:srgbClr val="FFFFFF"/>
                  </a:solidFill>
                  <a:latin typeface="Rockwell" panose="02060603020205020403" pitchFamily="18" charset="0"/>
                </a:rPr>
                <a:t>год</a:t>
              </a:r>
            </a:p>
          </p:txBody>
        </p:sp>
        <p:sp>
          <p:nvSpPr>
            <p:cNvPr id="22536" name="Rectangle 8"/>
            <p:cNvSpPr>
              <a:spLocks noChangeArrowheads="1"/>
            </p:cNvSpPr>
            <p:nvPr/>
          </p:nvSpPr>
          <p:spPr bwMode="auto">
            <a:xfrm>
              <a:off x="4324" y="381"/>
              <a:ext cx="353" cy="395"/>
            </a:xfrm>
            <a:prstGeom prst="rect">
              <a:avLst/>
            </a:prstGeom>
            <a:solidFill>
              <a:srgbClr val="72A37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200" dirty="0" smtClean="0">
                  <a:solidFill>
                    <a:srgbClr val="FFFFFF"/>
                  </a:solidFill>
                  <a:latin typeface="Rockwell" panose="02060603020205020403" pitchFamily="18" charset="0"/>
                </a:rPr>
                <a:t>2021 </a:t>
              </a:r>
              <a:r>
                <a:rPr lang="ru-RU" altLang="ru-RU" sz="1200" dirty="0">
                  <a:solidFill>
                    <a:srgbClr val="FFFFFF"/>
                  </a:solidFill>
                  <a:latin typeface="Rockwell" panose="02060603020205020403" pitchFamily="18" charset="0"/>
                </a:rPr>
                <a:t>год</a:t>
              </a:r>
            </a:p>
          </p:txBody>
        </p:sp>
        <p:sp>
          <p:nvSpPr>
            <p:cNvPr id="22537" name="Rectangle 9"/>
            <p:cNvSpPr>
              <a:spLocks noChangeArrowheads="1"/>
            </p:cNvSpPr>
            <p:nvPr/>
          </p:nvSpPr>
          <p:spPr bwMode="auto">
            <a:xfrm>
              <a:off x="4687" y="381"/>
              <a:ext cx="377" cy="395"/>
            </a:xfrm>
            <a:prstGeom prst="rect">
              <a:avLst/>
            </a:prstGeom>
            <a:solidFill>
              <a:srgbClr val="72A37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200" dirty="0" smtClean="0">
                  <a:solidFill>
                    <a:srgbClr val="FFFFFF"/>
                  </a:solidFill>
                  <a:latin typeface="Rockwell" panose="02060603020205020403" pitchFamily="18" charset="0"/>
                </a:rPr>
                <a:t>2021 </a:t>
              </a:r>
              <a:r>
                <a:rPr lang="ru-RU" altLang="ru-RU" sz="1200" dirty="0">
                  <a:solidFill>
                    <a:srgbClr val="FFFFFF"/>
                  </a:solidFill>
                  <a:latin typeface="Rockwell" panose="02060603020205020403" pitchFamily="18" charset="0"/>
                </a:rPr>
                <a:t>год</a:t>
              </a:r>
            </a:p>
          </p:txBody>
        </p:sp>
        <p:sp>
          <p:nvSpPr>
            <p:cNvPr id="22538" name="Rectangle 10"/>
            <p:cNvSpPr>
              <a:spLocks noChangeArrowheads="1"/>
            </p:cNvSpPr>
            <p:nvPr/>
          </p:nvSpPr>
          <p:spPr bwMode="auto">
            <a:xfrm>
              <a:off x="5074" y="381"/>
              <a:ext cx="375" cy="395"/>
            </a:xfrm>
            <a:prstGeom prst="rect">
              <a:avLst/>
            </a:prstGeom>
            <a:solidFill>
              <a:srgbClr val="72A37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200" dirty="0">
                  <a:solidFill>
                    <a:srgbClr val="FFFFFF"/>
                  </a:solidFill>
                  <a:latin typeface="Rockwell" panose="02060603020205020403" pitchFamily="18" charset="0"/>
                </a:rPr>
                <a:t>2022 год</a:t>
              </a:r>
            </a:p>
          </p:txBody>
        </p:sp>
        <p:sp>
          <p:nvSpPr>
            <p:cNvPr id="22539" name="Rectangle 11"/>
            <p:cNvSpPr>
              <a:spLocks noChangeArrowheads="1"/>
            </p:cNvSpPr>
            <p:nvPr/>
          </p:nvSpPr>
          <p:spPr bwMode="auto">
            <a:xfrm>
              <a:off x="295" y="785"/>
              <a:ext cx="2161" cy="277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200">
                  <a:latin typeface="Rockwell" panose="02060603020205020403" pitchFamily="18" charset="0"/>
                </a:rPr>
                <a:t>Увеличение количества посещений взрослыми и детьми учреждений культуры</a:t>
              </a:r>
            </a:p>
          </p:txBody>
        </p:sp>
        <p:sp>
          <p:nvSpPr>
            <p:cNvPr id="22540" name="Rectangle 12"/>
            <p:cNvSpPr>
              <a:spLocks noChangeArrowheads="1"/>
            </p:cNvSpPr>
            <p:nvPr/>
          </p:nvSpPr>
          <p:spPr bwMode="auto">
            <a:xfrm>
              <a:off x="2468" y="785"/>
              <a:ext cx="353" cy="277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200">
                  <a:latin typeface="Rockwell" panose="02060603020205020403" pitchFamily="18" charset="0"/>
                </a:rPr>
                <a:t>чел</a:t>
              </a:r>
            </a:p>
          </p:txBody>
        </p:sp>
        <p:sp>
          <p:nvSpPr>
            <p:cNvPr id="22541" name="Rectangle 13"/>
            <p:cNvSpPr>
              <a:spLocks noChangeArrowheads="1"/>
            </p:cNvSpPr>
            <p:nvPr/>
          </p:nvSpPr>
          <p:spPr bwMode="auto">
            <a:xfrm>
              <a:off x="2831" y="785"/>
              <a:ext cx="398" cy="277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200">
                  <a:latin typeface="Rockwell" panose="02060603020205020403" pitchFamily="18" charset="0"/>
                </a:rPr>
                <a:t>2004</a:t>
              </a:r>
            </a:p>
          </p:txBody>
        </p:sp>
        <p:sp>
          <p:nvSpPr>
            <p:cNvPr id="22542" name="Rectangle 14"/>
            <p:cNvSpPr>
              <a:spLocks noChangeArrowheads="1"/>
            </p:cNvSpPr>
            <p:nvPr/>
          </p:nvSpPr>
          <p:spPr bwMode="auto">
            <a:xfrm>
              <a:off x="3235" y="785"/>
              <a:ext cx="353" cy="277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200">
                  <a:latin typeface="Rockwell" panose="02060603020205020403" pitchFamily="18" charset="0"/>
                </a:rPr>
                <a:t>2004</a:t>
              </a:r>
            </a:p>
          </p:txBody>
        </p:sp>
        <p:sp>
          <p:nvSpPr>
            <p:cNvPr id="22543" name="Rectangle 15"/>
            <p:cNvSpPr>
              <a:spLocks noChangeArrowheads="1"/>
            </p:cNvSpPr>
            <p:nvPr/>
          </p:nvSpPr>
          <p:spPr bwMode="auto">
            <a:xfrm>
              <a:off x="3597" y="785"/>
              <a:ext cx="353" cy="277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200">
                  <a:latin typeface="Rockwell" panose="02060603020205020403" pitchFamily="18" charset="0"/>
                </a:rPr>
                <a:t>2005</a:t>
              </a:r>
            </a:p>
          </p:txBody>
        </p:sp>
        <p:sp>
          <p:nvSpPr>
            <p:cNvPr id="22544" name="Rectangle 16"/>
            <p:cNvSpPr>
              <a:spLocks noChangeArrowheads="1"/>
            </p:cNvSpPr>
            <p:nvPr/>
          </p:nvSpPr>
          <p:spPr bwMode="auto">
            <a:xfrm>
              <a:off x="3960" y="785"/>
              <a:ext cx="353" cy="277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200">
                  <a:latin typeface="Rockwell" panose="02060603020205020403" pitchFamily="18" charset="0"/>
                </a:rPr>
                <a:t>2005</a:t>
              </a:r>
            </a:p>
          </p:txBody>
        </p:sp>
        <p:sp>
          <p:nvSpPr>
            <p:cNvPr id="22545" name="Rectangle 17"/>
            <p:cNvSpPr>
              <a:spLocks noChangeArrowheads="1"/>
            </p:cNvSpPr>
            <p:nvPr/>
          </p:nvSpPr>
          <p:spPr bwMode="auto">
            <a:xfrm>
              <a:off x="4324" y="785"/>
              <a:ext cx="353" cy="277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200">
                  <a:latin typeface="Rockwell" panose="02060603020205020403" pitchFamily="18" charset="0"/>
                </a:rPr>
                <a:t>2005</a:t>
              </a:r>
            </a:p>
          </p:txBody>
        </p:sp>
        <p:sp>
          <p:nvSpPr>
            <p:cNvPr id="22546" name="Rectangle 18"/>
            <p:cNvSpPr>
              <a:spLocks noChangeArrowheads="1"/>
            </p:cNvSpPr>
            <p:nvPr/>
          </p:nvSpPr>
          <p:spPr bwMode="auto">
            <a:xfrm>
              <a:off x="4687" y="785"/>
              <a:ext cx="377" cy="277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200">
                  <a:latin typeface="Rockwell" panose="02060603020205020403" pitchFamily="18" charset="0"/>
                </a:rPr>
                <a:t>2005</a:t>
              </a:r>
            </a:p>
          </p:txBody>
        </p:sp>
        <p:sp>
          <p:nvSpPr>
            <p:cNvPr id="22547" name="Rectangle 19"/>
            <p:cNvSpPr>
              <a:spLocks noChangeArrowheads="1"/>
            </p:cNvSpPr>
            <p:nvPr/>
          </p:nvSpPr>
          <p:spPr bwMode="auto">
            <a:xfrm>
              <a:off x="5074" y="785"/>
              <a:ext cx="375" cy="277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200">
                  <a:latin typeface="Rockwell" panose="02060603020205020403" pitchFamily="18" charset="0"/>
                </a:rPr>
                <a:t>2005</a:t>
              </a:r>
            </a:p>
          </p:txBody>
        </p:sp>
        <p:sp>
          <p:nvSpPr>
            <p:cNvPr id="22548" name="Rectangle 20"/>
            <p:cNvSpPr>
              <a:spLocks noChangeArrowheads="1"/>
            </p:cNvSpPr>
            <p:nvPr/>
          </p:nvSpPr>
          <p:spPr bwMode="auto">
            <a:xfrm>
              <a:off x="295" y="1073"/>
              <a:ext cx="2161" cy="395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200">
                  <a:latin typeface="Rockwell" panose="02060603020205020403" pitchFamily="18" charset="0"/>
                </a:rPr>
                <a:t>Увеличение числа мероприятий культурно-досугового характера, проводимых в организациях культуры</a:t>
              </a:r>
            </a:p>
          </p:txBody>
        </p:sp>
        <p:sp>
          <p:nvSpPr>
            <p:cNvPr id="22549" name="Rectangle 21"/>
            <p:cNvSpPr>
              <a:spLocks noChangeArrowheads="1"/>
            </p:cNvSpPr>
            <p:nvPr/>
          </p:nvSpPr>
          <p:spPr bwMode="auto">
            <a:xfrm>
              <a:off x="2468" y="1073"/>
              <a:ext cx="353" cy="395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200">
                  <a:latin typeface="Rockwell" panose="02060603020205020403" pitchFamily="18" charset="0"/>
                </a:rPr>
                <a:t>ед</a:t>
              </a:r>
            </a:p>
          </p:txBody>
        </p:sp>
        <p:sp>
          <p:nvSpPr>
            <p:cNvPr id="22550" name="Rectangle 22"/>
            <p:cNvSpPr>
              <a:spLocks noChangeArrowheads="1"/>
            </p:cNvSpPr>
            <p:nvPr/>
          </p:nvSpPr>
          <p:spPr bwMode="auto">
            <a:xfrm>
              <a:off x="2831" y="1073"/>
              <a:ext cx="398" cy="395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200">
                  <a:latin typeface="Rockwell" panose="02060603020205020403" pitchFamily="18" charset="0"/>
                </a:rPr>
                <a:t>155</a:t>
              </a:r>
            </a:p>
          </p:txBody>
        </p:sp>
        <p:sp>
          <p:nvSpPr>
            <p:cNvPr id="22551" name="Rectangle 23"/>
            <p:cNvSpPr>
              <a:spLocks noChangeArrowheads="1"/>
            </p:cNvSpPr>
            <p:nvPr/>
          </p:nvSpPr>
          <p:spPr bwMode="auto">
            <a:xfrm>
              <a:off x="3235" y="1073"/>
              <a:ext cx="353" cy="395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200">
                  <a:latin typeface="Rockwell" panose="02060603020205020403" pitchFamily="18" charset="0"/>
                </a:rPr>
                <a:t>162</a:t>
              </a:r>
            </a:p>
          </p:txBody>
        </p:sp>
        <p:sp>
          <p:nvSpPr>
            <p:cNvPr id="22552" name="Rectangle 24"/>
            <p:cNvSpPr>
              <a:spLocks noChangeArrowheads="1"/>
            </p:cNvSpPr>
            <p:nvPr/>
          </p:nvSpPr>
          <p:spPr bwMode="auto">
            <a:xfrm>
              <a:off x="3597" y="1073"/>
              <a:ext cx="353" cy="395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200">
                  <a:latin typeface="Rockwell" panose="02060603020205020403" pitchFamily="18" charset="0"/>
                </a:rPr>
                <a:t>155</a:t>
              </a:r>
            </a:p>
          </p:txBody>
        </p:sp>
        <p:sp>
          <p:nvSpPr>
            <p:cNvPr id="22553" name="Rectangle 25"/>
            <p:cNvSpPr>
              <a:spLocks noChangeArrowheads="1"/>
            </p:cNvSpPr>
            <p:nvPr/>
          </p:nvSpPr>
          <p:spPr bwMode="auto">
            <a:xfrm>
              <a:off x="3960" y="1073"/>
              <a:ext cx="353" cy="395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200">
                  <a:latin typeface="Rockwell" panose="02060603020205020403" pitchFamily="18" charset="0"/>
                </a:rPr>
                <a:t>165</a:t>
              </a:r>
            </a:p>
          </p:txBody>
        </p:sp>
        <p:sp>
          <p:nvSpPr>
            <p:cNvPr id="22554" name="Rectangle 26"/>
            <p:cNvSpPr>
              <a:spLocks noChangeArrowheads="1"/>
            </p:cNvSpPr>
            <p:nvPr/>
          </p:nvSpPr>
          <p:spPr bwMode="auto">
            <a:xfrm>
              <a:off x="4324" y="1073"/>
              <a:ext cx="353" cy="395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200">
                  <a:latin typeface="Rockwell" panose="02060603020205020403" pitchFamily="18" charset="0"/>
                </a:rPr>
                <a:t>165</a:t>
              </a:r>
            </a:p>
          </p:txBody>
        </p:sp>
        <p:sp>
          <p:nvSpPr>
            <p:cNvPr id="22555" name="Rectangle 27"/>
            <p:cNvSpPr>
              <a:spLocks noChangeArrowheads="1"/>
            </p:cNvSpPr>
            <p:nvPr/>
          </p:nvSpPr>
          <p:spPr bwMode="auto">
            <a:xfrm>
              <a:off x="4687" y="1073"/>
              <a:ext cx="377" cy="395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200">
                  <a:latin typeface="Rockwell" panose="02060603020205020403" pitchFamily="18" charset="0"/>
                </a:rPr>
                <a:t>165</a:t>
              </a:r>
            </a:p>
          </p:txBody>
        </p:sp>
        <p:sp>
          <p:nvSpPr>
            <p:cNvPr id="22556" name="Rectangle 28"/>
            <p:cNvSpPr>
              <a:spLocks noChangeArrowheads="1"/>
            </p:cNvSpPr>
            <p:nvPr/>
          </p:nvSpPr>
          <p:spPr bwMode="auto">
            <a:xfrm>
              <a:off x="5074" y="1073"/>
              <a:ext cx="375" cy="395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200">
                  <a:latin typeface="Rockwell" panose="02060603020205020403" pitchFamily="18" charset="0"/>
                </a:rPr>
                <a:t>165</a:t>
              </a:r>
            </a:p>
          </p:txBody>
        </p:sp>
        <p:sp>
          <p:nvSpPr>
            <p:cNvPr id="22557" name="Rectangle 29"/>
            <p:cNvSpPr>
              <a:spLocks noChangeArrowheads="1"/>
            </p:cNvSpPr>
            <p:nvPr/>
          </p:nvSpPr>
          <p:spPr bwMode="auto">
            <a:xfrm>
              <a:off x="295" y="1477"/>
              <a:ext cx="2161" cy="395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200">
                  <a:latin typeface="Rockwell" panose="02060603020205020403" pitchFamily="18" charset="0"/>
                </a:rPr>
                <a:t>Увеличение среднегодового числа лиц, проводящих досуг в клубных формированиях на постоянной основе</a:t>
              </a:r>
            </a:p>
          </p:txBody>
        </p:sp>
        <p:sp>
          <p:nvSpPr>
            <p:cNvPr id="22558" name="Rectangle 30"/>
            <p:cNvSpPr>
              <a:spLocks noChangeArrowheads="1"/>
            </p:cNvSpPr>
            <p:nvPr/>
          </p:nvSpPr>
          <p:spPr bwMode="auto">
            <a:xfrm>
              <a:off x="2468" y="1477"/>
              <a:ext cx="353" cy="395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200">
                  <a:latin typeface="Rockwell" panose="02060603020205020403" pitchFamily="18" charset="0"/>
                </a:rPr>
                <a:t>чел</a:t>
              </a:r>
            </a:p>
          </p:txBody>
        </p:sp>
        <p:sp>
          <p:nvSpPr>
            <p:cNvPr id="22559" name="Rectangle 31"/>
            <p:cNvSpPr>
              <a:spLocks noChangeArrowheads="1"/>
            </p:cNvSpPr>
            <p:nvPr/>
          </p:nvSpPr>
          <p:spPr bwMode="auto">
            <a:xfrm>
              <a:off x="2831" y="1477"/>
              <a:ext cx="398" cy="395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200">
                  <a:latin typeface="Rockwell" panose="02060603020205020403" pitchFamily="18" charset="0"/>
                </a:rPr>
                <a:t>28</a:t>
              </a:r>
            </a:p>
          </p:txBody>
        </p:sp>
        <p:sp>
          <p:nvSpPr>
            <p:cNvPr id="22560" name="Rectangle 32"/>
            <p:cNvSpPr>
              <a:spLocks noChangeArrowheads="1"/>
            </p:cNvSpPr>
            <p:nvPr/>
          </p:nvSpPr>
          <p:spPr bwMode="auto">
            <a:xfrm>
              <a:off x="3235" y="1477"/>
              <a:ext cx="353" cy="395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200">
                  <a:latin typeface="Rockwell" panose="02060603020205020403" pitchFamily="18" charset="0"/>
                </a:rPr>
                <a:t>28</a:t>
              </a:r>
            </a:p>
          </p:txBody>
        </p:sp>
        <p:sp>
          <p:nvSpPr>
            <p:cNvPr id="22561" name="Rectangle 33"/>
            <p:cNvSpPr>
              <a:spLocks noChangeArrowheads="1"/>
            </p:cNvSpPr>
            <p:nvPr/>
          </p:nvSpPr>
          <p:spPr bwMode="auto">
            <a:xfrm>
              <a:off x="3597" y="1477"/>
              <a:ext cx="353" cy="395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200">
                  <a:latin typeface="Rockwell" panose="02060603020205020403" pitchFamily="18" charset="0"/>
                </a:rPr>
                <a:t>28</a:t>
              </a:r>
            </a:p>
          </p:txBody>
        </p:sp>
        <p:sp>
          <p:nvSpPr>
            <p:cNvPr id="22562" name="Rectangle 34"/>
            <p:cNvSpPr>
              <a:spLocks noChangeArrowheads="1"/>
            </p:cNvSpPr>
            <p:nvPr/>
          </p:nvSpPr>
          <p:spPr bwMode="auto">
            <a:xfrm>
              <a:off x="3960" y="1477"/>
              <a:ext cx="353" cy="395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200">
                  <a:latin typeface="Rockwell" panose="02060603020205020403" pitchFamily="18" charset="0"/>
                </a:rPr>
                <a:t>30</a:t>
              </a:r>
            </a:p>
          </p:txBody>
        </p:sp>
        <p:sp>
          <p:nvSpPr>
            <p:cNvPr id="22563" name="Rectangle 35"/>
            <p:cNvSpPr>
              <a:spLocks noChangeArrowheads="1"/>
            </p:cNvSpPr>
            <p:nvPr/>
          </p:nvSpPr>
          <p:spPr bwMode="auto">
            <a:xfrm>
              <a:off x="4324" y="1477"/>
              <a:ext cx="353" cy="395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200">
                  <a:latin typeface="Rockwell" panose="02060603020205020403" pitchFamily="18" charset="0"/>
                </a:rPr>
                <a:t>30</a:t>
              </a:r>
            </a:p>
          </p:txBody>
        </p:sp>
        <p:sp>
          <p:nvSpPr>
            <p:cNvPr id="22564" name="Rectangle 36"/>
            <p:cNvSpPr>
              <a:spLocks noChangeArrowheads="1"/>
            </p:cNvSpPr>
            <p:nvPr/>
          </p:nvSpPr>
          <p:spPr bwMode="auto">
            <a:xfrm>
              <a:off x="4687" y="1477"/>
              <a:ext cx="377" cy="395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200">
                  <a:latin typeface="Rockwell" panose="02060603020205020403" pitchFamily="18" charset="0"/>
                </a:rPr>
                <a:t>25</a:t>
              </a:r>
            </a:p>
          </p:txBody>
        </p:sp>
        <p:sp>
          <p:nvSpPr>
            <p:cNvPr id="22565" name="Rectangle 37"/>
            <p:cNvSpPr>
              <a:spLocks noChangeArrowheads="1"/>
            </p:cNvSpPr>
            <p:nvPr/>
          </p:nvSpPr>
          <p:spPr bwMode="auto">
            <a:xfrm>
              <a:off x="5074" y="1477"/>
              <a:ext cx="375" cy="395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200">
                  <a:latin typeface="Rockwell" panose="02060603020205020403" pitchFamily="18" charset="0"/>
                </a:rPr>
                <a:t>25</a:t>
              </a:r>
            </a:p>
          </p:txBody>
        </p:sp>
        <p:sp>
          <p:nvSpPr>
            <p:cNvPr id="22566" name="Rectangle 38"/>
            <p:cNvSpPr>
              <a:spLocks noChangeArrowheads="1"/>
            </p:cNvSpPr>
            <p:nvPr/>
          </p:nvSpPr>
          <p:spPr bwMode="auto">
            <a:xfrm>
              <a:off x="295" y="1879"/>
              <a:ext cx="2161" cy="395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200">
                  <a:latin typeface="Rockwell" panose="02060603020205020403" pitchFamily="18" charset="0"/>
                </a:rPr>
                <a:t>Увеличение количества лиц, принимающих участие в выездных фестивалях организаций культуры </a:t>
              </a:r>
            </a:p>
          </p:txBody>
        </p:sp>
        <p:sp>
          <p:nvSpPr>
            <p:cNvPr id="22567" name="Rectangle 39"/>
            <p:cNvSpPr>
              <a:spLocks noChangeArrowheads="1"/>
            </p:cNvSpPr>
            <p:nvPr/>
          </p:nvSpPr>
          <p:spPr bwMode="auto">
            <a:xfrm>
              <a:off x="2468" y="1879"/>
              <a:ext cx="353" cy="395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200">
                  <a:latin typeface="Rockwell" panose="02060603020205020403" pitchFamily="18" charset="0"/>
                </a:rPr>
                <a:t>чел</a:t>
              </a:r>
            </a:p>
          </p:txBody>
        </p:sp>
        <p:sp>
          <p:nvSpPr>
            <p:cNvPr id="22568" name="Rectangle 40"/>
            <p:cNvSpPr>
              <a:spLocks noChangeArrowheads="1"/>
            </p:cNvSpPr>
            <p:nvPr/>
          </p:nvSpPr>
          <p:spPr bwMode="auto">
            <a:xfrm>
              <a:off x="2831" y="1879"/>
              <a:ext cx="398" cy="395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200">
                  <a:latin typeface="Rockwell" panose="02060603020205020403" pitchFamily="18" charset="0"/>
                </a:rPr>
                <a:t>10</a:t>
              </a:r>
            </a:p>
          </p:txBody>
        </p:sp>
        <p:sp>
          <p:nvSpPr>
            <p:cNvPr id="22569" name="Rectangle 41"/>
            <p:cNvSpPr>
              <a:spLocks noChangeArrowheads="1"/>
            </p:cNvSpPr>
            <p:nvPr/>
          </p:nvSpPr>
          <p:spPr bwMode="auto">
            <a:xfrm>
              <a:off x="3235" y="1879"/>
              <a:ext cx="353" cy="395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200">
                  <a:latin typeface="Rockwell" panose="02060603020205020403" pitchFamily="18" charset="0"/>
                </a:rPr>
                <a:t>10</a:t>
              </a:r>
            </a:p>
          </p:txBody>
        </p:sp>
        <p:sp>
          <p:nvSpPr>
            <p:cNvPr id="22570" name="Rectangle 42"/>
            <p:cNvSpPr>
              <a:spLocks noChangeArrowheads="1"/>
            </p:cNvSpPr>
            <p:nvPr/>
          </p:nvSpPr>
          <p:spPr bwMode="auto">
            <a:xfrm>
              <a:off x="3597" y="1879"/>
              <a:ext cx="353" cy="395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200">
                  <a:latin typeface="Rockwell" panose="02060603020205020403" pitchFamily="18" charset="0"/>
                </a:rPr>
                <a:t>10</a:t>
              </a:r>
            </a:p>
          </p:txBody>
        </p:sp>
        <p:sp>
          <p:nvSpPr>
            <p:cNvPr id="22571" name="Rectangle 43"/>
            <p:cNvSpPr>
              <a:spLocks noChangeArrowheads="1"/>
            </p:cNvSpPr>
            <p:nvPr/>
          </p:nvSpPr>
          <p:spPr bwMode="auto">
            <a:xfrm>
              <a:off x="3960" y="1879"/>
              <a:ext cx="353" cy="395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200">
                  <a:latin typeface="Rockwell" panose="02060603020205020403" pitchFamily="18" charset="0"/>
                </a:rPr>
                <a:t>10</a:t>
              </a:r>
            </a:p>
          </p:txBody>
        </p:sp>
        <p:sp>
          <p:nvSpPr>
            <p:cNvPr id="22572" name="Rectangle 44"/>
            <p:cNvSpPr>
              <a:spLocks noChangeArrowheads="1"/>
            </p:cNvSpPr>
            <p:nvPr/>
          </p:nvSpPr>
          <p:spPr bwMode="auto">
            <a:xfrm>
              <a:off x="4324" y="1879"/>
              <a:ext cx="353" cy="395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200">
                  <a:latin typeface="Rockwell" panose="02060603020205020403" pitchFamily="18" charset="0"/>
                </a:rPr>
                <a:t>10</a:t>
              </a:r>
            </a:p>
          </p:txBody>
        </p:sp>
        <p:sp>
          <p:nvSpPr>
            <p:cNvPr id="22573" name="Rectangle 45"/>
            <p:cNvSpPr>
              <a:spLocks noChangeArrowheads="1"/>
            </p:cNvSpPr>
            <p:nvPr/>
          </p:nvSpPr>
          <p:spPr bwMode="auto">
            <a:xfrm>
              <a:off x="4687" y="1879"/>
              <a:ext cx="377" cy="395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200">
                  <a:latin typeface="Rockwell" panose="02060603020205020403" pitchFamily="18" charset="0"/>
                </a:rPr>
                <a:t>10</a:t>
              </a:r>
            </a:p>
          </p:txBody>
        </p:sp>
        <p:sp>
          <p:nvSpPr>
            <p:cNvPr id="22574" name="Rectangle 46"/>
            <p:cNvSpPr>
              <a:spLocks noChangeArrowheads="1"/>
            </p:cNvSpPr>
            <p:nvPr/>
          </p:nvSpPr>
          <p:spPr bwMode="auto">
            <a:xfrm>
              <a:off x="5074" y="1879"/>
              <a:ext cx="375" cy="395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200">
                  <a:latin typeface="Rockwell" panose="02060603020205020403" pitchFamily="18" charset="0"/>
                </a:rPr>
                <a:t>10</a:t>
              </a:r>
            </a:p>
          </p:txBody>
        </p:sp>
        <p:sp>
          <p:nvSpPr>
            <p:cNvPr id="22575" name="Rectangle 47"/>
            <p:cNvSpPr>
              <a:spLocks noChangeArrowheads="1"/>
            </p:cNvSpPr>
            <p:nvPr/>
          </p:nvSpPr>
          <p:spPr bwMode="auto">
            <a:xfrm>
              <a:off x="295" y="2281"/>
              <a:ext cx="2161" cy="395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200">
                  <a:latin typeface="Rockwell" panose="02060603020205020403" pitchFamily="18" charset="0"/>
                </a:rPr>
                <a:t>Увеличение количества коллективов, принимающих участие в выездных фестивалях и конкурсах</a:t>
              </a:r>
            </a:p>
          </p:txBody>
        </p:sp>
        <p:sp>
          <p:nvSpPr>
            <p:cNvPr id="22576" name="Rectangle 48"/>
            <p:cNvSpPr>
              <a:spLocks noChangeArrowheads="1"/>
            </p:cNvSpPr>
            <p:nvPr/>
          </p:nvSpPr>
          <p:spPr bwMode="auto">
            <a:xfrm>
              <a:off x="2468" y="2281"/>
              <a:ext cx="353" cy="395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200">
                  <a:latin typeface="Rockwell" panose="02060603020205020403" pitchFamily="18" charset="0"/>
                </a:rPr>
                <a:t>ед</a:t>
              </a:r>
            </a:p>
          </p:txBody>
        </p:sp>
        <p:sp>
          <p:nvSpPr>
            <p:cNvPr id="22577" name="Rectangle 49"/>
            <p:cNvSpPr>
              <a:spLocks noChangeArrowheads="1"/>
            </p:cNvSpPr>
            <p:nvPr/>
          </p:nvSpPr>
          <p:spPr bwMode="auto">
            <a:xfrm>
              <a:off x="2831" y="2281"/>
              <a:ext cx="398" cy="395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200">
                  <a:latin typeface="Rockwell" panose="02060603020205020403" pitchFamily="18" charset="0"/>
                </a:rPr>
                <a:t>2</a:t>
              </a:r>
            </a:p>
          </p:txBody>
        </p:sp>
        <p:sp>
          <p:nvSpPr>
            <p:cNvPr id="22578" name="Rectangle 50"/>
            <p:cNvSpPr>
              <a:spLocks noChangeArrowheads="1"/>
            </p:cNvSpPr>
            <p:nvPr/>
          </p:nvSpPr>
          <p:spPr bwMode="auto">
            <a:xfrm>
              <a:off x="3235" y="2281"/>
              <a:ext cx="353" cy="395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200">
                  <a:latin typeface="Rockwell" panose="02060603020205020403" pitchFamily="18" charset="0"/>
                </a:rPr>
                <a:t>2</a:t>
              </a:r>
            </a:p>
          </p:txBody>
        </p:sp>
        <p:sp>
          <p:nvSpPr>
            <p:cNvPr id="22579" name="Rectangle 51"/>
            <p:cNvSpPr>
              <a:spLocks noChangeArrowheads="1"/>
            </p:cNvSpPr>
            <p:nvPr/>
          </p:nvSpPr>
          <p:spPr bwMode="auto">
            <a:xfrm>
              <a:off x="3597" y="2281"/>
              <a:ext cx="353" cy="395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200">
                  <a:latin typeface="Rockwell" panose="02060603020205020403" pitchFamily="18" charset="0"/>
                </a:rPr>
                <a:t>3</a:t>
              </a:r>
            </a:p>
          </p:txBody>
        </p:sp>
        <p:sp>
          <p:nvSpPr>
            <p:cNvPr id="22580" name="Rectangle 52"/>
            <p:cNvSpPr>
              <a:spLocks noChangeArrowheads="1"/>
            </p:cNvSpPr>
            <p:nvPr/>
          </p:nvSpPr>
          <p:spPr bwMode="auto">
            <a:xfrm>
              <a:off x="3960" y="2281"/>
              <a:ext cx="353" cy="395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200">
                  <a:latin typeface="Rockwell" panose="02060603020205020403" pitchFamily="18" charset="0"/>
                </a:rPr>
                <a:t>3</a:t>
              </a:r>
            </a:p>
          </p:txBody>
        </p:sp>
        <p:sp>
          <p:nvSpPr>
            <p:cNvPr id="22581" name="Rectangle 53"/>
            <p:cNvSpPr>
              <a:spLocks noChangeArrowheads="1"/>
            </p:cNvSpPr>
            <p:nvPr/>
          </p:nvSpPr>
          <p:spPr bwMode="auto">
            <a:xfrm>
              <a:off x="4324" y="2281"/>
              <a:ext cx="353" cy="395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200">
                  <a:latin typeface="Rockwell" panose="02060603020205020403" pitchFamily="18" charset="0"/>
                </a:rPr>
                <a:t>3</a:t>
              </a:r>
            </a:p>
          </p:txBody>
        </p:sp>
        <p:sp>
          <p:nvSpPr>
            <p:cNvPr id="22582" name="Rectangle 54"/>
            <p:cNvSpPr>
              <a:spLocks noChangeArrowheads="1"/>
            </p:cNvSpPr>
            <p:nvPr/>
          </p:nvSpPr>
          <p:spPr bwMode="auto">
            <a:xfrm>
              <a:off x="4687" y="2281"/>
              <a:ext cx="377" cy="395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200">
                  <a:latin typeface="Rockwell" panose="02060603020205020403" pitchFamily="18" charset="0"/>
                </a:rPr>
                <a:t>3</a:t>
              </a:r>
            </a:p>
          </p:txBody>
        </p:sp>
        <p:sp>
          <p:nvSpPr>
            <p:cNvPr id="22583" name="Rectangle 55"/>
            <p:cNvSpPr>
              <a:spLocks noChangeArrowheads="1"/>
            </p:cNvSpPr>
            <p:nvPr/>
          </p:nvSpPr>
          <p:spPr bwMode="auto">
            <a:xfrm>
              <a:off x="5074" y="2281"/>
              <a:ext cx="375" cy="395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200">
                  <a:latin typeface="Rockwell" panose="02060603020205020403" pitchFamily="18" charset="0"/>
                </a:rPr>
                <a:t>3</a:t>
              </a:r>
            </a:p>
          </p:txBody>
        </p:sp>
        <p:sp>
          <p:nvSpPr>
            <p:cNvPr id="22584" name="Rectangle 56"/>
            <p:cNvSpPr>
              <a:spLocks noChangeArrowheads="1"/>
            </p:cNvSpPr>
            <p:nvPr/>
          </p:nvSpPr>
          <p:spPr bwMode="auto">
            <a:xfrm>
              <a:off x="295" y="2686"/>
              <a:ext cx="2161" cy="277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200">
                  <a:latin typeface="Rockwell" panose="02060603020205020403" pitchFamily="18" charset="0"/>
                </a:rPr>
                <a:t>Увеличение количества посещений взрослыми и детьми библиотеки</a:t>
              </a:r>
            </a:p>
          </p:txBody>
        </p:sp>
        <p:sp>
          <p:nvSpPr>
            <p:cNvPr id="22585" name="Rectangle 57"/>
            <p:cNvSpPr>
              <a:spLocks noChangeArrowheads="1"/>
            </p:cNvSpPr>
            <p:nvPr/>
          </p:nvSpPr>
          <p:spPr bwMode="auto">
            <a:xfrm>
              <a:off x="2468" y="2686"/>
              <a:ext cx="353" cy="277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2586" name="Rectangle 58"/>
            <p:cNvSpPr>
              <a:spLocks noChangeArrowheads="1"/>
            </p:cNvSpPr>
            <p:nvPr/>
          </p:nvSpPr>
          <p:spPr bwMode="auto">
            <a:xfrm>
              <a:off x="2831" y="2686"/>
              <a:ext cx="398" cy="277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200">
                  <a:latin typeface="Rockwell" panose="02060603020205020403" pitchFamily="18" charset="0"/>
                </a:rPr>
                <a:t>2004</a:t>
              </a:r>
            </a:p>
          </p:txBody>
        </p:sp>
        <p:sp>
          <p:nvSpPr>
            <p:cNvPr id="22587" name="Rectangle 59"/>
            <p:cNvSpPr>
              <a:spLocks noChangeArrowheads="1"/>
            </p:cNvSpPr>
            <p:nvPr/>
          </p:nvSpPr>
          <p:spPr bwMode="auto">
            <a:xfrm>
              <a:off x="3235" y="2686"/>
              <a:ext cx="353" cy="277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200">
                  <a:latin typeface="Rockwell" panose="02060603020205020403" pitchFamily="18" charset="0"/>
                </a:rPr>
                <a:t>2004</a:t>
              </a:r>
            </a:p>
          </p:txBody>
        </p:sp>
        <p:sp>
          <p:nvSpPr>
            <p:cNvPr id="22588" name="Rectangle 60"/>
            <p:cNvSpPr>
              <a:spLocks noChangeArrowheads="1"/>
            </p:cNvSpPr>
            <p:nvPr/>
          </p:nvSpPr>
          <p:spPr bwMode="auto">
            <a:xfrm>
              <a:off x="3597" y="2686"/>
              <a:ext cx="353" cy="277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200">
                  <a:latin typeface="Rockwell" panose="02060603020205020403" pitchFamily="18" charset="0"/>
                </a:rPr>
                <a:t>2005</a:t>
              </a:r>
            </a:p>
          </p:txBody>
        </p:sp>
        <p:sp>
          <p:nvSpPr>
            <p:cNvPr id="22589" name="Rectangle 61"/>
            <p:cNvSpPr>
              <a:spLocks noChangeArrowheads="1"/>
            </p:cNvSpPr>
            <p:nvPr/>
          </p:nvSpPr>
          <p:spPr bwMode="auto">
            <a:xfrm>
              <a:off x="3960" y="2686"/>
              <a:ext cx="353" cy="277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200">
                  <a:latin typeface="Rockwell" panose="02060603020205020403" pitchFamily="18" charset="0"/>
                </a:rPr>
                <a:t>2005</a:t>
              </a:r>
            </a:p>
          </p:txBody>
        </p:sp>
        <p:sp>
          <p:nvSpPr>
            <p:cNvPr id="22590" name="Rectangle 62"/>
            <p:cNvSpPr>
              <a:spLocks noChangeArrowheads="1"/>
            </p:cNvSpPr>
            <p:nvPr/>
          </p:nvSpPr>
          <p:spPr bwMode="auto">
            <a:xfrm>
              <a:off x="4324" y="2686"/>
              <a:ext cx="353" cy="277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200">
                  <a:latin typeface="Rockwell" panose="02060603020205020403" pitchFamily="18" charset="0"/>
                </a:rPr>
                <a:t>2005</a:t>
              </a:r>
            </a:p>
          </p:txBody>
        </p:sp>
        <p:sp>
          <p:nvSpPr>
            <p:cNvPr id="22591" name="Rectangle 63"/>
            <p:cNvSpPr>
              <a:spLocks noChangeArrowheads="1"/>
            </p:cNvSpPr>
            <p:nvPr/>
          </p:nvSpPr>
          <p:spPr bwMode="auto">
            <a:xfrm>
              <a:off x="4687" y="2686"/>
              <a:ext cx="377" cy="277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200">
                  <a:latin typeface="Rockwell" panose="02060603020205020403" pitchFamily="18" charset="0"/>
                </a:rPr>
                <a:t>2005</a:t>
              </a:r>
            </a:p>
          </p:txBody>
        </p:sp>
        <p:sp>
          <p:nvSpPr>
            <p:cNvPr id="22592" name="Rectangle 64"/>
            <p:cNvSpPr>
              <a:spLocks noChangeArrowheads="1"/>
            </p:cNvSpPr>
            <p:nvPr/>
          </p:nvSpPr>
          <p:spPr bwMode="auto">
            <a:xfrm>
              <a:off x="5074" y="2686"/>
              <a:ext cx="375" cy="277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200">
                  <a:latin typeface="Rockwell" panose="02060603020205020403" pitchFamily="18" charset="0"/>
                </a:rPr>
                <a:t>2005</a:t>
              </a:r>
            </a:p>
          </p:txBody>
        </p:sp>
        <p:sp>
          <p:nvSpPr>
            <p:cNvPr id="22593" name="Rectangle 65"/>
            <p:cNvSpPr>
              <a:spLocks noChangeArrowheads="1"/>
            </p:cNvSpPr>
            <p:nvPr/>
          </p:nvSpPr>
          <p:spPr bwMode="auto">
            <a:xfrm>
              <a:off x="295" y="2973"/>
              <a:ext cx="2161" cy="395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200">
                  <a:latin typeface="Rockwell" panose="02060603020205020403" pitchFamily="18" charset="0"/>
                </a:rPr>
                <a:t>Увеличение числа мероприятий культурно-досугового характера, проводимых в библиотеке</a:t>
              </a:r>
            </a:p>
          </p:txBody>
        </p:sp>
        <p:sp>
          <p:nvSpPr>
            <p:cNvPr id="22594" name="Rectangle 66"/>
            <p:cNvSpPr>
              <a:spLocks noChangeArrowheads="1"/>
            </p:cNvSpPr>
            <p:nvPr/>
          </p:nvSpPr>
          <p:spPr bwMode="auto">
            <a:xfrm>
              <a:off x="2468" y="2973"/>
              <a:ext cx="353" cy="395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200">
                  <a:latin typeface="Rockwell" panose="02060603020205020403" pitchFamily="18" charset="0"/>
                </a:rPr>
                <a:t>меропр</a:t>
              </a:r>
            </a:p>
          </p:txBody>
        </p:sp>
        <p:sp>
          <p:nvSpPr>
            <p:cNvPr id="22595" name="Rectangle 67"/>
            <p:cNvSpPr>
              <a:spLocks noChangeArrowheads="1"/>
            </p:cNvSpPr>
            <p:nvPr/>
          </p:nvSpPr>
          <p:spPr bwMode="auto">
            <a:xfrm>
              <a:off x="2831" y="2973"/>
              <a:ext cx="398" cy="395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200">
                  <a:latin typeface="Rockwell" panose="02060603020205020403" pitchFamily="18" charset="0"/>
                </a:rPr>
                <a:t>81</a:t>
              </a:r>
            </a:p>
          </p:txBody>
        </p:sp>
        <p:sp>
          <p:nvSpPr>
            <p:cNvPr id="22596" name="Rectangle 68"/>
            <p:cNvSpPr>
              <a:spLocks noChangeArrowheads="1"/>
            </p:cNvSpPr>
            <p:nvPr/>
          </p:nvSpPr>
          <p:spPr bwMode="auto">
            <a:xfrm>
              <a:off x="3235" y="2973"/>
              <a:ext cx="353" cy="395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200">
                  <a:latin typeface="Rockwell" panose="02060603020205020403" pitchFamily="18" charset="0"/>
                </a:rPr>
                <a:t>74</a:t>
              </a:r>
            </a:p>
          </p:txBody>
        </p:sp>
        <p:sp>
          <p:nvSpPr>
            <p:cNvPr id="22597" name="Rectangle 69"/>
            <p:cNvSpPr>
              <a:spLocks noChangeArrowheads="1"/>
            </p:cNvSpPr>
            <p:nvPr/>
          </p:nvSpPr>
          <p:spPr bwMode="auto">
            <a:xfrm>
              <a:off x="3597" y="2973"/>
              <a:ext cx="353" cy="395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200">
                  <a:latin typeface="Rockwell" panose="02060603020205020403" pitchFamily="18" charset="0"/>
                </a:rPr>
                <a:t>75</a:t>
              </a:r>
            </a:p>
          </p:txBody>
        </p:sp>
        <p:sp>
          <p:nvSpPr>
            <p:cNvPr id="22598" name="Rectangle 70"/>
            <p:cNvSpPr>
              <a:spLocks noChangeArrowheads="1"/>
            </p:cNvSpPr>
            <p:nvPr/>
          </p:nvSpPr>
          <p:spPr bwMode="auto">
            <a:xfrm>
              <a:off x="3960" y="2973"/>
              <a:ext cx="353" cy="395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200">
                  <a:latin typeface="Rockwell" panose="02060603020205020403" pitchFamily="18" charset="0"/>
                </a:rPr>
                <a:t>77</a:t>
              </a:r>
            </a:p>
          </p:txBody>
        </p:sp>
        <p:sp>
          <p:nvSpPr>
            <p:cNvPr id="22599" name="Rectangle 71"/>
            <p:cNvSpPr>
              <a:spLocks noChangeArrowheads="1"/>
            </p:cNvSpPr>
            <p:nvPr/>
          </p:nvSpPr>
          <p:spPr bwMode="auto">
            <a:xfrm>
              <a:off x="4324" y="2973"/>
              <a:ext cx="353" cy="395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200">
                  <a:latin typeface="Rockwell" panose="02060603020205020403" pitchFamily="18" charset="0"/>
                </a:rPr>
                <a:t>80</a:t>
              </a:r>
            </a:p>
          </p:txBody>
        </p:sp>
        <p:sp>
          <p:nvSpPr>
            <p:cNvPr id="22600" name="Rectangle 72"/>
            <p:cNvSpPr>
              <a:spLocks noChangeArrowheads="1"/>
            </p:cNvSpPr>
            <p:nvPr/>
          </p:nvSpPr>
          <p:spPr bwMode="auto">
            <a:xfrm>
              <a:off x="4687" y="2973"/>
              <a:ext cx="377" cy="395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200">
                  <a:latin typeface="Rockwell" panose="02060603020205020403" pitchFamily="18" charset="0"/>
                </a:rPr>
                <a:t>80</a:t>
              </a:r>
            </a:p>
          </p:txBody>
        </p:sp>
        <p:sp>
          <p:nvSpPr>
            <p:cNvPr id="22601" name="Rectangle 73"/>
            <p:cNvSpPr>
              <a:spLocks noChangeArrowheads="1"/>
            </p:cNvSpPr>
            <p:nvPr/>
          </p:nvSpPr>
          <p:spPr bwMode="auto">
            <a:xfrm>
              <a:off x="5074" y="2973"/>
              <a:ext cx="375" cy="395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200">
                  <a:latin typeface="Rockwell" panose="02060603020205020403" pitchFamily="18" charset="0"/>
                </a:rPr>
                <a:t>80</a:t>
              </a:r>
            </a:p>
          </p:txBody>
        </p:sp>
        <p:sp>
          <p:nvSpPr>
            <p:cNvPr id="22602" name="Rectangle 74"/>
            <p:cNvSpPr>
              <a:spLocks noChangeArrowheads="1"/>
            </p:cNvSpPr>
            <p:nvPr/>
          </p:nvSpPr>
          <p:spPr bwMode="auto">
            <a:xfrm>
              <a:off x="295" y="3378"/>
              <a:ext cx="2161" cy="278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200">
                  <a:latin typeface="Rockwell" panose="02060603020205020403" pitchFamily="18" charset="0"/>
                </a:rPr>
                <a:t>Увеличение количества зарегистрированных пользователей в библиотеке</a:t>
              </a:r>
            </a:p>
          </p:txBody>
        </p:sp>
        <p:sp>
          <p:nvSpPr>
            <p:cNvPr id="22603" name="Rectangle 75"/>
            <p:cNvSpPr>
              <a:spLocks noChangeArrowheads="1"/>
            </p:cNvSpPr>
            <p:nvPr/>
          </p:nvSpPr>
          <p:spPr bwMode="auto">
            <a:xfrm>
              <a:off x="2468" y="3378"/>
              <a:ext cx="353" cy="278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200">
                  <a:latin typeface="Rockwell" panose="02060603020205020403" pitchFamily="18" charset="0"/>
                </a:rPr>
                <a:t>чел</a:t>
              </a:r>
            </a:p>
          </p:txBody>
        </p:sp>
        <p:sp>
          <p:nvSpPr>
            <p:cNvPr id="22604" name="Rectangle 76"/>
            <p:cNvSpPr>
              <a:spLocks noChangeArrowheads="1"/>
            </p:cNvSpPr>
            <p:nvPr/>
          </p:nvSpPr>
          <p:spPr bwMode="auto">
            <a:xfrm>
              <a:off x="2831" y="3378"/>
              <a:ext cx="398" cy="278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200">
                  <a:latin typeface="Rockwell" panose="02060603020205020403" pitchFamily="18" charset="0"/>
                </a:rPr>
                <a:t>507</a:t>
              </a:r>
            </a:p>
          </p:txBody>
        </p:sp>
        <p:sp>
          <p:nvSpPr>
            <p:cNvPr id="22605" name="Rectangle 77"/>
            <p:cNvSpPr>
              <a:spLocks noChangeArrowheads="1"/>
            </p:cNvSpPr>
            <p:nvPr/>
          </p:nvSpPr>
          <p:spPr bwMode="auto">
            <a:xfrm>
              <a:off x="3235" y="3378"/>
              <a:ext cx="353" cy="278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200">
                  <a:latin typeface="Rockwell" panose="02060603020205020403" pitchFamily="18" charset="0"/>
                </a:rPr>
                <a:t>508</a:t>
              </a:r>
            </a:p>
          </p:txBody>
        </p:sp>
        <p:sp>
          <p:nvSpPr>
            <p:cNvPr id="22606" name="Rectangle 78"/>
            <p:cNvSpPr>
              <a:spLocks noChangeArrowheads="1"/>
            </p:cNvSpPr>
            <p:nvPr/>
          </p:nvSpPr>
          <p:spPr bwMode="auto">
            <a:xfrm>
              <a:off x="3597" y="3378"/>
              <a:ext cx="353" cy="278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200">
                  <a:latin typeface="Rockwell" panose="02060603020205020403" pitchFamily="18" charset="0"/>
                </a:rPr>
                <a:t>508</a:t>
              </a:r>
            </a:p>
          </p:txBody>
        </p:sp>
        <p:sp>
          <p:nvSpPr>
            <p:cNvPr id="22607" name="Rectangle 79"/>
            <p:cNvSpPr>
              <a:spLocks noChangeArrowheads="1"/>
            </p:cNvSpPr>
            <p:nvPr/>
          </p:nvSpPr>
          <p:spPr bwMode="auto">
            <a:xfrm>
              <a:off x="3960" y="3378"/>
              <a:ext cx="353" cy="278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200">
                  <a:latin typeface="Rockwell" panose="02060603020205020403" pitchFamily="18" charset="0"/>
                </a:rPr>
                <a:t>509</a:t>
              </a:r>
            </a:p>
          </p:txBody>
        </p:sp>
        <p:sp>
          <p:nvSpPr>
            <p:cNvPr id="22608" name="Rectangle 80"/>
            <p:cNvSpPr>
              <a:spLocks noChangeArrowheads="1"/>
            </p:cNvSpPr>
            <p:nvPr/>
          </p:nvSpPr>
          <p:spPr bwMode="auto">
            <a:xfrm>
              <a:off x="4324" y="3378"/>
              <a:ext cx="353" cy="278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200">
                  <a:latin typeface="Rockwell" panose="02060603020205020403" pitchFamily="18" charset="0"/>
                </a:rPr>
                <a:t>510</a:t>
              </a:r>
            </a:p>
          </p:txBody>
        </p:sp>
        <p:sp>
          <p:nvSpPr>
            <p:cNvPr id="22609" name="Rectangle 81"/>
            <p:cNvSpPr>
              <a:spLocks noChangeArrowheads="1"/>
            </p:cNvSpPr>
            <p:nvPr/>
          </p:nvSpPr>
          <p:spPr bwMode="auto">
            <a:xfrm>
              <a:off x="4687" y="3378"/>
              <a:ext cx="377" cy="278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200">
                  <a:latin typeface="Rockwell" panose="02060603020205020403" pitchFamily="18" charset="0"/>
                </a:rPr>
                <a:t>510</a:t>
              </a:r>
            </a:p>
          </p:txBody>
        </p:sp>
        <p:sp>
          <p:nvSpPr>
            <p:cNvPr id="22610" name="Rectangle 82"/>
            <p:cNvSpPr>
              <a:spLocks noChangeArrowheads="1"/>
            </p:cNvSpPr>
            <p:nvPr/>
          </p:nvSpPr>
          <p:spPr bwMode="auto">
            <a:xfrm>
              <a:off x="5074" y="3378"/>
              <a:ext cx="375" cy="278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200">
                  <a:latin typeface="Rockwell" panose="02060603020205020403" pitchFamily="18" charset="0"/>
                </a:rPr>
                <a:t>510</a:t>
              </a:r>
            </a:p>
          </p:txBody>
        </p:sp>
        <p:sp>
          <p:nvSpPr>
            <p:cNvPr id="22611" name="Rectangle 83"/>
            <p:cNvSpPr>
              <a:spLocks noChangeArrowheads="1"/>
            </p:cNvSpPr>
            <p:nvPr/>
          </p:nvSpPr>
          <p:spPr bwMode="auto">
            <a:xfrm>
              <a:off x="295" y="3666"/>
              <a:ext cx="2161" cy="160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200">
                  <a:latin typeface="Rockwell" panose="02060603020205020403" pitchFamily="18" charset="0"/>
                </a:rPr>
                <a:t>Увеличение книго-выдачи</a:t>
              </a:r>
            </a:p>
          </p:txBody>
        </p:sp>
        <p:sp>
          <p:nvSpPr>
            <p:cNvPr id="22612" name="Rectangle 84"/>
            <p:cNvSpPr>
              <a:spLocks noChangeArrowheads="1"/>
            </p:cNvSpPr>
            <p:nvPr/>
          </p:nvSpPr>
          <p:spPr bwMode="auto">
            <a:xfrm>
              <a:off x="2468" y="3666"/>
              <a:ext cx="353" cy="160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200">
                  <a:latin typeface="Rockwell" panose="02060603020205020403" pitchFamily="18" charset="0"/>
                </a:rPr>
                <a:t>экз</a:t>
              </a:r>
            </a:p>
          </p:txBody>
        </p:sp>
        <p:sp>
          <p:nvSpPr>
            <p:cNvPr id="22613" name="Rectangle 85"/>
            <p:cNvSpPr>
              <a:spLocks noChangeArrowheads="1"/>
            </p:cNvSpPr>
            <p:nvPr/>
          </p:nvSpPr>
          <p:spPr bwMode="auto">
            <a:xfrm>
              <a:off x="2831" y="3666"/>
              <a:ext cx="398" cy="160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200">
                  <a:latin typeface="Rockwell" panose="02060603020205020403" pitchFamily="18" charset="0"/>
                </a:rPr>
                <a:t>5001</a:t>
              </a:r>
            </a:p>
          </p:txBody>
        </p:sp>
        <p:sp>
          <p:nvSpPr>
            <p:cNvPr id="22614" name="Rectangle 86"/>
            <p:cNvSpPr>
              <a:spLocks noChangeArrowheads="1"/>
            </p:cNvSpPr>
            <p:nvPr/>
          </p:nvSpPr>
          <p:spPr bwMode="auto">
            <a:xfrm>
              <a:off x="3235" y="3666"/>
              <a:ext cx="353" cy="160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200">
                  <a:latin typeface="Rockwell" panose="02060603020205020403" pitchFamily="18" charset="0"/>
                </a:rPr>
                <a:t>5001</a:t>
              </a:r>
            </a:p>
          </p:txBody>
        </p:sp>
        <p:sp>
          <p:nvSpPr>
            <p:cNvPr id="22615" name="Rectangle 87"/>
            <p:cNvSpPr>
              <a:spLocks noChangeArrowheads="1"/>
            </p:cNvSpPr>
            <p:nvPr/>
          </p:nvSpPr>
          <p:spPr bwMode="auto">
            <a:xfrm>
              <a:off x="3597" y="3666"/>
              <a:ext cx="353" cy="160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100">
                  <a:latin typeface="Rockwell" panose="02060603020205020403" pitchFamily="18" charset="0"/>
                </a:rPr>
                <a:t>5001</a:t>
              </a:r>
            </a:p>
          </p:txBody>
        </p:sp>
        <p:sp>
          <p:nvSpPr>
            <p:cNvPr id="22616" name="Rectangle 88"/>
            <p:cNvSpPr>
              <a:spLocks noChangeArrowheads="1"/>
            </p:cNvSpPr>
            <p:nvPr/>
          </p:nvSpPr>
          <p:spPr bwMode="auto">
            <a:xfrm>
              <a:off x="3960" y="3666"/>
              <a:ext cx="353" cy="160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100">
                  <a:latin typeface="Rockwell" panose="02060603020205020403" pitchFamily="18" charset="0"/>
                </a:rPr>
                <a:t>5001</a:t>
              </a:r>
            </a:p>
          </p:txBody>
        </p:sp>
        <p:sp>
          <p:nvSpPr>
            <p:cNvPr id="22617" name="Rectangle 89"/>
            <p:cNvSpPr>
              <a:spLocks noChangeArrowheads="1"/>
            </p:cNvSpPr>
            <p:nvPr/>
          </p:nvSpPr>
          <p:spPr bwMode="auto">
            <a:xfrm>
              <a:off x="4324" y="3666"/>
              <a:ext cx="353" cy="160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100">
                  <a:latin typeface="Rockwell" panose="02060603020205020403" pitchFamily="18" charset="0"/>
                </a:rPr>
                <a:t>5001</a:t>
              </a:r>
            </a:p>
          </p:txBody>
        </p:sp>
        <p:sp>
          <p:nvSpPr>
            <p:cNvPr id="22618" name="Rectangle 90"/>
            <p:cNvSpPr>
              <a:spLocks noChangeArrowheads="1"/>
            </p:cNvSpPr>
            <p:nvPr/>
          </p:nvSpPr>
          <p:spPr bwMode="auto">
            <a:xfrm>
              <a:off x="4687" y="3666"/>
              <a:ext cx="377" cy="160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100">
                  <a:latin typeface="Rockwell" panose="02060603020205020403" pitchFamily="18" charset="0"/>
                </a:rPr>
                <a:t>5001</a:t>
              </a:r>
            </a:p>
          </p:txBody>
        </p:sp>
        <p:sp>
          <p:nvSpPr>
            <p:cNvPr id="22619" name="Rectangle 91"/>
            <p:cNvSpPr>
              <a:spLocks noChangeArrowheads="1"/>
            </p:cNvSpPr>
            <p:nvPr/>
          </p:nvSpPr>
          <p:spPr bwMode="auto">
            <a:xfrm>
              <a:off x="5074" y="3666"/>
              <a:ext cx="375" cy="160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100">
                  <a:latin typeface="Rockwell" panose="02060603020205020403" pitchFamily="18" charset="0"/>
                </a:rPr>
                <a:t>5001</a:t>
              </a:r>
            </a:p>
          </p:txBody>
        </p:sp>
        <p:sp>
          <p:nvSpPr>
            <p:cNvPr id="22620" name="Rectangle 92"/>
            <p:cNvSpPr>
              <a:spLocks noChangeArrowheads="1"/>
            </p:cNvSpPr>
            <p:nvPr/>
          </p:nvSpPr>
          <p:spPr bwMode="auto">
            <a:xfrm>
              <a:off x="295" y="3835"/>
              <a:ext cx="2161" cy="277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200">
                  <a:latin typeface="Rockwell" panose="02060603020205020403" pitchFamily="18" charset="0"/>
                </a:rPr>
                <a:t>Увеличение охвата библиотечного обслуживания</a:t>
              </a:r>
            </a:p>
          </p:txBody>
        </p:sp>
        <p:sp>
          <p:nvSpPr>
            <p:cNvPr id="22621" name="Rectangle 93"/>
            <p:cNvSpPr>
              <a:spLocks noChangeArrowheads="1"/>
            </p:cNvSpPr>
            <p:nvPr/>
          </p:nvSpPr>
          <p:spPr bwMode="auto">
            <a:xfrm>
              <a:off x="2468" y="3835"/>
              <a:ext cx="353" cy="277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200">
                  <a:latin typeface="Rockwell" panose="02060603020205020403" pitchFamily="18" charset="0"/>
                </a:rPr>
                <a:t>%</a:t>
              </a:r>
            </a:p>
          </p:txBody>
        </p:sp>
        <p:sp>
          <p:nvSpPr>
            <p:cNvPr id="22622" name="Rectangle 94"/>
            <p:cNvSpPr>
              <a:spLocks noChangeArrowheads="1"/>
            </p:cNvSpPr>
            <p:nvPr/>
          </p:nvSpPr>
          <p:spPr bwMode="auto">
            <a:xfrm>
              <a:off x="2831" y="3835"/>
              <a:ext cx="398" cy="277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200">
                  <a:latin typeface="Rockwell" panose="02060603020205020403" pitchFamily="18" charset="0"/>
                </a:rPr>
                <a:t>32</a:t>
              </a:r>
            </a:p>
          </p:txBody>
        </p:sp>
        <p:sp>
          <p:nvSpPr>
            <p:cNvPr id="22623" name="Rectangle 95"/>
            <p:cNvSpPr>
              <a:spLocks noChangeArrowheads="1"/>
            </p:cNvSpPr>
            <p:nvPr/>
          </p:nvSpPr>
          <p:spPr bwMode="auto">
            <a:xfrm>
              <a:off x="3235" y="3835"/>
              <a:ext cx="353" cy="277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200">
                  <a:latin typeface="Rockwell" panose="02060603020205020403" pitchFamily="18" charset="0"/>
                </a:rPr>
                <a:t>32</a:t>
              </a:r>
            </a:p>
          </p:txBody>
        </p:sp>
        <p:sp>
          <p:nvSpPr>
            <p:cNvPr id="22624" name="Rectangle 96"/>
            <p:cNvSpPr>
              <a:spLocks noChangeArrowheads="1"/>
            </p:cNvSpPr>
            <p:nvPr/>
          </p:nvSpPr>
          <p:spPr bwMode="auto">
            <a:xfrm>
              <a:off x="3597" y="3835"/>
              <a:ext cx="353" cy="277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200">
                  <a:latin typeface="Rockwell" panose="02060603020205020403" pitchFamily="18" charset="0"/>
                </a:rPr>
                <a:t>33</a:t>
              </a:r>
            </a:p>
          </p:txBody>
        </p:sp>
        <p:sp>
          <p:nvSpPr>
            <p:cNvPr id="22625" name="Rectangle 97"/>
            <p:cNvSpPr>
              <a:spLocks noChangeArrowheads="1"/>
            </p:cNvSpPr>
            <p:nvPr/>
          </p:nvSpPr>
          <p:spPr bwMode="auto">
            <a:xfrm>
              <a:off x="3960" y="3835"/>
              <a:ext cx="353" cy="277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200">
                  <a:latin typeface="Rockwell" panose="02060603020205020403" pitchFamily="18" charset="0"/>
                </a:rPr>
                <a:t>35</a:t>
              </a:r>
            </a:p>
          </p:txBody>
        </p:sp>
        <p:sp>
          <p:nvSpPr>
            <p:cNvPr id="22626" name="Rectangle 98"/>
            <p:cNvSpPr>
              <a:spLocks noChangeArrowheads="1"/>
            </p:cNvSpPr>
            <p:nvPr/>
          </p:nvSpPr>
          <p:spPr bwMode="auto">
            <a:xfrm>
              <a:off x="4324" y="3835"/>
              <a:ext cx="353" cy="277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200">
                  <a:latin typeface="Rockwell" panose="02060603020205020403" pitchFamily="18" charset="0"/>
                </a:rPr>
                <a:t>35</a:t>
              </a:r>
            </a:p>
          </p:txBody>
        </p:sp>
        <p:sp>
          <p:nvSpPr>
            <p:cNvPr id="22627" name="Rectangle 99"/>
            <p:cNvSpPr>
              <a:spLocks noChangeArrowheads="1"/>
            </p:cNvSpPr>
            <p:nvPr/>
          </p:nvSpPr>
          <p:spPr bwMode="auto">
            <a:xfrm>
              <a:off x="4687" y="3835"/>
              <a:ext cx="377" cy="277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200">
                  <a:latin typeface="Rockwell" panose="02060603020205020403" pitchFamily="18" charset="0"/>
                </a:rPr>
                <a:t>35</a:t>
              </a:r>
            </a:p>
          </p:txBody>
        </p:sp>
        <p:sp>
          <p:nvSpPr>
            <p:cNvPr id="22628" name="Rectangle 100"/>
            <p:cNvSpPr>
              <a:spLocks noChangeArrowheads="1"/>
            </p:cNvSpPr>
            <p:nvPr/>
          </p:nvSpPr>
          <p:spPr bwMode="auto">
            <a:xfrm>
              <a:off x="5074" y="3835"/>
              <a:ext cx="375" cy="277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200">
                  <a:latin typeface="Rockwell" panose="02060603020205020403" pitchFamily="18" charset="0"/>
                </a:rPr>
                <a:t>35</a:t>
              </a:r>
            </a:p>
          </p:txBody>
        </p:sp>
        <p:sp>
          <p:nvSpPr>
            <p:cNvPr id="22629" name="Line 101"/>
            <p:cNvSpPr>
              <a:spLocks noChangeShapeType="1"/>
            </p:cNvSpPr>
            <p:nvPr/>
          </p:nvSpPr>
          <p:spPr bwMode="auto">
            <a:xfrm>
              <a:off x="295" y="381"/>
              <a:ext cx="2161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630" name="Line 102"/>
            <p:cNvSpPr>
              <a:spLocks noChangeShapeType="1"/>
            </p:cNvSpPr>
            <p:nvPr/>
          </p:nvSpPr>
          <p:spPr bwMode="auto">
            <a:xfrm>
              <a:off x="2468" y="381"/>
              <a:ext cx="353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631" name="Line 103"/>
            <p:cNvSpPr>
              <a:spLocks noChangeShapeType="1"/>
            </p:cNvSpPr>
            <p:nvPr/>
          </p:nvSpPr>
          <p:spPr bwMode="auto">
            <a:xfrm>
              <a:off x="2831" y="381"/>
              <a:ext cx="398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632" name="Line 104"/>
            <p:cNvSpPr>
              <a:spLocks noChangeShapeType="1"/>
            </p:cNvSpPr>
            <p:nvPr/>
          </p:nvSpPr>
          <p:spPr bwMode="auto">
            <a:xfrm>
              <a:off x="3235" y="381"/>
              <a:ext cx="353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633" name="Line 105"/>
            <p:cNvSpPr>
              <a:spLocks noChangeShapeType="1"/>
            </p:cNvSpPr>
            <p:nvPr/>
          </p:nvSpPr>
          <p:spPr bwMode="auto">
            <a:xfrm>
              <a:off x="3597" y="381"/>
              <a:ext cx="353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634" name="Line 106"/>
            <p:cNvSpPr>
              <a:spLocks noChangeShapeType="1"/>
            </p:cNvSpPr>
            <p:nvPr/>
          </p:nvSpPr>
          <p:spPr bwMode="auto">
            <a:xfrm>
              <a:off x="3960" y="381"/>
              <a:ext cx="353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635" name="Line 107"/>
            <p:cNvSpPr>
              <a:spLocks noChangeShapeType="1"/>
            </p:cNvSpPr>
            <p:nvPr/>
          </p:nvSpPr>
          <p:spPr bwMode="auto">
            <a:xfrm>
              <a:off x="4324" y="381"/>
              <a:ext cx="353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636" name="Line 108"/>
            <p:cNvSpPr>
              <a:spLocks noChangeShapeType="1"/>
            </p:cNvSpPr>
            <p:nvPr/>
          </p:nvSpPr>
          <p:spPr bwMode="auto">
            <a:xfrm>
              <a:off x="4687" y="381"/>
              <a:ext cx="377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637" name="Line 109"/>
            <p:cNvSpPr>
              <a:spLocks noChangeShapeType="1"/>
            </p:cNvSpPr>
            <p:nvPr/>
          </p:nvSpPr>
          <p:spPr bwMode="auto">
            <a:xfrm>
              <a:off x="5074" y="381"/>
              <a:ext cx="375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638" name="Line 110"/>
            <p:cNvSpPr>
              <a:spLocks noChangeShapeType="1"/>
            </p:cNvSpPr>
            <p:nvPr/>
          </p:nvSpPr>
          <p:spPr bwMode="auto">
            <a:xfrm>
              <a:off x="295" y="785"/>
              <a:ext cx="2161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639" name="Line 111"/>
            <p:cNvSpPr>
              <a:spLocks noChangeShapeType="1"/>
            </p:cNvSpPr>
            <p:nvPr/>
          </p:nvSpPr>
          <p:spPr bwMode="auto">
            <a:xfrm>
              <a:off x="2468" y="785"/>
              <a:ext cx="353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640" name="Line 112"/>
            <p:cNvSpPr>
              <a:spLocks noChangeShapeType="1"/>
            </p:cNvSpPr>
            <p:nvPr/>
          </p:nvSpPr>
          <p:spPr bwMode="auto">
            <a:xfrm>
              <a:off x="2831" y="785"/>
              <a:ext cx="398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641" name="Line 113"/>
            <p:cNvSpPr>
              <a:spLocks noChangeShapeType="1"/>
            </p:cNvSpPr>
            <p:nvPr/>
          </p:nvSpPr>
          <p:spPr bwMode="auto">
            <a:xfrm>
              <a:off x="3235" y="785"/>
              <a:ext cx="353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642" name="Line 114"/>
            <p:cNvSpPr>
              <a:spLocks noChangeShapeType="1"/>
            </p:cNvSpPr>
            <p:nvPr/>
          </p:nvSpPr>
          <p:spPr bwMode="auto">
            <a:xfrm>
              <a:off x="3597" y="785"/>
              <a:ext cx="353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643" name="Line 115"/>
            <p:cNvSpPr>
              <a:spLocks noChangeShapeType="1"/>
            </p:cNvSpPr>
            <p:nvPr/>
          </p:nvSpPr>
          <p:spPr bwMode="auto">
            <a:xfrm>
              <a:off x="3960" y="785"/>
              <a:ext cx="353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644" name="Line 116"/>
            <p:cNvSpPr>
              <a:spLocks noChangeShapeType="1"/>
            </p:cNvSpPr>
            <p:nvPr/>
          </p:nvSpPr>
          <p:spPr bwMode="auto">
            <a:xfrm>
              <a:off x="4324" y="785"/>
              <a:ext cx="353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645" name="Line 117"/>
            <p:cNvSpPr>
              <a:spLocks noChangeShapeType="1"/>
            </p:cNvSpPr>
            <p:nvPr/>
          </p:nvSpPr>
          <p:spPr bwMode="auto">
            <a:xfrm>
              <a:off x="4687" y="785"/>
              <a:ext cx="377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646" name="Line 118"/>
            <p:cNvSpPr>
              <a:spLocks noChangeShapeType="1"/>
            </p:cNvSpPr>
            <p:nvPr/>
          </p:nvSpPr>
          <p:spPr bwMode="auto">
            <a:xfrm>
              <a:off x="5074" y="785"/>
              <a:ext cx="375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647" name="Line 119"/>
            <p:cNvSpPr>
              <a:spLocks noChangeShapeType="1"/>
            </p:cNvSpPr>
            <p:nvPr/>
          </p:nvSpPr>
          <p:spPr bwMode="auto">
            <a:xfrm>
              <a:off x="295" y="1073"/>
              <a:ext cx="2161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648" name="Line 120"/>
            <p:cNvSpPr>
              <a:spLocks noChangeShapeType="1"/>
            </p:cNvSpPr>
            <p:nvPr/>
          </p:nvSpPr>
          <p:spPr bwMode="auto">
            <a:xfrm>
              <a:off x="2468" y="1073"/>
              <a:ext cx="353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649" name="Line 121"/>
            <p:cNvSpPr>
              <a:spLocks noChangeShapeType="1"/>
            </p:cNvSpPr>
            <p:nvPr/>
          </p:nvSpPr>
          <p:spPr bwMode="auto">
            <a:xfrm>
              <a:off x="2831" y="1073"/>
              <a:ext cx="398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650" name="Line 122"/>
            <p:cNvSpPr>
              <a:spLocks noChangeShapeType="1"/>
            </p:cNvSpPr>
            <p:nvPr/>
          </p:nvSpPr>
          <p:spPr bwMode="auto">
            <a:xfrm>
              <a:off x="3235" y="1073"/>
              <a:ext cx="353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651" name="Line 123"/>
            <p:cNvSpPr>
              <a:spLocks noChangeShapeType="1"/>
            </p:cNvSpPr>
            <p:nvPr/>
          </p:nvSpPr>
          <p:spPr bwMode="auto">
            <a:xfrm>
              <a:off x="3597" y="1073"/>
              <a:ext cx="353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652" name="Line 124"/>
            <p:cNvSpPr>
              <a:spLocks noChangeShapeType="1"/>
            </p:cNvSpPr>
            <p:nvPr/>
          </p:nvSpPr>
          <p:spPr bwMode="auto">
            <a:xfrm>
              <a:off x="3960" y="1073"/>
              <a:ext cx="353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653" name="Line 125"/>
            <p:cNvSpPr>
              <a:spLocks noChangeShapeType="1"/>
            </p:cNvSpPr>
            <p:nvPr/>
          </p:nvSpPr>
          <p:spPr bwMode="auto">
            <a:xfrm>
              <a:off x="4324" y="1073"/>
              <a:ext cx="353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654" name="Line 126"/>
            <p:cNvSpPr>
              <a:spLocks noChangeShapeType="1"/>
            </p:cNvSpPr>
            <p:nvPr/>
          </p:nvSpPr>
          <p:spPr bwMode="auto">
            <a:xfrm>
              <a:off x="4687" y="1073"/>
              <a:ext cx="377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655" name="Line 127"/>
            <p:cNvSpPr>
              <a:spLocks noChangeShapeType="1"/>
            </p:cNvSpPr>
            <p:nvPr/>
          </p:nvSpPr>
          <p:spPr bwMode="auto">
            <a:xfrm>
              <a:off x="5074" y="1073"/>
              <a:ext cx="375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656" name="Line 128"/>
            <p:cNvSpPr>
              <a:spLocks noChangeShapeType="1"/>
            </p:cNvSpPr>
            <p:nvPr/>
          </p:nvSpPr>
          <p:spPr bwMode="auto">
            <a:xfrm>
              <a:off x="295" y="1477"/>
              <a:ext cx="2161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657" name="Line 129"/>
            <p:cNvSpPr>
              <a:spLocks noChangeShapeType="1"/>
            </p:cNvSpPr>
            <p:nvPr/>
          </p:nvSpPr>
          <p:spPr bwMode="auto">
            <a:xfrm>
              <a:off x="2468" y="1477"/>
              <a:ext cx="353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658" name="Line 130"/>
            <p:cNvSpPr>
              <a:spLocks noChangeShapeType="1"/>
            </p:cNvSpPr>
            <p:nvPr/>
          </p:nvSpPr>
          <p:spPr bwMode="auto">
            <a:xfrm>
              <a:off x="2831" y="1477"/>
              <a:ext cx="398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659" name="Line 131"/>
            <p:cNvSpPr>
              <a:spLocks noChangeShapeType="1"/>
            </p:cNvSpPr>
            <p:nvPr/>
          </p:nvSpPr>
          <p:spPr bwMode="auto">
            <a:xfrm>
              <a:off x="3235" y="1477"/>
              <a:ext cx="353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660" name="Line 132"/>
            <p:cNvSpPr>
              <a:spLocks noChangeShapeType="1"/>
            </p:cNvSpPr>
            <p:nvPr/>
          </p:nvSpPr>
          <p:spPr bwMode="auto">
            <a:xfrm>
              <a:off x="3597" y="1477"/>
              <a:ext cx="353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661" name="Line 133"/>
            <p:cNvSpPr>
              <a:spLocks noChangeShapeType="1"/>
            </p:cNvSpPr>
            <p:nvPr/>
          </p:nvSpPr>
          <p:spPr bwMode="auto">
            <a:xfrm>
              <a:off x="3960" y="1477"/>
              <a:ext cx="353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662" name="Line 134"/>
            <p:cNvSpPr>
              <a:spLocks noChangeShapeType="1"/>
            </p:cNvSpPr>
            <p:nvPr/>
          </p:nvSpPr>
          <p:spPr bwMode="auto">
            <a:xfrm>
              <a:off x="4324" y="1477"/>
              <a:ext cx="353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663" name="Line 135"/>
            <p:cNvSpPr>
              <a:spLocks noChangeShapeType="1"/>
            </p:cNvSpPr>
            <p:nvPr/>
          </p:nvSpPr>
          <p:spPr bwMode="auto">
            <a:xfrm>
              <a:off x="4687" y="1477"/>
              <a:ext cx="377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664" name="Line 136"/>
            <p:cNvSpPr>
              <a:spLocks noChangeShapeType="1"/>
            </p:cNvSpPr>
            <p:nvPr/>
          </p:nvSpPr>
          <p:spPr bwMode="auto">
            <a:xfrm>
              <a:off x="5074" y="1477"/>
              <a:ext cx="375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665" name="Line 137"/>
            <p:cNvSpPr>
              <a:spLocks noChangeShapeType="1"/>
            </p:cNvSpPr>
            <p:nvPr/>
          </p:nvSpPr>
          <p:spPr bwMode="auto">
            <a:xfrm>
              <a:off x="295" y="1877"/>
              <a:ext cx="2161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666" name="Line 138"/>
            <p:cNvSpPr>
              <a:spLocks noChangeShapeType="1"/>
            </p:cNvSpPr>
            <p:nvPr/>
          </p:nvSpPr>
          <p:spPr bwMode="auto">
            <a:xfrm>
              <a:off x="2468" y="1877"/>
              <a:ext cx="353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667" name="Line 139"/>
            <p:cNvSpPr>
              <a:spLocks noChangeShapeType="1"/>
            </p:cNvSpPr>
            <p:nvPr/>
          </p:nvSpPr>
          <p:spPr bwMode="auto">
            <a:xfrm>
              <a:off x="2831" y="1877"/>
              <a:ext cx="398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668" name="Line 140"/>
            <p:cNvSpPr>
              <a:spLocks noChangeShapeType="1"/>
            </p:cNvSpPr>
            <p:nvPr/>
          </p:nvSpPr>
          <p:spPr bwMode="auto">
            <a:xfrm>
              <a:off x="3235" y="1877"/>
              <a:ext cx="353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669" name="Line 141"/>
            <p:cNvSpPr>
              <a:spLocks noChangeShapeType="1"/>
            </p:cNvSpPr>
            <p:nvPr/>
          </p:nvSpPr>
          <p:spPr bwMode="auto">
            <a:xfrm>
              <a:off x="3597" y="1877"/>
              <a:ext cx="353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670" name="Line 142"/>
            <p:cNvSpPr>
              <a:spLocks noChangeShapeType="1"/>
            </p:cNvSpPr>
            <p:nvPr/>
          </p:nvSpPr>
          <p:spPr bwMode="auto">
            <a:xfrm>
              <a:off x="3960" y="1877"/>
              <a:ext cx="353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671" name="Line 143"/>
            <p:cNvSpPr>
              <a:spLocks noChangeShapeType="1"/>
            </p:cNvSpPr>
            <p:nvPr/>
          </p:nvSpPr>
          <p:spPr bwMode="auto">
            <a:xfrm>
              <a:off x="4324" y="1877"/>
              <a:ext cx="353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672" name="Line 144"/>
            <p:cNvSpPr>
              <a:spLocks noChangeShapeType="1"/>
            </p:cNvSpPr>
            <p:nvPr/>
          </p:nvSpPr>
          <p:spPr bwMode="auto">
            <a:xfrm>
              <a:off x="4687" y="1877"/>
              <a:ext cx="377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673" name="Line 145"/>
            <p:cNvSpPr>
              <a:spLocks noChangeShapeType="1"/>
            </p:cNvSpPr>
            <p:nvPr/>
          </p:nvSpPr>
          <p:spPr bwMode="auto">
            <a:xfrm>
              <a:off x="5074" y="1877"/>
              <a:ext cx="375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674" name="Line 146"/>
            <p:cNvSpPr>
              <a:spLocks noChangeShapeType="1"/>
            </p:cNvSpPr>
            <p:nvPr/>
          </p:nvSpPr>
          <p:spPr bwMode="auto">
            <a:xfrm>
              <a:off x="295" y="2281"/>
              <a:ext cx="2161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675" name="Line 147"/>
            <p:cNvSpPr>
              <a:spLocks noChangeShapeType="1"/>
            </p:cNvSpPr>
            <p:nvPr/>
          </p:nvSpPr>
          <p:spPr bwMode="auto">
            <a:xfrm>
              <a:off x="2468" y="2281"/>
              <a:ext cx="353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676" name="Line 148"/>
            <p:cNvSpPr>
              <a:spLocks noChangeShapeType="1"/>
            </p:cNvSpPr>
            <p:nvPr/>
          </p:nvSpPr>
          <p:spPr bwMode="auto">
            <a:xfrm>
              <a:off x="2831" y="2281"/>
              <a:ext cx="398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677" name="Line 149"/>
            <p:cNvSpPr>
              <a:spLocks noChangeShapeType="1"/>
            </p:cNvSpPr>
            <p:nvPr/>
          </p:nvSpPr>
          <p:spPr bwMode="auto">
            <a:xfrm>
              <a:off x="3235" y="2281"/>
              <a:ext cx="353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678" name="Line 150"/>
            <p:cNvSpPr>
              <a:spLocks noChangeShapeType="1"/>
            </p:cNvSpPr>
            <p:nvPr/>
          </p:nvSpPr>
          <p:spPr bwMode="auto">
            <a:xfrm>
              <a:off x="3597" y="2281"/>
              <a:ext cx="353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679" name="Line 151"/>
            <p:cNvSpPr>
              <a:spLocks noChangeShapeType="1"/>
            </p:cNvSpPr>
            <p:nvPr/>
          </p:nvSpPr>
          <p:spPr bwMode="auto">
            <a:xfrm>
              <a:off x="3960" y="2281"/>
              <a:ext cx="353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680" name="Line 152"/>
            <p:cNvSpPr>
              <a:spLocks noChangeShapeType="1"/>
            </p:cNvSpPr>
            <p:nvPr/>
          </p:nvSpPr>
          <p:spPr bwMode="auto">
            <a:xfrm>
              <a:off x="4324" y="2281"/>
              <a:ext cx="353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681" name="Line 153"/>
            <p:cNvSpPr>
              <a:spLocks noChangeShapeType="1"/>
            </p:cNvSpPr>
            <p:nvPr/>
          </p:nvSpPr>
          <p:spPr bwMode="auto">
            <a:xfrm>
              <a:off x="4687" y="2281"/>
              <a:ext cx="377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682" name="Line 154"/>
            <p:cNvSpPr>
              <a:spLocks noChangeShapeType="1"/>
            </p:cNvSpPr>
            <p:nvPr/>
          </p:nvSpPr>
          <p:spPr bwMode="auto">
            <a:xfrm>
              <a:off x="5074" y="2281"/>
              <a:ext cx="375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683" name="Line 155"/>
            <p:cNvSpPr>
              <a:spLocks noChangeShapeType="1"/>
            </p:cNvSpPr>
            <p:nvPr/>
          </p:nvSpPr>
          <p:spPr bwMode="auto">
            <a:xfrm>
              <a:off x="295" y="2686"/>
              <a:ext cx="2161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684" name="Line 156"/>
            <p:cNvSpPr>
              <a:spLocks noChangeShapeType="1"/>
            </p:cNvSpPr>
            <p:nvPr/>
          </p:nvSpPr>
          <p:spPr bwMode="auto">
            <a:xfrm>
              <a:off x="2468" y="2686"/>
              <a:ext cx="353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685" name="Line 157"/>
            <p:cNvSpPr>
              <a:spLocks noChangeShapeType="1"/>
            </p:cNvSpPr>
            <p:nvPr/>
          </p:nvSpPr>
          <p:spPr bwMode="auto">
            <a:xfrm>
              <a:off x="2831" y="2686"/>
              <a:ext cx="398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686" name="Line 158"/>
            <p:cNvSpPr>
              <a:spLocks noChangeShapeType="1"/>
            </p:cNvSpPr>
            <p:nvPr/>
          </p:nvSpPr>
          <p:spPr bwMode="auto">
            <a:xfrm>
              <a:off x="3235" y="2686"/>
              <a:ext cx="353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687" name="Line 159"/>
            <p:cNvSpPr>
              <a:spLocks noChangeShapeType="1"/>
            </p:cNvSpPr>
            <p:nvPr/>
          </p:nvSpPr>
          <p:spPr bwMode="auto">
            <a:xfrm>
              <a:off x="3597" y="2686"/>
              <a:ext cx="353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688" name="Line 160"/>
            <p:cNvSpPr>
              <a:spLocks noChangeShapeType="1"/>
            </p:cNvSpPr>
            <p:nvPr/>
          </p:nvSpPr>
          <p:spPr bwMode="auto">
            <a:xfrm>
              <a:off x="3960" y="2686"/>
              <a:ext cx="353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689" name="Line 161"/>
            <p:cNvSpPr>
              <a:spLocks noChangeShapeType="1"/>
            </p:cNvSpPr>
            <p:nvPr/>
          </p:nvSpPr>
          <p:spPr bwMode="auto">
            <a:xfrm>
              <a:off x="4324" y="2686"/>
              <a:ext cx="353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690" name="Line 162"/>
            <p:cNvSpPr>
              <a:spLocks noChangeShapeType="1"/>
            </p:cNvSpPr>
            <p:nvPr/>
          </p:nvSpPr>
          <p:spPr bwMode="auto">
            <a:xfrm>
              <a:off x="4687" y="2686"/>
              <a:ext cx="377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691" name="Line 163"/>
            <p:cNvSpPr>
              <a:spLocks noChangeShapeType="1"/>
            </p:cNvSpPr>
            <p:nvPr/>
          </p:nvSpPr>
          <p:spPr bwMode="auto">
            <a:xfrm>
              <a:off x="5074" y="2686"/>
              <a:ext cx="375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692" name="Line 164"/>
            <p:cNvSpPr>
              <a:spLocks noChangeShapeType="1"/>
            </p:cNvSpPr>
            <p:nvPr/>
          </p:nvSpPr>
          <p:spPr bwMode="auto">
            <a:xfrm>
              <a:off x="295" y="2973"/>
              <a:ext cx="2161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693" name="Line 165"/>
            <p:cNvSpPr>
              <a:spLocks noChangeShapeType="1"/>
            </p:cNvSpPr>
            <p:nvPr/>
          </p:nvSpPr>
          <p:spPr bwMode="auto">
            <a:xfrm>
              <a:off x="2468" y="2973"/>
              <a:ext cx="353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694" name="Line 166"/>
            <p:cNvSpPr>
              <a:spLocks noChangeShapeType="1"/>
            </p:cNvSpPr>
            <p:nvPr/>
          </p:nvSpPr>
          <p:spPr bwMode="auto">
            <a:xfrm>
              <a:off x="2831" y="2973"/>
              <a:ext cx="398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695" name="Line 167"/>
            <p:cNvSpPr>
              <a:spLocks noChangeShapeType="1"/>
            </p:cNvSpPr>
            <p:nvPr/>
          </p:nvSpPr>
          <p:spPr bwMode="auto">
            <a:xfrm>
              <a:off x="3235" y="2973"/>
              <a:ext cx="353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696" name="Line 168"/>
            <p:cNvSpPr>
              <a:spLocks noChangeShapeType="1"/>
            </p:cNvSpPr>
            <p:nvPr/>
          </p:nvSpPr>
          <p:spPr bwMode="auto">
            <a:xfrm>
              <a:off x="3597" y="2973"/>
              <a:ext cx="353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697" name="Line 169"/>
            <p:cNvSpPr>
              <a:spLocks noChangeShapeType="1"/>
            </p:cNvSpPr>
            <p:nvPr/>
          </p:nvSpPr>
          <p:spPr bwMode="auto">
            <a:xfrm>
              <a:off x="3960" y="2973"/>
              <a:ext cx="353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698" name="Line 170"/>
            <p:cNvSpPr>
              <a:spLocks noChangeShapeType="1"/>
            </p:cNvSpPr>
            <p:nvPr/>
          </p:nvSpPr>
          <p:spPr bwMode="auto">
            <a:xfrm>
              <a:off x="4324" y="2973"/>
              <a:ext cx="353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699" name="Line 171"/>
            <p:cNvSpPr>
              <a:spLocks noChangeShapeType="1"/>
            </p:cNvSpPr>
            <p:nvPr/>
          </p:nvSpPr>
          <p:spPr bwMode="auto">
            <a:xfrm>
              <a:off x="4687" y="2973"/>
              <a:ext cx="377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700" name="Line 172"/>
            <p:cNvSpPr>
              <a:spLocks noChangeShapeType="1"/>
            </p:cNvSpPr>
            <p:nvPr/>
          </p:nvSpPr>
          <p:spPr bwMode="auto">
            <a:xfrm>
              <a:off x="5074" y="2973"/>
              <a:ext cx="375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701" name="Line 173"/>
            <p:cNvSpPr>
              <a:spLocks noChangeShapeType="1"/>
            </p:cNvSpPr>
            <p:nvPr/>
          </p:nvSpPr>
          <p:spPr bwMode="auto">
            <a:xfrm>
              <a:off x="295" y="3378"/>
              <a:ext cx="2161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702" name="Line 174"/>
            <p:cNvSpPr>
              <a:spLocks noChangeShapeType="1"/>
            </p:cNvSpPr>
            <p:nvPr/>
          </p:nvSpPr>
          <p:spPr bwMode="auto">
            <a:xfrm>
              <a:off x="2468" y="3378"/>
              <a:ext cx="353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703" name="Line 175"/>
            <p:cNvSpPr>
              <a:spLocks noChangeShapeType="1"/>
            </p:cNvSpPr>
            <p:nvPr/>
          </p:nvSpPr>
          <p:spPr bwMode="auto">
            <a:xfrm>
              <a:off x="2831" y="3378"/>
              <a:ext cx="398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704" name="Line 176"/>
            <p:cNvSpPr>
              <a:spLocks noChangeShapeType="1"/>
            </p:cNvSpPr>
            <p:nvPr/>
          </p:nvSpPr>
          <p:spPr bwMode="auto">
            <a:xfrm>
              <a:off x="3235" y="3378"/>
              <a:ext cx="353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705" name="Line 177"/>
            <p:cNvSpPr>
              <a:spLocks noChangeShapeType="1"/>
            </p:cNvSpPr>
            <p:nvPr/>
          </p:nvSpPr>
          <p:spPr bwMode="auto">
            <a:xfrm>
              <a:off x="3597" y="3378"/>
              <a:ext cx="353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706" name="Line 178"/>
            <p:cNvSpPr>
              <a:spLocks noChangeShapeType="1"/>
            </p:cNvSpPr>
            <p:nvPr/>
          </p:nvSpPr>
          <p:spPr bwMode="auto">
            <a:xfrm>
              <a:off x="3960" y="3378"/>
              <a:ext cx="353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707" name="Line 179"/>
            <p:cNvSpPr>
              <a:spLocks noChangeShapeType="1"/>
            </p:cNvSpPr>
            <p:nvPr/>
          </p:nvSpPr>
          <p:spPr bwMode="auto">
            <a:xfrm>
              <a:off x="4324" y="3378"/>
              <a:ext cx="353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708" name="Line 180"/>
            <p:cNvSpPr>
              <a:spLocks noChangeShapeType="1"/>
            </p:cNvSpPr>
            <p:nvPr/>
          </p:nvSpPr>
          <p:spPr bwMode="auto">
            <a:xfrm>
              <a:off x="4687" y="3378"/>
              <a:ext cx="377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709" name="Line 181"/>
            <p:cNvSpPr>
              <a:spLocks noChangeShapeType="1"/>
            </p:cNvSpPr>
            <p:nvPr/>
          </p:nvSpPr>
          <p:spPr bwMode="auto">
            <a:xfrm>
              <a:off x="5074" y="3378"/>
              <a:ext cx="375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710" name="Line 182"/>
            <p:cNvSpPr>
              <a:spLocks noChangeShapeType="1"/>
            </p:cNvSpPr>
            <p:nvPr/>
          </p:nvSpPr>
          <p:spPr bwMode="auto">
            <a:xfrm>
              <a:off x="295" y="3665"/>
              <a:ext cx="2161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711" name="Line 183"/>
            <p:cNvSpPr>
              <a:spLocks noChangeShapeType="1"/>
            </p:cNvSpPr>
            <p:nvPr/>
          </p:nvSpPr>
          <p:spPr bwMode="auto">
            <a:xfrm>
              <a:off x="2468" y="3665"/>
              <a:ext cx="353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712" name="Line 184"/>
            <p:cNvSpPr>
              <a:spLocks noChangeShapeType="1"/>
            </p:cNvSpPr>
            <p:nvPr/>
          </p:nvSpPr>
          <p:spPr bwMode="auto">
            <a:xfrm>
              <a:off x="2831" y="3665"/>
              <a:ext cx="398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713" name="Line 185"/>
            <p:cNvSpPr>
              <a:spLocks noChangeShapeType="1"/>
            </p:cNvSpPr>
            <p:nvPr/>
          </p:nvSpPr>
          <p:spPr bwMode="auto">
            <a:xfrm>
              <a:off x="3235" y="3665"/>
              <a:ext cx="353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714" name="Line 186"/>
            <p:cNvSpPr>
              <a:spLocks noChangeShapeType="1"/>
            </p:cNvSpPr>
            <p:nvPr/>
          </p:nvSpPr>
          <p:spPr bwMode="auto">
            <a:xfrm>
              <a:off x="3597" y="3665"/>
              <a:ext cx="353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715" name="Line 187"/>
            <p:cNvSpPr>
              <a:spLocks noChangeShapeType="1"/>
            </p:cNvSpPr>
            <p:nvPr/>
          </p:nvSpPr>
          <p:spPr bwMode="auto">
            <a:xfrm>
              <a:off x="3960" y="3665"/>
              <a:ext cx="353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716" name="Line 188"/>
            <p:cNvSpPr>
              <a:spLocks noChangeShapeType="1"/>
            </p:cNvSpPr>
            <p:nvPr/>
          </p:nvSpPr>
          <p:spPr bwMode="auto">
            <a:xfrm>
              <a:off x="4324" y="3665"/>
              <a:ext cx="353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717" name="Line 189"/>
            <p:cNvSpPr>
              <a:spLocks noChangeShapeType="1"/>
            </p:cNvSpPr>
            <p:nvPr/>
          </p:nvSpPr>
          <p:spPr bwMode="auto">
            <a:xfrm>
              <a:off x="4687" y="3665"/>
              <a:ext cx="377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718" name="Line 190"/>
            <p:cNvSpPr>
              <a:spLocks noChangeShapeType="1"/>
            </p:cNvSpPr>
            <p:nvPr/>
          </p:nvSpPr>
          <p:spPr bwMode="auto">
            <a:xfrm>
              <a:off x="5074" y="3665"/>
              <a:ext cx="375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719" name="Line 191"/>
            <p:cNvSpPr>
              <a:spLocks noChangeShapeType="1"/>
            </p:cNvSpPr>
            <p:nvPr/>
          </p:nvSpPr>
          <p:spPr bwMode="auto">
            <a:xfrm>
              <a:off x="295" y="3835"/>
              <a:ext cx="2161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720" name="Line 192"/>
            <p:cNvSpPr>
              <a:spLocks noChangeShapeType="1"/>
            </p:cNvSpPr>
            <p:nvPr/>
          </p:nvSpPr>
          <p:spPr bwMode="auto">
            <a:xfrm>
              <a:off x="2468" y="3835"/>
              <a:ext cx="353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721" name="Line 193"/>
            <p:cNvSpPr>
              <a:spLocks noChangeShapeType="1"/>
            </p:cNvSpPr>
            <p:nvPr/>
          </p:nvSpPr>
          <p:spPr bwMode="auto">
            <a:xfrm>
              <a:off x="2831" y="3835"/>
              <a:ext cx="398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722" name="Line 194"/>
            <p:cNvSpPr>
              <a:spLocks noChangeShapeType="1"/>
            </p:cNvSpPr>
            <p:nvPr/>
          </p:nvSpPr>
          <p:spPr bwMode="auto">
            <a:xfrm>
              <a:off x="3235" y="3835"/>
              <a:ext cx="353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723" name="Line 195"/>
            <p:cNvSpPr>
              <a:spLocks noChangeShapeType="1"/>
            </p:cNvSpPr>
            <p:nvPr/>
          </p:nvSpPr>
          <p:spPr bwMode="auto">
            <a:xfrm>
              <a:off x="3597" y="3835"/>
              <a:ext cx="353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724" name="Line 196"/>
            <p:cNvSpPr>
              <a:spLocks noChangeShapeType="1"/>
            </p:cNvSpPr>
            <p:nvPr/>
          </p:nvSpPr>
          <p:spPr bwMode="auto">
            <a:xfrm>
              <a:off x="3960" y="3835"/>
              <a:ext cx="353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725" name="Line 197"/>
            <p:cNvSpPr>
              <a:spLocks noChangeShapeType="1"/>
            </p:cNvSpPr>
            <p:nvPr/>
          </p:nvSpPr>
          <p:spPr bwMode="auto">
            <a:xfrm>
              <a:off x="4324" y="3835"/>
              <a:ext cx="353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726" name="Line 198"/>
            <p:cNvSpPr>
              <a:spLocks noChangeShapeType="1"/>
            </p:cNvSpPr>
            <p:nvPr/>
          </p:nvSpPr>
          <p:spPr bwMode="auto">
            <a:xfrm>
              <a:off x="4687" y="3835"/>
              <a:ext cx="377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727" name="Line 199"/>
            <p:cNvSpPr>
              <a:spLocks noChangeShapeType="1"/>
            </p:cNvSpPr>
            <p:nvPr/>
          </p:nvSpPr>
          <p:spPr bwMode="auto">
            <a:xfrm>
              <a:off x="5074" y="3835"/>
              <a:ext cx="375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728" name="Line 200"/>
            <p:cNvSpPr>
              <a:spLocks noChangeShapeType="1"/>
            </p:cNvSpPr>
            <p:nvPr/>
          </p:nvSpPr>
          <p:spPr bwMode="auto">
            <a:xfrm>
              <a:off x="295" y="4122"/>
              <a:ext cx="2161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729" name="Line 201"/>
            <p:cNvSpPr>
              <a:spLocks noChangeShapeType="1"/>
            </p:cNvSpPr>
            <p:nvPr/>
          </p:nvSpPr>
          <p:spPr bwMode="auto">
            <a:xfrm>
              <a:off x="2468" y="4122"/>
              <a:ext cx="353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730" name="Line 202"/>
            <p:cNvSpPr>
              <a:spLocks noChangeShapeType="1"/>
            </p:cNvSpPr>
            <p:nvPr/>
          </p:nvSpPr>
          <p:spPr bwMode="auto">
            <a:xfrm>
              <a:off x="2831" y="4122"/>
              <a:ext cx="398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731" name="Line 203"/>
            <p:cNvSpPr>
              <a:spLocks noChangeShapeType="1"/>
            </p:cNvSpPr>
            <p:nvPr/>
          </p:nvSpPr>
          <p:spPr bwMode="auto">
            <a:xfrm>
              <a:off x="3235" y="4122"/>
              <a:ext cx="353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732" name="Line 204"/>
            <p:cNvSpPr>
              <a:spLocks noChangeShapeType="1"/>
            </p:cNvSpPr>
            <p:nvPr/>
          </p:nvSpPr>
          <p:spPr bwMode="auto">
            <a:xfrm>
              <a:off x="3597" y="4122"/>
              <a:ext cx="353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733" name="Line 205"/>
            <p:cNvSpPr>
              <a:spLocks noChangeShapeType="1"/>
            </p:cNvSpPr>
            <p:nvPr/>
          </p:nvSpPr>
          <p:spPr bwMode="auto">
            <a:xfrm>
              <a:off x="3960" y="4122"/>
              <a:ext cx="353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734" name="Line 206"/>
            <p:cNvSpPr>
              <a:spLocks noChangeShapeType="1"/>
            </p:cNvSpPr>
            <p:nvPr/>
          </p:nvSpPr>
          <p:spPr bwMode="auto">
            <a:xfrm>
              <a:off x="4324" y="4122"/>
              <a:ext cx="353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735" name="Line 207"/>
            <p:cNvSpPr>
              <a:spLocks noChangeShapeType="1"/>
            </p:cNvSpPr>
            <p:nvPr/>
          </p:nvSpPr>
          <p:spPr bwMode="auto">
            <a:xfrm>
              <a:off x="4687" y="4122"/>
              <a:ext cx="377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736" name="Line 208"/>
            <p:cNvSpPr>
              <a:spLocks noChangeShapeType="1"/>
            </p:cNvSpPr>
            <p:nvPr/>
          </p:nvSpPr>
          <p:spPr bwMode="auto">
            <a:xfrm>
              <a:off x="5074" y="4122"/>
              <a:ext cx="375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737" name="Line 209"/>
            <p:cNvSpPr>
              <a:spLocks noChangeShapeType="1"/>
            </p:cNvSpPr>
            <p:nvPr/>
          </p:nvSpPr>
          <p:spPr bwMode="auto">
            <a:xfrm>
              <a:off x="295" y="381"/>
              <a:ext cx="0" cy="395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738" name="Line 210"/>
            <p:cNvSpPr>
              <a:spLocks noChangeShapeType="1"/>
            </p:cNvSpPr>
            <p:nvPr/>
          </p:nvSpPr>
          <p:spPr bwMode="auto">
            <a:xfrm>
              <a:off x="295" y="785"/>
              <a:ext cx="0" cy="278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739" name="Line 211"/>
            <p:cNvSpPr>
              <a:spLocks noChangeShapeType="1"/>
            </p:cNvSpPr>
            <p:nvPr/>
          </p:nvSpPr>
          <p:spPr bwMode="auto">
            <a:xfrm>
              <a:off x="295" y="1073"/>
              <a:ext cx="0" cy="395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740" name="Line 212"/>
            <p:cNvSpPr>
              <a:spLocks noChangeShapeType="1"/>
            </p:cNvSpPr>
            <p:nvPr/>
          </p:nvSpPr>
          <p:spPr bwMode="auto">
            <a:xfrm>
              <a:off x="295" y="1477"/>
              <a:ext cx="0" cy="395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741" name="Line 213"/>
            <p:cNvSpPr>
              <a:spLocks noChangeShapeType="1"/>
            </p:cNvSpPr>
            <p:nvPr/>
          </p:nvSpPr>
          <p:spPr bwMode="auto">
            <a:xfrm>
              <a:off x="295" y="1877"/>
              <a:ext cx="0" cy="395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742" name="Line 214"/>
            <p:cNvSpPr>
              <a:spLocks noChangeShapeType="1"/>
            </p:cNvSpPr>
            <p:nvPr/>
          </p:nvSpPr>
          <p:spPr bwMode="auto">
            <a:xfrm>
              <a:off x="295" y="2281"/>
              <a:ext cx="0" cy="395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743" name="Line 215"/>
            <p:cNvSpPr>
              <a:spLocks noChangeShapeType="1"/>
            </p:cNvSpPr>
            <p:nvPr/>
          </p:nvSpPr>
          <p:spPr bwMode="auto">
            <a:xfrm>
              <a:off x="295" y="2686"/>
              <a:ext cx="0" cy="277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744" name="Line 216"/>
            <p:cNvSpPr>
              <a:spLocks noChangeShapeType="1"/>
            </p:cNvSpPr>
            <p:nvPr/>
          </p:nvSpPr>
          <p:spPr bwMode="auto">
            <a:xfrm>
              <a:off x="295" y="2973"/>
              <a:ext cx="0" cy="395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745" name="Line 217"/>
            <p:cNvSpPr>
              <a:spLocks noChangeShapeType="1"/>
            </p:cNvSpPr>
            <p:nvPr/>
          </p:nvSpPr>
          <p:spPr bwMode="auto">
            <a:xfrm>
              <a:off x="295" y="3378"/>
              <a:ext cx="0" cy="277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746" name="Line 218"/>
            <p:cNvSpPr>
              <a:spLocks noChangeShapeType="1"/>
            </p:cNvSpPr>
            <p:nvPr/>
          </p:nvSpPr>
          <p:spPr bwMode="auto">
            <a:xfrm>
              <a:off x="295" y="3665"/>
              <a:ext cx="0" cy="16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747" name="Line 219"/>
            <p:cNvSpPr>
              <a:spLocks noChangeShapeType="1"/>
            </p:cNvSpPr>
            <p:nvPr/>
          </p:nvSpPr>
          <p:spPr bwMode="auto">
            <a:xfrm>
              <a:off x="295" y="3835"/>
              <a:ext cx="0" cy="277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748" name="Line 220"/>
            <p:cNvSpPr>
              <a:spLocks noChangeShapeType="1"/>
            </p:cNvSpPr>
            <p:nvPr/>
          </p:nvSpPr>
          <p:spPr bwMode="auto">
            <a:xfrm>
              <a:off x="2468" y="381"/>
              <a:ext cx="0" cy="395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749" name="Line 221"/>
            <p:cNvSpPr>
              <a:spLocks noChangeShapeType="1"/>
            </p:cNvSpPr>
            <p:nvPr/>
          </p:nvSpPr>
          <p:spPr bwMode="auto">
            <a:xfrm>
              <a:off x="2468" y="785"/>
              <a:ext cx="0" cy="278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750" name="Line 222"/>
            <p:cNvSpPr>
              <a:spLocks noChangeShapeType="1"/>
            </p:cNvSpPr>
            <p:nvPr/>
          </p:nvSpPr>
          <p:spPr bwMode="auto">
            <a:xfrm>
              <a:off x="2468" y="1073"/>
              <a:ext cx="0" cy="395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751" name="Line 223"/>
            <p:cNvSpPr>
              <a:spLocks noChangeShapeType="1"/>
            </p:cNvSpPr>
            <p:nvPr/>
          </p:nvSpPr>
          <p:spPr bwMode="auto">
            <a:xfrm>
              <a:off x="2468" y="1477"/>
              <a:ext cx="0" cy="395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752" name="Line 224"/>
            <p:cNvSpPr>
              <a:spLocks noChangeShapeType="1"/>
            </p:cNvSpPr>
            <p:nvPr/>
          </p:nvSpPr>
          <p:spPr bwMode="auto">
            <a:xfrm>
              <a:off x="2468" y="1877"/>
              <a:ext cx="0" cy="395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753" name="Line 225"/>
            <p:cNvSpPr>
              <a:spLocks noChangeShapeType="1"/>
            </p:cNvSpPr>
            <p:nvPr/>
          </p:nvSpPr>
          <p:spPr bwMode="auto">
            <a:xfrm>
              <a:off x="2468" y="2281"/>
              <a:ext cx="0" cy="395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754" name="Line 226"/>
            <p:cNvSpPr>
              <a:spLocks noChangeShapeType="1"/>
            </p:cNvSpPr>
            <p:nvPr/>
          </p:nvSpPr>
          <p:spPr bwMode="auto">
            <a:xfrm>
              <a:off x="2468" y="2686"/>
              <a:ext cx="0" cy="277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755" name="Line 227"/>
            <p:cNvSpPr>
              <a:spLocks noChangeShapeType="1"/>
            </p:cNvSpPr>
            <p:nvPr/>
          </p:nvSpPr>
          <p:spPr bwMode="auto">
            <a:xfrm>
              <a:off x="2468" y="2973"/>
              <a:ext cx="0" cy="395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756" name="Line 228"/>
            <p:cNvSpPr>
              <a:spLocks noChangeShapeType="1"/>
            </p:cNvSpPr>
            <p:nvPr/>
          </p:nvSpPr>
          <p:spPr bwMode="auto">
            <a:xfrm>
              <a:off x="2468" y="3378"/>
              <a:ext cx="0" cy="277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757" name="Line 229"/>
            <p:cNvSpPr>
              <a:spLocks noChangeShapeType="1"/>
            </p:cNvSpPr>
            <p:nvPr/>
          </p:nvSpPr>
          <p:spPr bwMode="auto">
            <a:xfrm>
              <a:off x="2468" y="3665"/>
              <a:ext cx="0" cy="16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758" name="Line 230"/>
            <p:cNvSpPr>
              <a:spLocks noChangeShapeType="1"/>
            </p:cNvSpPr>
            <p:nvPr/>
          </p:nvSpPr>
          <p:spPr bwMode="auto">
            <a:xfrm>
              <a:off x="2468" y="3835"/>
              <a:ext cx="0" cy="277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759" name="Line 231"/>
            <p:cNvSpPr>
              <a:spLocks noChangeShapeType="1"/>
            </p:cNvSpPr>
            <p:nvPr/>
          </p:nvSpPr>
          <p:spPr bwMode="auto">
            <a:xfrm>
              <a:off x="2831" y="381"/>
              <a:ext cx="0" cy="395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760" name="Line 232"/>
            <p:cNvSpPr>
              <a:spLocks noChangeShapeType="1"/>
            </p:cNvSpPr>
            <p:nvPr/>
          </p:nvSpPr>
          <p:spPr bwMode="auto">
            <a:xfrm>
              <a:off x="2831" y="785"/>
              <a:ext cx="0" cy="278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761" name="Line 233"/>
            <p:cNvSpPr>
              <a:spLocks noChangeShapeType="1"/>
            </p:cNvSpPr>
            <p:nvPr/>
          </p:nvSpPr>
          <p:spPr bwMode="auto">
            <a:xfrm>
              <a:off x="2831" y="1073"/>
              <a:ext cx="0" cy="395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762" name="Line 234"/>
            <p:cNvSpPr>
              <a:spLocks noChangeShapeType="1"/>
            </p:cNvSpPr>
            <p:nvPr/>
          </p:nvSpPr>
          <p:spPr bwMode="auto">
            <a:xfrm>
              <a:off x="2831" y="1477"/>
              <a:ext cx="0" cy="395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763" name="Line 235"/>
            <p:cNvSpPr>
              <a:spLocks noChangeShapeType="1"/>
            </p:cNvSpPr>
            <p:nvPr/>
          </p:nvSpPr>
          <p:spPr bwMode="auto">
            <a:xfrm>
              <a:off x="2831" y="1877"/>
              <a:ext cx="0" cy="395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764" name="Line 236"/>
            <p:cNvSpPr>
              <a:spLocks noChangeShapeType="1"/>
            </p:cNvSpPr>
            <p:nvPr/>
          </p:nvSpPr>
          <p:spPr bwMode="auto">
            <a:xfrm>
              <a:off x="2831" y="2281"/>
              <a:ext cx="0" cy="395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765" name="Line 237"/>
            <p:cNvSpPr>
              <a:spLocks noChangeShapeType="1"/>
            </p:cNvSpPr>
            <p:nvPr/>
          </p:nvSpPr>
          <p:spPr bwMode="auto">
            <a:xfrm>
              <a:off x="2831" y="2686"/>
              <a:ext cx="0" cy="277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766" name="Line 238"/>
            <p:cNvSpPr>
              <a:spLocks noChangeShapeType="1"/>
            </p:cNvSpPr>
            <p:nvPr/>
          </p:nvSpPr>
          <p:spPr bwMode="auto">
            <a:xfrm>
              <a:off x="2831" y="2973"/>
              <a:ext cx="0" cy="395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767" name="Line 239"/>
            <p:cNvSpPr>
              <a:spLocks noChangeShapeType="1"/>
            </p:cNvSpPr>
            <p:nvPr/>
          </p:nvSpPr>
          <p:spPr bwMode="auto">
            <a:xfrm>
              <a:off x="2831" y="3378"/>
              <a:ext cx="0" cy="277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768" name="Line 240"/>
            <p:cNvSpPr>
              <a:spLocks noChangeShapeType="1"/>
            </p:cNvSpPr>
            <p:nvPr/>
          </p:nvSpPr>
          <p:spPr bwMode="auto">
            <a:xfrm>
              <a:off x="2831" y="3665"/>
              <a:ext cx="0" cy="16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769" name="Line 241"/>
            <p:cNvSpPr>
              <a:spLocks noChangeShapeType="1"/>
            </p:cNvSpPr>
            <p:nvPr/>
          </p:nvSpPr>
          <p:spPr bwMode="auto">
            <a:xfrm>
              <a:off x="2831" y="3835"/>
              <a:ext cx="0" cy="277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770" name="Line 242"/>
            <p:cNvSpPr>
              <a:spLocks noChangeShapeType="1"/>
            </p:cNvSpPr>
            <p:nvPr/>
          </p:nvSpPr>
          <p:spPr bwMode="auto">
            <a:xfrm>
              <a:off x="3235" y="381"/>
              <a:ext cx="0" cy="395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771" name="Line 243"/>
            <p:cNvSpPr>
              <a:spLocks noChangeShapeType="1"/>
            </p:cNvSpPr>
            <p:nvPr/>
          </p:nvSpPr>
          <p:spPr bwMode="auto">
            <a:xfrm>
              <a:off x="3235" y="785"/>
              <a:ext cx="0" cy="278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772" name="Line 244"/>
            <p:cNvSpPr>
              <a:spLocks noChangeShapeType="1"/>
            </p:cNvSpPr>
            <p:nvPr/>
          </p:nvSpPr>
          <p:spPr bwMode="auto">
            <a:xfrm>
              <a:off x="3235" y="1073"/>
              <a:ext cx="0" cy="395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773" name="Line 245"/>
            <p:cNvSpPr>
              <a:spLocks noChangeShapeType="1"/>
            </p:cNvSpPr>
            <p:nvPr/>
          </p:nvSpPr>
          <p:spPr bwMode="auto">
            <a:xfrm>
              <a:off x="3235" y="1477"/>
              <a:ext cx="0" cy="395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774" name="Line 246"/>
            <p:cNvSpPr>
              <a:spLocks noChangeShapeType="1"/>
            </p:cNvSpPr>
            <p:nvPr/>
          </p:nvSpPr>
          <p:spPr bwMode="auto">
            <a:xfrm>
              <a:off x="3235" y="1877"/>
              <a:ext cx="0" cy="395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775" name="Line 247"/>
            <p:cNvSpPr>
              <a:spLocks noChangeShapeType="1"/>
            </p:cNvSpPr>
            <p:nvPr/>
          </p:nvSpPr>
          <p:spPr bwMode="auto">
            <a:xfrm>
              <a:off x="3235" y="2281"/>
              <a:ext cx="0" cy="395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776" name="Line 248"/>
            <p:cNvSpPr>
              <a:spLocks noChangeShapeType="1"/>
            </p:cNvSpPr>
            <p:nvPr/>
          </p:nvSpPr>
          <p:spPr bwMode="auto">
            <a:xfrm>
              <a:off x="3235" y="2686"/>
              <a:ext cx="0" cy="277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777" name="Line 249"/>
            <p:cNvSpPr>
              <a:spLocks noChangeShapeType="1"/>
            </p:cNvSpPr>
            <p:nvPr/>
          </p:nvSpPr>
          <p:spPr bwMode="auto">
            <a:xfrm>
              <a:off x="3235" y="2973"/>
              <a:ext cx="0" cy="395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778" name="Line 250"/>
            <p:cNvSpPr>
              <a:spLocks noChangeShapeType="1"/>
            </p:cNvSpPr>
            <p:nvPr/>
          </p:nvSpPr>
          <p:spPr bwMode="auto">
            <a:xfrm>
              <a:off x="3235" y="3378"/>
              <a:ext cx="0" cy="277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779" name="Line 251"/>
            <p:cNvSpPr>
              <a:spLocks noChangeShapeType="1"/>
            </p:cNvSpPr>
            <p:nvPr/>
          </p:nvSpPr>
          <p:spPr bwMode="auto">
            <a:xfrm>
              <a:off x="3235" y="3665"/>
              <a:ext cx="0" cy="16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780" name="Line 252"/>
            <p:cNvSpPr>
              <a:spLocks noChangeShapeType="1"/>
            </p:cNvSpPr>
            <p:nvPr/>
          </p:nvSpPr>
          <p:spPr bwMode="auto">
            <a:xfrm>
              <a:off x="3235" y="3835"/>
              <a:ext cx="0" cy="277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781" name="Line 253"/>
            <p:cNvSpPr>
              <a:spLocks noChangeShapeType="1"/>
            </p:cNvSpPr>
            <p:nvPr/>
          </p:nvSpPr>
          <p:spPr bwMode="auto">
            <a:xfrm>
              <a:off x="3597" y="381"/>
              <a:ext cx="0" cy="395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782" name="Line 254"/>
            <p:cNvSpPr>
              <a:spLocks noChangeShapeType="1"/>
            </p:cNvSpPr>
            <p:nvPr/>
          </p:nvSpPr>
          <p:spPr bwMode="auto">
            <a:xfrm>
              <a:off x="3597" y="785"/>
              <a:ext cx="0" cy="278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783" name="Line 255"/>
            <p:cNvSpPr>
              <a:spLocks noChangeShapeType="1"/>
            </p:cNvSpPr>
            <p:nvPr/>
          </p:nvSpPr>
          <p:spPr bwMode="auto">
            <a:xfrm>
              <a:off x="3597" y="1073"/>
              <a:ext cx="0" cy="395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784" name="Line 256"/>
            <p:cNvSpPr>
              <a:spLocks noChangeShapeType="1"/>
            </p:cNvSpPr>
            <p:nvPr/>
          </p:nvSpPr>
          <p:spPr bwMode="auto">
            <a:xfrm>
              <a:off x="3597" y="1477"/>
              <a:ext cx="0" cy="395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785" name="Line 257"/>
            <p:cNvSpPr>
              <a:spLocks noChangeShapeType="1"/>
            </p:cNvSpPr>
            <p:nvPr/>
          </p:nvSpPr>
          <p:spPr bwMode="auto">
            <a:xfrm>
              <a:off x="3597" y="1877"/>
              <a:ext cx="0" cy="395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786" name="Line 258"/>
            <p:cNvSpPr>
              <a:spLocks noChangeShapeType="1"/>
            </p:cNvSpPr>
            <p:nvPr/>
          </p:nvSpPr>
          <p:spPr bwMode="auto">
            <a:xfrm>
              <a:off x="3597" y="2281"/>
              <a:ext cx="0" cy="395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787" name="Line 259"/>
            <p:cNvSpPr>
              <a:spLocks noChangeShapeType="1"/>
            </p:cNvSpPr>
            <p:nvPr/>
          </p:nvSpPr>
          <p:spPr bwMode="auto">
            <a:xfrm>
              <a:off x="3597" y="2686"/>
              <a:ext cx="0" cy="277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788" name="Line 260"/>
            <p:cNvSpPr>
              <a:spLocks noChangeShapeType="1"/>
            </p:cNvSpPr>
            <p:nvPr/>
          </p:nvSpPr>
          <p:spPr bwMode="auto">
            <a:xfrm>
              <a:off x="3597" y="2973"/>
              <a:ext cx="0" cy="395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789" name="Line 261"/>
            <p:cNvSpPr>
              <a:spLocks noChangeShapeType="1"/>
            </p:cNvSpPr>
            <p:nvPr/>
          </p:nvSpPr>
          <p:spPr bwMode="auto">
            <a:xfrm>
              <a:off x="3597" y="3378"/>
              <a:ext cx="0" cy="277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790" name="Line 262"/>
            <p:cNvSpPr>
              <a:spLocks noChangeShapeType="1"/>
            </p:cNvSpPr>
            <p:nvPr/>
          </p:nvSpPr>
          <p:spPr bwMode="auto">
            <a:xfrm>
              <a:off x="3597" y="3665"/>
              <a:ext cx="0" cy="16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791" name="Line 263"/>
            <p:cNvSpPr>
              <a:spLocks noChangeShapeType="1"/>
            </p:cNvSpPr>
            <p:nvPr/>
          </p:nvSpPr>
          <p:spPr bwMode="auto">
            <a:xfrm>
              <a:off x="3597" y="3835"/>
              <a:ext cx="0" cy="277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792" name="Line 264"/>
            <p:cNvSpPr>
              <a:spLocks noChangeShapeType="1"/>
            </p:cNvSpPr>
            <p:nvPr/>
          </p:nvSpPr>
          <p:spPr bwMode="auto">
            <a:xfrm>
              <a:off x="3960" y="381"/>
              <a:ext cx="0" cy="395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793" name="Line 265"/>
            <p:cNvSpPr>
              <a:spLocks noChangeShapeType="1"/>
            </p:cNvSpPr>
            <p:nvPr/>
          </p:nvSpPr>
          <p:spPr bwMode="auto">
            <a:xfrm>
              <a:off x="3960" y="785"/>
              <a:ext cx="0" cy="278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794" name="Line 266"/>
            <p:cNvSpPr>
              <a:spLocks noChangeShapeType="1"/>
            </p:cNvSpPr>
            <p:nvPr/>
          </p:nvSpPr>
          <p:spPr bwMode="auto">
            <a:xfrm>
              <a:off x="3960" y="1073"/>
              <a:ext cx="0" cy="395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795" name="Line 267"/>
            <p:cNvSpPr>
              <a:spLocks noChangeShapeType="1"/>
            </p:cNvSpPr>
            <p:nvPr/>
          </p:nvSpPr>
          <p:spPr bwMode="auto">
            <a:xfrm>
              <a:off x="3960" y="1477"/>
              <a:ext cx="0" cy="395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796" name="Line 268"/>
            <p:cNvSpPr>
              <a:spLocks noChangeShapeType="1"/>
            </p:cNvSpPr>
            <p:nvPr/>
          </p:nvSpPr>
          <p:spPr bwMode="auto">
            <a:xfrm>
              <a:off x="3960" y="1877"/>
              <a:ext cx="0" cy="395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797" name="Line 269"/>
            <p:cNvSpPr>
              <a:spLocks noChangeShapeType="1"/>
            </p:cNvSpPr>
            <p:nvPr/>
          </p:nvSpPr>
          <p:spPr bwMode="auto">
            <a:xfrm>
              <a:off x="3960" y="2281"/>
              <a:ext cx="0" cy="395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798" name="Line 270"/>
            <p:cNvSpPr>
              <a:spLocks noChangeShapeType="1"/>
            </p:cNvSpPr>
            <p:nvPr/>
          </p:nvSpPr>
          <p:spPr bwMode="auto">
            <a:xfrm>
              <a:off x="3960" y="2686"/>
              <a:ext cx="0" cy="277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799" name="Line 271"/>
            <p:cNvSpPr>
              <a:spLocks noChangeShapeType="1"/>
            </p:cNvSpPr>
            <p:nvPr/>
          </p:nvSpPr>
          <p:spPr bwMode="auto">
            <a:xfrm>
              <a:off x="3960" y="2973"/>
              <a:ext cx="0" cy="395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800" name="Line 272"/>
            <p:cNvSpPr>
              <a:spLocks noChangeShapeType="1"/>
            </p:cNvSpPr>
            <p:nvPr/>
          </p:nvSpPr>
          <p:spPr bwMode="auto">
            <a:xfrm>
              <a:off x="3960" y="3378"/>
              <a:ext cx="0" cy="277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801" name="Line 273"/>
            <p:cNvSpPr>
              <a:spLocks noChangeShapeType="1"/>
            </p:cNvSpPr>
            <p:nvPr/>
          </p:nvSpPr>
          <p:spPr bwMode="auto">
            <a:xfrm>
              <a:off x="3960" y="3665"/>
              <a:ext cx="0" cy="16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802" name="Line 274"/>
            <p:cNvSpPr>
              <a:spLocks noChangeShapeType="1"/>
            </p:cNvSpPr>
            <p:nvPr/>
          </p:nvSpPr>
          <p:spPr bwMode="auto">
            <a:xfrm>
              <a:off x="3960" y="3835"/>
              <a:ext cx="0" cy="277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803" name="Line 275"/>
            <p:cNvSpPr>
              <a:spLocks noChangeShapeType="1"/>
            </p:cNvSpPr>
            <p:nvPr/>
          </p:nvSpPr>
          <p:spPr bwMode="auto">
            <a:xfrm>
              <a:off x="4324" y="381"/>
              <a:ext cx="0" cy="395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804" name="Line 276"/>
            <p:cNvSpPr>
              <a:spLocks noChangeShapeType="1"/>
            </p:cNvSpPr>
            <p:nvPr/>
          </p:nvSpPr>
          <p:spPr bwMode="auto">
            <a:xfrm>
              <a:off x="4324" y="785"/>
              <a:ext cx="0" cy="278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805" name="Line 277"/>
            <p:cNvSpPr>
              <a:spLocks noChangeShapeType="1"/>
            </p:cNvSpPr>
            <p:nvPr/>
          </p:nvSpPr>
          <p:spPr bwMode="auto">
            <a:xfrm>
              <a:off x="4324" y="1073"/>
              <a:ext cx="0" cy="395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806" name="Line 278"/>
            <p:cNvSpPr>
              <a:spLocks noChangeShapeType="1"/>
            </p:cNvSpPr>
            <p:nvPr/>
          </p:nvSpPr>
          <p:spPr bwMode="auto">
            <a:xfrm>
              <a:off x="4324" y="1477"/>
              <a:ext cx="0" cy="395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807" name="Line 279"/>
            <p:cNvSpPr>
              <a:spLocks noChangeShapeType="1"/>
            </p:cNvSpPr>
            <p:nvPr/>
          </p:nvSpPr>
          <p:spPr bwMode="auto">
            <a:xfrm>
              <a:off x="4324" y="1877"/>
              <a:ext cx="0" cy="395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808" name="Line 280"/>
            <p:cNvSpPr>
              <a:spLocks noChangeShapeType="1"/>
            </p:cNvSpPr>
            <p:nvPr/>
          </p:nvSpPr>
          <p:spPr bwMode="auto">
            <a:xfrm>
              <a:off x="4324" y="2281"/>
              <a:ext cx="0" cy="395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809" name="Line 281"/>
            <p:cNvSpPr>
              <a:spLocks noChangeShapeType="1"/>
            </p:cNvSpPr>
            <p:nvPr/>
          </p:nvSpPr>
          <p:spPr bwMode="auto">
            <a:xfrm>
              <a:off x="4324" y="2686"/>
              <a:ext cx="0" cy="277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810" name="Line 282"/>
            <p:cNvSpPr>
              <a:spLocks noChangeShapeType="1"/>
            </p:cNvSpPr>
            <p:nvPr/>
          </p:nvSpPr>
          <p:spPr bwMode="auto">
            <a:xfrm>
              <a:off x="4324" y="2973"/>
              <a:ext cx="0" cy="395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811" name="Line 283"/>
            <p:cNvSpPr>
              <a:spLocks noChangeShapeType="1"/>
            </p:cNvSpPr>
            <p:nvPr/>
          </p:nvSpPr>
          <p:spPr bwMode="auto">
            <a:xfrm>
              <a:off x="4324" y="3378"/>
              <a:ext cx="0" cy="277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812" name="Line 284"/>
            <p:cNvSpPr>
              <a:spLocks noChangeShapeType="1"/>
            </p:cNvSpPr>
            <p:nvPr/>
          </p:nvSpPr>
          <p:spPr bwMode="auto">
            <a:xfrm>
              <a:off x="4324" y="3665"/>
              <a:ext cx="0" cy="16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813" name="Line 285"/>
            <p:cNvSpPr>
              <a:spLocks noChangeShapeType="1"/>
            </p:cNvSpPr>
            <p:nvPr/>
          </p:nvSpPr>
          <p:spPr bwMode="auto">
            <a:xfrm>
              <a:off x="4324" y="3835"/>
              <a:ext cx="0" cy="277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814" name="Line 286"/>
            <p:cNvSpPr>
              <a:spLocks noChangeShapeType="1"/>
            </p:cNvSpPr>
            <p:nvPr/>
          </p:nvSpPr>
          <p:spPr bwMode="auto">
            <a:xfrm>
              <a:off x="4687" y="381"/>
              <a:ext cx="0" cy="395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815" name="Line 287"/>
            <p:cNvSpPr>
              <a:spLocks noChangeShapeType="1"/>
            </p:cNvSpPr>
            <p:nvPr/>
          </p:nvSpPr>
          <p:spPr bwMode="auto">
            <a:xfrm>
              <a:off x="4687" y="785"/>
              <a:ext cx="0" cy="278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816" name="Line 288"/>
            <p:cNvSpPr>
              <a:spLocks noChangeShapeType="1"/>
            </p:cNvSpPr>
            <p:nvPr/>
          </p:nvSpPr>
          <p:spPr bwMode="auto">
            <a:xfrm>
              <a:off x="4687" y="1073"/>
              <a:ext cx="0" cy="395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817" name="Line 289"/>
            <p:cNvSpPr>
              <a:spLocks noChangeShapeType="1"/>
            </p:cNvSpPr>
            <p:nvPr/>
          </p:nvSpPr>
          <p:spPr bwMode="auto">
            <a:xfrm>
              <a:off x="4687" y="1477"/>
              <a:ext cx="0" cy="395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818" name="Line 290"/>
            <p:cNvSpPr>
              <a:spLocks noChangeShapeType="1"/>
            </p:cNvSpPr>
            <p:nvPr/>
          </p:nvSpPr>
          <p:spPr bwMode="auto">
            <a:xfrm>
              <a:off x="4687" y="1877"/>
              <a:ext cx="0" cy="395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819" name="Line 291"/>
            <p:cNvSpPr>
              <a:spLocks noChangeShapeType="1"/>
            </p:cNvSpPr>
            <p:nvPr/>
          </p:nvSpPr>
          <p:spPr bwMode="auto">
            <a:xfrm>
              <a:off x="4687" y="2281"/>
              <a:ext cx="0" cy="395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820" name="Line 292"/>
            <p:cNvSpPr>
              <a:spLocks noChangeShapeType="1"/>
            </p:cNvSpPr>
            <p:nvPr/>
          </p:nvSpPr>
          <p:spPr bwMode="auto">
            <a:xfrm>
              <a:off x="4687" y="2686"/>
              <a:ext cx="0" cy="277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821" name="Line 293"/>
            <p:cNvSpPr>
              <a:spLocks noChangeShapeType="1"/>
            </p:cNvSpPr>
            <p:nvPr/>
          </p:nvSpPr>
          <p:spPr bwMode="auto">
            <a:xfrm>
              <a:off x="4687" y="2973"/>
              <a:ext cx="0" cy="395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822" name="Line 294"/>
            <p:cNvSpPr>
              <a:spLocks noChangeShapeType="1"/>
            </p:cNvSpPr>
            <p:nvPr/>
          </p:nvSpPr>
          <p:spPr bwMode="auto">
            <a:xfrm>
              <a:off x="4687" y="3378"/>
              <a:ext cx="0" cy="277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823" name="Line 295"/>
            <p:cNvSpPr>
              <a:spLocks noChangeShapeType="1"/>
            </p:cNvSpPr>
            <p:nvPr/>
          </p:nvSpPr>
          <p:spPr bwMode="auto">
            <a:xfrm>
              <a:off x="4687" y="3665"/>
              <a:ext cx="0" cy="16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824" name="Line 296"/>
            <p:cNvSpPr>
              <a:spLocks noChangeShapeType="1"/>
            </p:cNvSpPr>
            <p:nvPr/>
          </p:nvSpPr>
          <p:spPr bwMode="auto">
            <a:xfrm>
              <a:off x="4687" y="3835"/>
              <a:ext cx="0" cy="277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825" name="Line 297"/>
            <p:cNvSpPr>
              <a:spLocks noChangeShapeType="1"/>
            </p:cNvSpPr>
            <p:nvPr/>
          </p:nvSpPr>
          <p:spPr bwMode="auto">
            <a:xfrm>
              <a:off x="5074" y="381"/>
              <a:ext cx="0" cy="395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826" name="Line 298"/>
            <p:cNvSpPr>
              <a:spLocks noChangeShapeType="1"/>
            </p:cNvSpPr>
            <p:nvPr/>
          </p:nvSpPr>
          <p:spPr bwMode="auto">
            <a:xfrm>
              <a:off x="5074" y="785"/>
              <a:ext cx="0" cy="278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827" name="Line 299"/>
            <p:cNvSpPr>
              <a:spLocks noChangeShapeType="1"/>
            </p:cNvSpPr>
            <p:nvPr/>
          </p:nvSpPr>
          <p:spPr bwMode="auto">
            <a:xfrm>
              <a:off x="5074" y="1073"/>
              <a:ext cx="0" cy="395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828" name="Line 300"/>
            <p:cNvSpPr>
              <a:spLocks noChangeShapeType="1"/>
            </p:cNvSpPr>
            <p:nvPr/>
          </p:nvSpPr>
          <p:spPr bwMode="auto">
            <a:xfrm>
              <a:off x="5074" y="1477"/>
              <a:ext cx="0" cy="395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829" name="Line 301"/>
            <p:cNvSpPr>
              <a:spLocks noChangeShapeType="1"/>
            </p:cNvSpPr>
            <p:nvPr/>
          </p:nvSpPr>
          <p:spPr bwMode="auto">
            <a:xfrm>
              <a:off x="5074" y="1877"/>
              <a:ext cx="0" cy="395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830" name="Line 302"/>
            <p:cNvSpPr>
              <a:spLocks noChangeShapeType="1"/>
            </p:cNvSpPr>
            <p:nvPr/>
          </p:nvSpPr>
          <p:spPr bwMode="auto">
            <a:xfrm>
              <a:off x="5074" y="2281"/>
              <a:ext cx="0" cy="395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831" name="Line 303"/>
            <p:cNvSpPr>
              <a:spLocks noChangeShapeType="1"/>
            </p:cNvSpPr>
            <p:nvPr/>
          </p:nvSpPr>
          <p:spPr bwMode="auto">
            <a:xfrm>
              <a:off x="5074" y="2686"/>
              <a:ext cx="0" cy="277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832" name="Line 304"/>
            <p:cNvSpPr>
              <a:spLocks noChangeShapeType="1"/>
            </p:cNvSpPr>
            <p:nvPr/>
          </p:nvSpPr>
          <p:spPr bwMode="auto">
            <a:xfrm>
              <a:off x="5074" y="2973"/>
              <a:ext cx="0" cy="395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833" name="Line 305"/>
            <p:cNvSpPr>
              <a:spLocks noChangeShapeType="1"/>
            </p:cNvSpPr>
            <p:nvPr/>
          </p:nvSpPr>
          <p:spPr bwMode="auto">
            <a:xfrm>
              <a:off x="5074" y="3378"/>
              <a:ext cx="0" cy="277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834" name="Line 306"/>
            <p:cNvSpPr>
              <a:spLocks noChangeShapeType="1"/>
            </p:cNvSpPr>
            <p:nvPr/>
          </p:nvSpPr>
          <p:spPr bwMode="auto">
            <a:xfrm>
              <a:off x="5074" y="3665"/>
              <a:ext cx="0" cy="16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835" name="Line 307"/>
            <p:cNvSpPr>
              <a:spLocks noChangeShapeType="1"/>
            </p:cNvSpPr>
            <p:nvPr/>
          </p:nvSpPr>
          <p:spPr bwMode="auto">
            <a:xfrm>
              <a:off x="5074" y="3835"/>
              <a:ext cx="0" cy="277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836" name="Line 308"/>
            <p:cNvSpPr>
              <a:spLocks noChangeShapeType="1"/>
            </p:cNvSpPr>
            <p:nvPr/>
          </p:nvSpPr>
          <p:spPr bwMode="auto">
            <a:xfrm>
              <a:off x="5459" y="381"/>
              <a:ext cx="0" cy="395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837" name="Line 309"/>
            <p:cNvSpPr>
              <a:spLocks noChangeShapeType="1"/>
            </p:cNvSpPr>
            <p:nvPr/>
          </p:nvSpPr>
          <p:spPr bwMode="auto">
            <a:xfrm>
              <a:off x="5459" y="785"/>
              <a:ext cx="0" cy="278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838" name="Line 310"/>
            <p:cNvSpPr>
              <a:spLocks noChangeShapeType="1"/>
            </p:cNvSpPr>
            <p:nvPr/>
          </p:nvSpPr>
          <p:spPr bwMode="auto">
            <a:xfrm>
              <a:off x="5459" y="1073"/>
              <a:ext cx="0" cy="395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839" name="Line 311"/>
            <p:cNvSpPr>
              <a:spLocks noChangeShapeType="1"/>
            </p:cNvSpPr>
            <p:nvPr/>
          </p:nvSpPr>
          <p:spPr bwMode="auto">
            <a:xfrm>
              <a:off x="5459" y="1477"/>
              <a:ext cx="0" cy="395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840" name="Line 312"/>
            <p:cNvSpPr>
              <a:spLocks noChangeShapeType="1"/>
            </p:cNvSpPr>
            <p:nvPr/>
          </p:nvSpPr>
          <p:spPr bwMode="auto">
            <a:xfrm>
              <a:off x="5459" y="1877"/>
              <a:ext cx="0" cy="395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841" name="Line 313"/>
            <p:cNvSpPr>
              <a:spLocks noChangeShapeType="1"/>
            </p:cNvSpPr>
            <p:nvPr/>
          </p:nvSpPr>
          <p:spPr bwMode="auto">
            <a:xfrm>
              <a:off x="5459" y="2281"/>
              <a:ext cx="0" cy="395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842" name="Line 314"/>
            <p:cNvSpPr>
              <a:spLocks noChangeShapeType="1"/>
            </p:cNvSpPr>
            <p:nvPr/>
          </p:nvSpPr>
          <p:spPr bwMode="auto">
            <a:xfrm>
              <a:off x="5459" y="2686"/>
              <a:ext cx="0" cy="277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843" name="Line 315"/>
            <p:cNvSpPr>
              <a:spLocks noChangeShapeType="1"/>
            </p:cNvSpPr>
            <p:nvPr/>
          </p:nvSpPr>
          <p:spPr bwMode="auto">
            <a:xfrm>
              <a:off x="5459" y="2973"/>
              <a:ext cx="0" cy="395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844" name="Line 316"/>
            <p:cNvSpPr>
              <a:spLocks noChangeShapeType="1"/>
            </p:cNvSpPr>
            <p:nvPr/>
          </p:nvSpPr>
          <p:spPr bwMode="auto">
            <a:xfrm>
              <a:off x="5459" y="3378"/>
              <a:ext cx="0" cy="277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845" name="Line 317"/>
            <p:cNvSpPr>
              <a:spLocks noChangeShapeType="1"/>
            </p:cNvSpPr>
            <p:nvPr/>
          </p:nvSpPr>
          <p:spPr bwMode="auto">
            <a:xfrm>
              <a:off x="5459" y="3665"/>
              <a:ext cx="0" cy="16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846" name="Line 318"/>
            <p:cNvSpPr>
              <a:spLocks noChangeShapeType="1"/>
            </p:cNvSpPr>
            <p:nvPr/>
          </p:nvSpPr>
          <p:spPr bwMode="auto">
            <a:xfrm>
              <a:off x="5459" y="3835"/>
              <a:ext cx="0" cy="277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2847" name="Rectangle 319"/>
          <p:cNvSpPr>
            <a:spLocks noChangeArrowheads="1"/>
          </p:cNvSpPr>
          <p:nvPr/>
        </p:nvSpPr>
        <p:spPr bwMode="auto">
          <a:xfrm>
            <a:off x="7938" y="144463"/>
            <a:ext cx="7215187" cy="395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hangingPunct="1">
              <a:lnSpc>
                <a:spcPct val="100000"/>
              </a:lnSpc>
              <a:buClrTx/>
              <a:buFontTx/>
              <a:buNone/>
            </a:pPr>
            <a:r>
              <a:rPr lang="ru-RU" altLang="ru-RU" sz="2000" b="1">
                <a:solidFill>
                  <a:srgbClr val="FFFFFF"/>
                </a:solidFill>
                <a:latin typeface="Rockwell" panose="02060603020205020403" pitchFamily="18" charset="0"/>
              </a:rPr>
              <a:t>Целевые показатели развития сферы культуры</a:t>
            </a:r>
            <a:r>
              <a:rPr lang="ru-RU" altLang="ru-RU">
                <a:solidFill>
                  <a:srgbClr val="FFFFFF"/>
                </a:solidFill>
                <a:latin typeface="Rockwell" panose="02060603020205020403" pitchFamily="18" charset="0"/>
              </a:rPr>
              <a:t>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Grp="1" noChangeArrowheads="1"/>
          </p:cNvSpPr>
          <p:nvPr>
            <p:ph type="title"/>
          </p:nvPr>
        </p:nvSpPr>
        <p:spPr>
          <a:xfrm>
            <a:off x="571500" y="500063"/>
            <a:ext cx="8183563" cy="622300"/>
          </a:xfrm>
          <a:ln/>
        </p:spPr>
        <p:txBody>
          <a:bodyPr/>
          <a:lstStyle/>
          <a:p>
            <a:pPr marL="53975" algn="ctr">
              <a:lnSpc>
                <a:spcPct val="100000"/>
              </a:lnSpc>
              <a:buClrTx/>
              <a:buFontTx/>
              <a:buNone/>
              <a:tabLst>
                <a:tab pos="53975" algn="l"/>
                <a:tab pos="501650" algn="l"/>
                <a:tab pos="950913" algn="l"/>
                <a:tab pos="1400175" algn="l"/>
                <a:tab pos="1849438" algn="l"/>
                <a:tab pos="2298700" algn="l"/>
                <a:tab pos="2747963" algn="l"/>
                <a:tab pos="3197225" algn="l"/>
                <a:tab pos="3646488" algn="l"/>
                <a:tab pos="4095750" algn="l"/>
                <a:tab pos="4545013" algn="l"/>
                <a:tab pos="4994275" algn="l"/>
                <a:tab pos="5443538" algn="l"/>
                <a:tab pos="5892800" algn="l"/>
                <a:tab pos="6342063" algn="l"/>
                <a:tab pos="6791325" algn="l"/>
                <a:tab pos="7240588" algn="l"/>
                <a:tab pos="7689850" algn="l"/>
                <a:tab pos="8139113" algn="l"/>
                <a:tab pos="8588375" algn="l"/>
                <a:tab pos="9037638" algn="l"/>
              </a:tabLst>
            </a:pPr>
            <a:r>
              <a:rPr lang="ru-RU" altLang="ru-RU" dirty="0">
                <a:solidFill>
                  <a:srgbClr val="E6E9CB"/>
                </a:solidFill>
                <a:latin typeface="Times New Roman" panose="02020603050405020304" pitchFamily="18" charset="0"/>
              </a:rPr>
              <a:t>Структура расходов бюджета </a:t>
            </a:r>
            <a:r>
              <a:rPr lang="ru-RU" altLang="ru-RU" dirty="0" err="1">
                <a:solidFill>
                  <a:srgbClr val="E6E9CB"/>
                </a:solidFill>
                <a:latin typeface="Times New Roman" panose="02020603050405020304" pitchFamily="18" charset="0"/>
              </a:rPr>
              <a:t>Хромцовского</a:t>
            </a:r>
            <a:r>
              <a:rPr lang="ru-RU" altLang="ru-RU" dirty="0">
                <a:solidFill>
                  <a:srgbClr val="E6E9CB"/>
                </a:solidFill>
                <a:latin typeface="Times New Roman" panose="02020603050405020304" pitchFamily="18" charset="0"/>
              </a:rPr>
              <a:t> сельского поселения  на </a:t>
            </a:r>
            <a:r>
              <a:rPr lang="ru-RU" altLang="ru-RU" dirty="0" smtClean="0">
                <a:solidFill>
                  <a:srgbClr val="E6E9CB"/>
                </a:solidFill>
                <a:latin typeface="Times New Roman" panose="02020603050405020304" pitchFamily="18" charset="0"/>
              </a:rPr>
              <a:t>2021 </a:t>
            </a:r>
            <a:r>
              <a:rPr lang="ru-RU" altLang="ru-RU" dirty="0">
                <a:solidFill>
                  <a:srgbClr val="E6E9CB"/>
                </a:solidFill>
                <a:latin typeface="Times New Roman" panose="02020603050405020304" pitchFamily="18" charset="0"/>
              </a:rPr>
              <a:t>год и плановый период </a:t>
            </a:r>
            <a:r>
              <a:rPr lang="ru-RU" altLang="ru-RU" dirty="0" smtClean="0">
                <a:solidFill>
                  <a:srgbClr val="E6E9CB"/>
                </a:solidFill>
                <a:latin typeface="Times New Roman" panose="02020603050405020304" pitchFamily="18" charset="0"/>
              </a:rPr>
              <a:t>2022-2023 </a:t>
            </a:r>
            <a:r>
              <a:rPr lang="ru-RU" altLang="ru-RU" dirty="0" err="1">
                <a:solidFill>
                  <a:srgbClr val="E6E9CB"/>
                </a:solidFill>
                <a:latin typeface="Times New Roman" panose="02020603050405020304" pitchFamily="18" charset="0"/>
              </a:rPr>
              <a:t>гг</a:t>
            </a:r>
            <a:r>
              <a:rPr lang="ru-RU" altLang="ru-RU" dirty="0">
                <a:solidFill>
                  <a:srgbClr val="E6E9CB"/>
                </a:solidFill>
                <a:latin typeface="Times New Roman" panose="02020603050405020304" pitchFamily="18" charset="0"/>
              </a:rPr>
              <a:t> по основным разделам и подразделам</a:t>
            </a:r>
          </a:p>
        </p:txBody>
      </p:sp>
      <p:grpSp>
        <p:nvGrpSpPr>
          <p:cNvPr id="23554" name="Group 2"/>
          <p:cNvGrpSpPr>
            <a:grpSpLocks/>
          </p:cNvGrpSpPr>
          <p:nvPr/>
        </p:nvGrpSpPr>
        <p:grpSpPr bwMode="auto">
          <a:xfrm>
            <a:off x="500063" y="1989138"/>
            <a:ext cx="8128000" cy="4357687"/>
            <a:chOff x="315" y="1253"/>
            <a:chExt cx="5120" cy="2745"/>
          </a:xfrm>
        </p:grpSpPr>
        <p:sp>
          <p:nvSpPr>
            <p:cNvPr id="23555" name="Rectangle 3"/>
            <p:cNvSpPr>
              <a:spLocks noChangeArrowheads="1"/>
            </p:cNvSpPr>
            <p:nvPr/>
          </p:nvSpPr>
          <p:spPr bwMode="auto">
            <a:xfrm>
              <a:off x="315" y="1253"/>
              <a:ext cx="514" cy="552"/>
            </a:xfrm>
            <a:prstGeom prst="rect">
              <a:avLst/>
            </a:prstGeom>
            <a:solidFill>
              <a:srgbClr val="72A37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solidFill>
                    <a:srgbClr val="FFFF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Раздел подраздел</a:t>
              </a:r>
            </a:p>
          </p:txBody>
        </p:sp>
        <p:sp>
          <p:nvSpPr>
            <p:cNvPr id="23556" name="Rectangle 4"/>
            <p:cNvSpPr>
              <a:spLocks noChangeArrowheads="1"/>
            </p:cNvSpPr>
            <p:nvPr/>
          </p:nvSpPr>
          <p:spPr bwMode="auto">
            <a:xfrm>
              <a:off x="839" y="1253"/>
              <a:ext cx="2663" cy="552"/>
            </a:xfrm>
            <a:prstGeom prst="rect">
              <a:avLst/>
            </a:prstGeom>
            <a:solidFill>
              <a:srgbClr val="72A37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solidFill>
                    <a:srgbClr val="FFFF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Наименование</a:t>
              </a:r>
            </a:p>
          </p:txBody>
        </p:sp>
        <p:sp>
          <p:nvSpPr>
            <p:cNvPr id="23557" name="Rectangle 5"/>
            <p:cNvSpPr>
              <a:spLocks noChangeArrowheads="1"/>
            </p:cNvSpPr>
            <p:nvPr/>
          </p:nvSpPr>
          <p:spPr bwMode="auto">
            <a:xfrm>
              <a:off x="3513" y="1253"/>
              <a:ext cx="1910" cy="171"/>
            </a:xfrm>
            <a:prstGeom prst="rect">
              <a:avLst/>
            </a:prstGeom>
            <a:solidFill>
              <a:srgbClr val="72A37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828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300">
                  <a:solidFill>
                    <a:srgbClr val="FFFF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Сумма, тысяч рублей</a:t>
              </a:r>
            </a:p>
          </p:txBody>
        </p:sp>
        <p:sp>
          <p:nvSpPr>
            <p:cNvPr id="23558" name="Rectangle 6"/>
            <p:cNvSpPr>
              <a:spLocks noChangeArrowheads="1"/>
            </p:cNvSpPr>
            <p:nvPr/>
          </p:nvSpPr>
          <p:spPr bwMode="auto">
            <a:xfrm>
              <a:off x="3513" y="1434"/>
              <a:ext cx="631" cy="371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2021 </a:t>
              </a:r>
              <a:r>
                <a:rPr lang="ru-RU" altLang="ru-RU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год</a:t>
              </a:r>
            </a:p>
          </p:txBody>
        </p:sp>
        <p:sp>
          <p:nvSpPr>
            <p:cNvPr id="23559" name="Rectangle 7"/>
            <p:cNvSpPr>
              <a:spLocks noChangeArrowheads="1"/>
            </p:cNvSpPr>
            <p:nvPr/>
          </p:nvSpPr>
          <p:spPr bwMode="auto">
            <a:xfrm>
              <a:off x="4153" y="1434"/>
              <a:ext cx="631" cy="371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2022 </a:t>
              </a:r>
              <a:r>
                <a:rPr lang="ru-RU" altLang="ru-RU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год</a:t>
              </a:r>
            </a:p>
          </p:txBody>
        </p:sp>
        <p:sp>
          <p:nvSpPr>
            <p:cNvPr id="23560" name="Rectangle 8"/>
            <p:cNvSpPr>
              <a:spLocks noChangeArrowheads="1"/>
            </p:cNvSpPr>
            <p:nvPr/>
          </p:nvSpPr>
          <p:spPr bwMode="auto">
            <a:xfrm>
              <a:off x="4795" y="1434"/>
              <a:ext cx="631" cy="371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2023 </a:t>
              </a:r>
              <a:r>
                <a:rPr lang="ru-RU" altLang="ru-RU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год</a:t>
              </a:r>
            </a:p>
          </p:txBody>
        </p:sp>
        <p:sp>
          <p:nvSpPr>
            <p:cNvPr id="23561" name="Rectangle 9"/>
            <p:cNvSpPr>
              <a:spLocks noChangeArrowheads="1"/>
            </p:cNvSpPr>
            <p:nvPr/>
          </p:nvSpPr>
          <p:spPr bwMode="auto">
            <a:xfrm>
              <a:off x="315" y="1815"/>
              <a:ext cx="514" cy="371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 anchor="b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0102</a:t>
              </a:r>
            </a:p>
          </p:txBody>
        </p:sp>
        <p:sp>
          <p:nvSpPr>
            <p:cNvPr id="23562" name="Rectangle 10"/>
            <p:cNvSpPr>
              <a:spLocks noChangeArrowheads="1"/>
            </p:cNvSpPr>
            <p:nvPr/>
          </p:nvSpPr>
          <p:spPr bwMode="auto">
            <a:xfrm>
              <a:off x="839" y="1815"/>
              <a:ext cx="2663" cy="371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Функционирование высшего должностного лица субъекта Российской Федерации и муниципального образования</a:t>
              </a:r>
            </a:p>
          </p:txBody>
        </p:sp>
        <p:sp>
          <p:nvSpPr>
            <p:cNvPr id="23563" name="Rectangle 11"/>
            <p:cNvSpPr>
              <a:spLocks noChangeArrowheads="1"/>
            </p:cNvSpPr>
            <p:nvPr/>
          </p:nvSpPr>
          <p:spPr bwMode="auto">
            <a:xfrm>
              <a:off x="3513" y="1815"/>
              <a:ext cx="631" cy="371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endParaRPr lang="ru-RU" altLang="ru-RU" sz="14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732,1</a:t>
              </a:r>
            </a:p>
          </p:txBody>
        </p:sp>
        <p:sp>
          <p:nvSpPr>
            <p:cNvPr id="23564" name="Rectangle 12"/>
            <p:cNvSpPr>
              <a:spLocks noChangeArrowheads="1"/>
            </p:cNvSpPr>
            <p:nvPr/>
          </p:nvSpPr>
          <p:spPr bwMode="auto">
            <a:xfrm>
              <a:off x="4153" y="1815"/>
              <a:ext cx="631" cy="371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endParaRPr lang="ru-RU" altLang="ru-RU" sz="14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732,1</a:t>
              </a:r>
            </a:p>
          </p:txBody>
        </p:sp>
        <p:sp>
          <p:nvSpPr>
            <p:cNvPr id="23565" name="Rectangle 13"/>
            <p:cNvSpPr>
              <a:spLocks noChangeArrowheads="1"/>
            </p:cNvSpPr>
            <p:nvPr/>
          </p:nvSpPr>
          <p:spPr bwMode="auto">
            <a:xfrm>
              <a:off x="4795" y="1815"/>
              <a:ext cx="631" cy="371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endParaRPr lang="ru-RU" altLang="ru-RU" sz="14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732,1</a:t>
              </a:r>
            </a:p>
          </p:txBody>
        </p:sp>
        <p:sp>
          <p:nvSpPr>
            <p:cNvPr id="23566" name="Rectangle 14"/>
            <p:cNvSpPr>
              <a:spLocks noChangeArrowheads="1"/>
            </p:cNvSpPr>
            <p:nvPr/>
          </p:nvSpPr>
          <p:spPr bwMode="auto">
            <a:xfrm>
              <a:off x="315" y="2196"/>
              <a:ext cx="514" cy="497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 anchor="b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0104</a:t>
              </a:r>
            </a:p>
          </p:txBody>
        </p:sp>
        <p:sp>
          <p:nvSpPr>
            <p:cNvPr id="23567" name="Rectangle 15"/>
            <p:cNvSpPr>
              <a:spLocks noChangeArrowheads="1"/>
            </p:cNvSpPr>
            <p:nvPr/>
          </p:nvSpPr>
          <p:spPr bwMode="auto">
            <a:xfrm>
              <a:off x="839" y="2196"/>
              <a:ext cx="2663" cy="497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Функционирование Правительства Российской Федерации, высших исполнительных органов государственной власти субъектов Российской Федерации, местных администраций</a:t>
              </a:r>
            </a:p>
          </p:txBody>
        </p:sp>
        <p:sp>
          <p:nvSpPr>
            <p:cNvPr id="23568" name="Rectangle 16"/>
            <p:cNvSpPr>
              <a:spLocks noChangeArrowheads="1"/>
            </p:cNvSpPr>
            <p:nvPr/>
          </p:nvSpPr>
          <p:spPr bwMode="auto">
            <a:xfrm>
              <a:off x="3513" y="2196"/>
              <a:ext cx="631" cy="497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828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endParaRPr lang="ru-RU" altLang="ru-RU" sz="13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1685,6</a:t>
              </a:r>
            </a:p>
          </p:txBody>
        </p:sp>
        <p:sp>
          <p:nvSpPr>
            <p:cNvPr id="23569" name="Rectangle 17"/>
            <p:cNvSpPr>
              <a:spLocks noChangeArrowheads="1"/>
            </p:cNvSpPr>
            <p:nvPr/>
          </p:nvSpPr>
          <p:spPr bwMode="auto">
            <a:xfrm>
              <a:off x="4153" y="2196"/>
              <a:ext cx="631" cy="497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endParaRPr lang="ru-RU" altLang="ru-RU" sz="14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1569,2</a:t>
              </a:r>
            </a:p>
          </p:txBody>
        </p:sp>
        <p:sp>
          <p:nvSpPr>
            <p:cNvPr id="23570" name="Rectangle 18"/>
            <p:cNvSpPr>
              <a:spLocks noChangeArrowheads="1"/>
            </p:cNvSpPr>
            <p:nvPr/>
          </p:nvSpPr>
          <p:spPr bwMode="auto">
            <a:xfrm>
              <a:off x="4795" y="2196"/>
              <a:ext cx="631" cy="497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endParaRPr lang="ru-RU" altLang="ru-RU" sz="14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1569,2</a:t>
              </a:r>
            </a:p>
          </p:txBody>
        </p:sp>
        <p:sp>
          <p:nvSpPr>
            <p:cNvPr id="23571" name="Rectangle 19"/>
            <p:cNvSpPr>
              <a:spLocks noChangeArrowheads="1"/>
            </p:cNvSpPr>
            <p:nvPr/>
          </p:nvSpPr>
          <p:spPr bwMode="auto">
            <a:xfrm>
              <a:off x="315" y="2694"/>
              <a:ext cx="514" cy="149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 anchor="b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0105</a:t>
              </a:r>
            </a:p>
          </p:txBody>
        </p:sp>
        <p:sp>
          <p:nvSpPr>
            <p:cNvPr id="23572" name="Rectangle 20"/>
            <p:cNvSpPr>
              <a:spLocks noChangeArrowheads="1"/>
            </p:cNvSpPr>
            <p:nvPr/>
          </p:nvSpPr>
          <p:spPr bwMode="auto">
            <a:xfrm>
              <a:off x="839" y="2694"/>
              <a:ext cx="2663" cy="149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Судебная система</a:t>
              </a:r>
            </a:p>
          </p:txBody>
        </p:sp>
        <p:sp>
          <p:nvSpPr>
            <p:cNvPr id="23573" name="Rectangle 21"/>
            <p:cNvSpPr>
              <a:spLocks noChangeArrowheads="1"/>
            </p:cNvSpPr>
            <p:nvPr/>
          </p:nvSpPr>
          <p:spPr bwMode="auto">
            <a:xfrm>
              <a:off x="3513" y="2694"/>
              <a:ext cx="631" cy="149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3,0</a:t>
              </a:r>
            </a:p>
          </p:txBody>
        </p:sp>
        <p:sp>
          <p:nvSpPr>
            <p:cNvPr id="23574" name="Rectangle 22"/>
            <p:cNvSpPr>
              <a:spLocks noChangeArrowheads="1"/>
            </p:cNvSpPr>
            <p:nvPr/>
          </p:nvSpPr>
          <p:spPr bwMode="auto">
            <a:xfrm>
              <a:off x="4153" y="2694"/>
              <a:ext cx="631" cy="149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3,9</a:t>
              </a:r>
            </a:p>
          </p:txBody>
        </p:sp>
        <p:sp>
          <p:nvSpPr>
            <p:cNvPr id="23575" name="Rectangle 23"/>
            <p:cNvSpPr>
              <a:spLocks noChangeArrowheads="1"/>
            </p:cNvSpPr>
            <p:nvPr/>
          </p:nvSpPr>
          <p:spPr bwMode="auto">
            <a:xfrm>
              <a:off x="4786" y="2693"/>
              <a:ext cx="631" cy="149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576" name="Rectangle 24"/>
            <p:cNvSpPr>
              <a:spLocks noChangeArrowheads="1"/>
            </p:cNvSpPr>
            <p:nvPr/>
          </p:nvSpPr>
          <p:spPr bwMode="auto">
            <a:xfrm>
              <a:off x="315" y="2854"/>
              <a:ext cx="514" cy="371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 anchor="b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0106</a:t>
              </a:r>
            </a:p>
          </p:txBody>
        </p:sp>
        <p:sp>
          <p:nvSpPr>
            <p:cNvPr id="23577" name="Rectangle 25"/>
            <p:cNvSpPr>
              <a:spLocks noChangeArrowheads="1"/>
            </p:cNvSpPr>
            <p:nvPr/>
          </p:nvSpPr>
          <p:spPr bwMode="auto">
            <a:xfrm>
              <a:off x="839" y="2854"/>
              <a:ext cx="2663" cy="371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Обеспечение деятельности финансовых, налоговых и таможенных органов и органов финансового (финансово-бюджетного) надзора</a:t>
              </a:r>
            </a:p>
          </p:txBody>
        </p:sp>
        <p:sp>
          <p:nvSpPr>
            <p:cNvPr id="23578" name="Rectangle 26"/>
            <p:cNvSpPr>
              <a:spLocks noChangeArrowheads="1"/>
            </p:cNvSpPr>
            <p:nvPr/>
          </p:nvSpPr>
          <p:spPr bwMode="auto">
            <a:xfrm>
              <a:off x="3513" y="2854"/>
              <a:ext cx="631" cy="371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endParaRPr lang="ru-RU" altLang="ru-RU" sz="14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0,2</a:t>
              </a:r>
            </a:p>
          </p:txBody>
        </p:sp>
        <p:sp>
          <p:nvSpPr>
            <p:cNvPr id="23579" name="Rectangle 27"/>
            <p:cNvSpPr>
              <a:spLocks noChangeArrowheads="1"/>
            </p:cNvSpPr>
            <p:nvPr/>
          </p:nvSpPr>
          <p:spPr bwMode="auto">
            <a:xfrm>
              <a:off x="4153" y="2854"/>
              <a:ext cx="631" cy="371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endParaRPr lang="ru-RU" altLang="ru-RU" sz="14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0,2</a:t>
              </a:r>
            </a:p>
          </p:txBody>
        </p:sp>
        <p:sp>
          <p:nvSpPr>
            <p:cNvPr id="23580" name="Rectangle 28"/>
            <p:cNvSpPr>
              <a:spLocks noChangeArrowheads="1"/>
            </p:cNvSpPr>
            <p:nvPr/>
          </p:nvSpPr>
          <p:spPr bwMode="auto">
            <a:xfrm>
              <a:off x="4795" y="2854"/>
              <a:ext cx="631" cy="371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endParaRPr lang="ru-RU" altLang="ru-RU" sz="14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0,2</a:t>
              </a:r>
            </a:p>
          </p:txBody>
        </p:sp>
        <p:sp>
          <p:nvSpPr>
            <p:cNvPr id="23581" name="Rectangle 29"/>
            <p:cNvSpPr>
              <a:spLocks noChangeArrowheads="1"/>
            </p:cNvSpPr>
            <p:nvPr/>
          </p:nvSpPr>
          <p:spPr bwMode="auto">
            <a:xfrm>
              <a:off x="315" y="3235"/>
              <a:ext cx="514" cy="244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 anchor="b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0111</a:t>
              </a:r>
            </a:p>
          </p:txBody>
        </p:sp>
        <p:sp>
          <p:nvSpPr>
            <p:cNvPr id="23582" name="Rectangle 30"/>
            <p:cNvSpPr>
              <a:spLocks noChangeArrowheads="1"/>
            </p:cNvSpPr>
            <p:nvPr/>
          </p:nvSpPr>
          <p:spPr bwMode="auto">
            <a:xfrm>
              <a:off x="839" y="3235"/>
              <a:ext cx="2663" cy="244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hangingPunct="1">
                <a:lnSpc>
                  <a:spcPct val="95000"/>
                </a:lnSpc>
                <a:buClrTx/>
                <a:buFontTx/>
                <a:buNone/>
              </a:pPr>
              <a:endParaRPr lang="ru-RU" altLang="ru-RU" sz="14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Резервные фонды</a:t>
              </a:r>
            </a:p>
          </p:txBody>
        </p:sp>
        <p:sp>
          <p:nvSpPr>
            <p:cNvPr id="23583" name="Rectangle 31"/>
            <p:cNvSpPr>
              <a:spLocks noChangeArrowheads="1"/>
            </p:cNvSpPr>
            <p:nvPr/>
          </p:nvSpPr>
          <p:spPr bwMode="auto">
            <a:xfrm>
              <a:off x="3513" y="3235"/>
              <a:ext cx="631" cy="244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endParaRPr lang="ru-RU" altLang="ru-RU" sz="14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1,0</a:t>
              </a:r>
            </a:p>
          </p:txBody>
        </p:sp>
        <p:sp>
          <p:nvSpPr>
            <p:cNvPr id="23584" name="Rectangle 32"/>
            <p:cNvSpPr>
              <a:spLocks noChangeArrowheads="1"/>
            </p:cNvSpPr>
            <p:nvPr/>
          </p:nvSpPr>
          <p:spPr bwMode="auto">
            <a:xfrm>
              <a:off x="4153" y="3235"/>
              <a:ext cx="631" cy="244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endParaRPr lang="ru-RU" altLang="ru-RU" sz="14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1,0</a:t>
              </a:r>
            </a:p>
          </p:txBody>
        </p:sp>
        <p:sp>
          <p:nvSpPr>
            <p:cNvPr id="23585" name="Rectangle 33"/>
            <p:cNvSpPr>
              <a:spLocks noChangeArrowheads="1"/>
            </p:cNvSpPr>
            <p:nvPr/>
          </p:nvSpPr>
          <p:spPr bwMode="auto">
            <a:xfrm>
              <a:off x="4795" y="3235"/>
              <a:ext cx="631" cy="244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endParaRPr lang="ru-RU" altLang="ru-RU" sz="14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1,0</a:t>
              </a:r>
            </a:p>
          </p:txBody>
        </p:sp>
        <p:sp>
          <p:nvSpPr>
            <p:cNvPr id="23586" name="Rectangle 34"/>
            <p:cNvSpPr>
              <a:spLocks noChangeArrowheads="1"/>
            </p:cNvSpPr>
            <p:nvPr/>
          </p:nvSpPr>
          <p:spPr bwMode="auto">
            <a:xfrm>
              <a:off x="315" y="3489"/>
              <a:ext cx="514" cy="244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 anchor="b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0113</a:t>
              </a:r>
            </a:p>
          </p:txBody>
        </p:sp>
        <p:sp>
          <p:nvSpPr>
            <p:cNvPr id="23587" name="Rectangle 35"/>
            <p:cNvSpPr>
              <a:spLocks noChangeArrowheads="1"/>
            </p:cNvSpPr>
            <p:nvPr/>
          </p:nvSpPr>
          <p:spPr bwMode="auto">
            <a:xfrm>
              <a:off x="839" y="3489"/>
              <a:ext cx="2663" cy="244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hangingPunct="1">
                <a:lnSpc>
                  <a:spcPct val="95000"/>
                </a:lnSpc>
                <a:buClrTx/>
                <a:buFontTx/>
                <a:buNone/>
              </a:pPr>
              <a:endParaRPr lang="ru-RU" altLang="ru-RU" sz="14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Другие общегосударственные вопросы</a:t>
              </a:r>
            </a:p>
          </p:txBody>
        </p:sp>
        <p:sp>
          <p:nvSpPr>
            <p:cNvPr id="23588" name="Rectangle 36"/>
            <p:cNvSpPr>
              <a:spLocks noChangeArrowheads="1"/>
            </p:cNvSpPr>
            <p:nvPr/>
          </p:nvSpPr>
          <p:spPr bwMode="auto">
            <a:xfrm>
              <a:off x="3513" y="3489"/>
              <a:ext cx="631" cy="244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endParaRPr lang="ru-RU" altLang="ru-RU" sz="14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671,7</a:t>
              </a:r>
            </a:p>
          </p:txBody>
        </p:sp>
        <p:sp>
          <p:nvSpPr>
            <p:cNvPr id="23589" name="Rectangle 37"/>
            <p:cNvSpPr>
              <a:spLocks noChangeArrowheads="1"/>
            </p:cNvSpPr>
            <p:nvPr/>
          </p:nvSpPr>
          <p:spPr bwMode="auto">
            <a:xfrm>
              <a:off x="4153" y="3489"/>
              <a:ext cx="631" cy="244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endParaRPr lang="ru-RU" altLang="ru-RU" sz="14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671,7</a:t>
              </a:r>
            </a:p>
          </p:txBody>
        </p:sp>
        <p:sp>
          <p:nvSpPr>
            <p:cNvPr id="23590" name="Rectangle 38"/>
            <p:cNvSpPr>
              <a:spLocks noChangeArrowheads="1"/>
            </p:cNvSpPr>
            <p:nvPr/>
          </p:nvSpPr>
          <p:spPr bwMode="auto">
            <a:xfrm>
              <a:off x="4795" y="3489"/>
              <a:ext cx="631" cy="244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endParaRPr lang="ru-RU" altLang="ru-RU" sz="14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671,7</a:t>
              </a:r>
            </a:p>
          </p:txBody>
        </p:sp>
        <p:sp>
          <p:nvSpPr>
            <p:cNvPr id="23591" name="Rectangle 39"/>
            <p:cNvSpPr>
              <a:spLocks noChangeArrowheads="1"/>
            </p:cNvSpPr>
            <p:nvPr/>
          </p:nvSpPr>
          <p:spPr bwMode="auto">
            <a:xfrm>
              <a:off x="315" y="3743"/>
              <a:ext cx="514" cy="246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 anchor="b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ИТОГО</a:t>
              </a:r>
            </a:p>
          </p:txBody>
        </p:sp>
        <p:sp>
          <p:nvSpPr>
            <p:cNvPr id="23592" name="Rectangle 40"/>
            <p:cNvSpPr>
              <a:spLocks noChangeArrowheads="1"/>
            </p:cNvSpPr>
            <p:nvPr/>
          </p:nvSpPr>
          <p:spPr bwMode="auto">
            <a:xfrm>
              <a:off x="839" y="3743"/>
              <a:ext cx="2663" cy="246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593" name="Rectangle 41"/>
            <p:cNvSpPr>
              <a:spLocks noChangeArrowheads="1"/>
            </p:cNvSpPr>
            <p:nvPr/>
          </p:nvSpPr>
          <p:spPr bwMode="auto">
            <a:xfrm>
              <a:off x="3513" y="3743"/>
              <a:ext cx="631" cy="246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endParaRPr lang="ru-RU" altLang="ru-RU" sz="1400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3093,6</a:t>
              </a:r>
            </a:p>
          </p:txBody>
        </p:sp>
        <p:sp>
          <p:nvSpPr>
            <p:cNvPr id="23594" name="Rectangle 42"/>
            <p:cNvSpPr>
              <a:spLocks noChangeArrowheads="1"/>
            </p:cNvSpPr>
            <p:nvPr/>
          </p:nvSpPr>
          <p:spPr bwMode="auto">
            <a:xfrm>
              <a:off x="4153" y="3743"/>
              <a:ext cx="631" cy="246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endParaRPr lang="ru-RU" altLang="ru-RU" sz="14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2978,1</a:t>
              </a:r>
            </a:p>
          </p:txBody>
        </p:sp>
        <p:sp>
          <p:nvSpPr>
            <p:cNvPr id="23595" name="Rectangle 43"/>
            <p:cNvSpPr>
              <a:spLocks noChangeArrowheads="1"/>
            </p:cNvSpPr>
            <p:nvPr/>
          </p:nvSpPr>
          <p:spPr bwMode="auto">
            <a:xfrm>
              <a:off x="4795" y="3743"/>
              <a:ext cx="631" cy="246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endParaRPr lang="ru-RU" altLang="ru-RU" sz="14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2978,1</a:t>
              </a:r>
            </a:p>
          </p:txBody>
        </p:sp>
        <p:sp>
          <p:nvSpPr>
            <p:cNvPr id="23596" name="Line 44"/>
            <p:cNvSpPr>
              <a:spLocks noChangeShapeType="1"/>
            </p:cNvSpPr>
            <p:nvPr/>
          </p:nvSpPr>
          <p:spPr bwMode="auto">
            <a:xfrm>
              <a:off x="315" y="1253"/>
              <a:ext cx="514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597" name="Line 45"/>
            <p:cNvSpPr>
              <a:spLocks noChangeShapeType="1"/>
            </p:cNvSpPr>
            <p:nvPr/>
          </p:nvSpPr>
          <p:spPr bwMode="auto">
            <a:xfrm>
              <a:off x="839" y="1253"/>
              <a:ext cx="2663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598" name="Line 46"/>
            <p:cNvSpPr>
              <a:spLocks noChangeShapeType="1"/>
            </p:cNvSpPr>
            <p:nvPr/>
          </p:nvSpPr>
          <p:spPr bwMode="auto">
            <a:xfrm>
              <a:off x="3513" y="1253"/>
              <a:ext cx="1910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599" name="Line 47"/>
            <p:cNvSpPr>
              <a:spLocks noChangeShapeType="1"/>
            </p:cNvSpPr>
            <p:nvPr/>
          </p:nvSpPr>
          <p:spPr bwMode="auto">
            <a:xfrm>
              <a:off x="3513" y="1434"/>
              <a:ext cx="631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600" name="Line 48"/>
            <p:cNvSpPr>
              <a:spLocks noChangeShapeType="1"/>
            </p:cNvSpPr>
            <p:nvPr/>
          </p:nvSpPr>
          <p:spPr bwMode="auto">
            <a:xfrm>
              <a:off x="4153" y="1434"/>
              <a:ext cx="631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601" name="Line 49"/>
            <p:cNvSpPr>
              <a:spLocks noChangeShapeType="1"/>
            </p:cNvSpPr>
            <p:nvPr/>
          </p:nvSpPr>
          <p:spPr bwMode="auto">
            <a:xfrm>
              <a:off x="4795" y="1434"/>
              <a:ext cx="631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602" name="Line 50"/>
            <p:cNvSpPr>
              <a:spLocks noChangeShapeType="1"/>
            </p:cNvSpPr>
            <p:nvPr/>
          </p:nvSpPr>
          <p:spPr bwMode="auto">
            <a:xfrm>
              <a:off x="315" y="1815"/>
              <a:ext cx="514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603" name="Line 51"/>
            <p:cNvSpPr>
              <a:spLocks noChangeShapeType="1"/>
            </p:cNvSpPr>
            <p:nvPr/>
          </p:nvSpPr>
          <p:spPr bwMode="auto">
            <a:xfrm>
              <a:off x="839" y="1815"/>
              <a:ext cx="2663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604" name="Line 52"/>
            <p:cNvSpPr>
              <a:spLocks noChangeShapeType="1"/>
            </p:cNvSpPr>
            <p:nvPr/>
          </p:nvSpPr>
          <p:spPr bwMode="auto">
            <a:xfrm>
              <a:off x="3513" y="1815"/>
              <a:ext cx="631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605" name="Line 53"/>
            <p:cNvSpPr>
              <a:spLocks noChangeShapeType="1"/>
            </p:cNvSpPr>
            <p:nvPr/>
          </p:nvSpPr>
          <p:spPr bwMode="auto">
            <a:xfrm>
              <a:off x="4153" y="1815"/>
              <a:ext cx="631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606" name="Line 54"/>
            <p:cNvSpPr>
              <a:spLocks noChangeShapeType="1"/>
            </p:cNvSpPr>
            <p:nvPr/>
          </p:nvSpPr>
          <p:spPr bwMode="auto">
            <a:xfrm>
              <a:off x="4795" y="1815"/>
              <a:ext cx="631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607" name="Line 55"/>
            <p:cNvSpPr>
              <a:spLocks noChangeShapeType="1"/>
            </p:cNvSpPr>
            <p:nvPr/>
          </p:nvSpPr>
          <p:spPr bwMode="auto">
            <a:xfrm>
              <a:off x="315" y="2196"/>
              <a:ext cx="514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608" name="Line 56"/>
            <p:cNvSpPr>
              <a:spLocks noChangeShapeType="1"/>
            </p:cNvSpPr>
            <p:nvPr/>
          </p:nvSpPr>
          <p:spPr bwMode="auto">
            <a:xfrm>
              <a:off x="839" y="2196"/>
              <a:ext cx="2663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609" name="Line 57"/>
            <p:cNvSpPr>
              <a:spLocks noChangeShapeType="1"/>
            </p:cNvSpPr>
            <p:nvPr/>
          </p:nvSpPr>
          <p:spPr bwMode="auto">
            <a:xfrm>
              <a:off x="3513" y="2196"/>
              <a:ext cx="631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610" name="Line 58"/>
            <p:cNvSpPr>
              <a:spLocks noChangeShapeType="1"/>
            </p:cNvSpPr>
            <p:nvPr/>
          </p:nvSpPr>
          <p:spPr bwMode="auto">
            <a:xfrm>
              <a:off x="4153" y="2196"/>
              <a:ext cx="631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611" name="Line 59"/>
            <p:cNvSpPr>
              <a:spLocks noChangeShapeType="1"/>
            </p:cNvSpPr>
            <p:nvPr/>
          </p:nvSpPr>
          <p:spPr bwMode="auto">
            <a:xfrm>
              <a:off x="4795" y="2196"/>
              <a:ext cx="631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612" name="Line 60"/>
            <p:cNvSpPr>
              <a:spLocks noChangeShapeType="1"/>
            </p:cNvSpPr>
            <p:nvPr/>
          </p:nvSpPr>
          <p:spPr bwMode="auto">
            <a:xfrm>
              <a:off x="315" y="2694"/>
              <a:ext cx="514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613" name="Line 61"/>
            <p:cNvSpPr>
              <a:spLocks noChangeShapeType="1"/>
            </p:cNvSpPr>
            <p:nvPr/>
          </p:nvSpPr>
          <p:spPr bwMode="auto">
            <a:xfrm>
              <a:off x="839" y="2694"/>
              <a:ext cx="2663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614" name="Line 62"/>
            <p:cNvSpPr>
              <a:spLocks noChangeShapeType="1"/>
            </p:cNvSpPr>
            <p:nvPr/>
          </p:nvSpPr>
          <p:spPr bwMode="auto">
            <a:xfrm>
              <a:off x="3513" y="2694"/>
              <a:ext cx="631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615" name="Line 63"/>
            <p:cNvSpPr>
              <a:spLocks noChangeShapeType="1"/>
            </p:cNvSpPr>
            <p:nvPr/>
          </p:nvSpPr>
          <p:spPr bwMode="auto">
            <a:xfrm>
              <a:off x="4153" y="2694"/>
              <a:ext cx="631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616" name="Line 64"/>
            <p:cNvSpPr>
              <a:spLocks noChangeShapeType="1"/>
            </p:cNvSpPr>
            <p:nvPr/>
          </p:nvSpPr>
          <p:spPr bwMode="auto">
            <a:xfrm>
              <a:off x="4795" y="2694"/>
              <a:ext cx="631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617" name="Line 65"/>
            <p:cNvSpPr>
              <a:spLocks noChangeShapeType="1"/>
            </p:cNvSpPr>
            <p:nvPr/>
          </p:nvSpPr>
          <p:spPr bwMode="auto">
            <a:xfrm>
              <a:off x="315" y="2854"/>
              <a:ext cx="514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618" name="Line 66"/>
            <p:cNvSpPr>
              <a:spLocks noChangeShapeType="1"/>
            </p:cNvSpPr>
            <p:nvPr/>
          </p:nvSpPr>
          <p:spPr bwMode="auto">
            <a:xfrm>
              <a:off x="839" y="2854"/>
              <a:ext cx="2663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619" name="Line 67"/>
            <p:cNvSpPr>
              <a:spLocks noChangeShapeType="1"/>
            </p:cNvSpPr>
            <p:nvPr/>
          </p:nvSpPr>
          <p:spPr bwMode="auto">
            <a:xfrm>
              <a:off x="3513" y="2854"/>
              <a:ext cx="631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620" name="Line 68"/>
            <p:cNvSpPr>
              <a:spLocks noChangeShapeType="1"/>
            </p:cNvSpPr>
            <p:nvPr/>
          </p:nvSpPr>
          <p:spPr bwMode="auto">
            <a:xfrm>
              <a:off x="4153" y="2854"/>
              <a:ext cx="631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621" name="Line 69"/>
            <p:cNvSpPr>
              <a:spLocks noChangeShapeType="1"/>
            </p:cNvSpPr>
            <p:nvPr/>
          </p:nvSpPr>
          <p:spPr bwMode="auto">
            <a:xfrm>
              <a:off x="4795" y="2854"/>
              <a:ext cx="631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622" name="Line 70"/>
            <p:cNvSpPr>
              <a:spLocks noChangeShapeType="1"/>
            </p:cNvSpPr>
            <p:nvPr/>
          </p:nvSpPr>
          <p:spPr bwMode="auto">
            <a:xfrm>
              <a:off x="315" y="3235"/>
              <a:ext cx="514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623" name="Line 71"/>
            <p:cNvSpPr>
              <a:spLocks noChangeShapeType="1"/>
            </p:cNvSpPr>
            <p:nvPr/>
          </p:nvSpPr>
          <p:spPr bwMode="auto">
            <a:xfrm>
              <a:off x="839" y="3235"/>
              <a:ext cx="2663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624" name="Line 72"/>
            <p:cNvSpPr>
              <a:spLocks noChangeShapeType="1"/>
            </p:cNvSpPr>
            <p:nvPr/>
          </p:nvSpPr>
          <p:spPr bwMode="auto">
            <a:xfrm>
              <a:off x="3513" y="3235"/>
              <a:ext cx="631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625" name="Line 73"/>
            <p:cNvSpPr>
              <a:spLocks noChangeShapeType="1"/>
            </p:cNvSpPr>
            <p:nvPr/>
          </p:nvSpPr>
          <p:spPr bwMode="auto">
            <a:xfrm>
              <a:off x="4153" y="3235"/>
              <a:ext cx="631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626" name="Line 74"/>
            <p:cNvSpPr>
              <a:spLocks noChangeShapeType="1"/>
            </p:cNvSpPr>
            <p:nvPr/>
          </p:nvSpPr>
          <p:spPr bwMode="auto">
            <a:xfrm>
              <a:off x="4795" y="3235"/>
              <a:ext cx="631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627" name="Line 75"/>
            <p:cNvSpPr>
              <a:spLocks noChangeShapeType="1"/>
            </p:cNvSpPr>
            <p:nvPr/>
          </p:nvSpPr>
          <p:spPr bwMode="auto">
            <a:xfrm>
              <a:off x="315" y="3489"/>
              <a:ext cx="514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628" name="Line 76"/>
            <p:cNvSpPr>
              <a:spLocks noChangeShapeType="1"/>
            </p:cNvSpPr>
            <p:nvPr/>
          </p:nvSpPr>
          <p:spPr bwMode="auto">
            <a:xfrm>
              <a:off x="839" y="3489"/>
              <a:ext cx="2663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629" name="Line 77"/>
            <p:cNvSpPr>
              <a:spLocks noChangeShapeType="1"/>
            </p:cNvSpPr>
            <p:nvPr/>
          </p:nvSpPr>
          <p:spPr bwMode="auto">
            <a:xfrm>
              <a:off x="3513" y="3489"/>
              <a:ext cx="631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630" name="Line 78"/>
            <p:cNvSpPr>
              <a:spLocks noChangeShapeType="1"/>
            </p:cNvSpPr>
            <p:nvPr/>
          </p:nvSpPr>
          <p:spPr bwMode="auto">
            <a:xfrm>
              <a:off x="4153" y="3489"/>
              <a:ext cx="631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631" name="Line 79"/>
            <p:cNvSpPr>
              <a:spLocks noChangeShapeType="1"/>
            </p:cNvSpPr>
            <p:nvPr/>
          </p:nvSpPr>
          <p:spPr bwMode="auto">
            <a:xfrm>
              <a:off x="4795" y="3489"/>
              <a:ext cx="631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632" name="Line 80"/>
            <p:cNvSpPr>
              <a:spLocks noChangeShapeType="1"/>
            </p:cNvSpPr>
            <p:nvPr/>
          </p:nvSpPr>
          <p:spPr bwMode="auto">
            <a:xfrm>
              <a:off x="315" y="3743"/>
              <a:ext cx="514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633" name="Line 81"/>
            <p:cNvSpPr>
              <a:spLocks noChangeShapeType="1"/>
            </p:cNvSpPr>
            <p:nvPr/>
          </p:nvSpPr>
          <p:spPr bwMode="auto">
            <a:xfrm>
              <a:off x="839" y="3743"/>
              <a:ext cx="2663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634" name="Line 82"/>
            <p:cNvSpPr>
              <a:spLocks noChangeShapeType="1"/>
            </p:cNvSpPr>
            <p:nvPr/>
          </p:nvSpPr>
          <p:spPr bwMode="auto">
            <a:xfrm>
              <a:off x="3513" y="3743"/>
              <a:ext cx="631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635" name="Line 83"/>
            <p:cNvSpPr>
              <a:spLocks noChangeShapeType="1"/>
            </p:cNvSpPr>
            <p:nvPr/>
          </p:nvSpPr>
          <p:spPr bwMode="auto">
            <a:xfrm>
              <a:off x="4153" y="3743"/>
              <a:ext cx="631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636" name="Line 84"/>
            <p:cNvSpPr>
              <a:spLocks noChangeShapeType="1"/>
            </p:cNvSpPr>
            <p:nvPr/>
          </p:nvSpPr>
          <p:spPr bwMode="auto">
            <a:xfrm>
              <a:off x="4795" y="3743"/>
              <a:ext cx="631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637" name="Line 85"/>
            <p:cNvSpPr>
              <a:spLocks noChangeShapeType="1"/>
            </p:cNvSpPr>
            <p:nvPr/>
          </p:nvSpPr>
          <p:spPr bwMode="auto">
            <a:xfrm>
              <a:off x="315" y="3999"/>
              <a:ext cx="514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638" name="Line 86"/>
            <p:cNvSpPr>
              <a:spLocks noChangeShapeType="1"/>
            </p:cNvSpPr>
            <p:nvPr/>
          </p:nvSpPr>
          <p:spPr bwMode="auto">
            <a:xfrm>
              <a:off x="839" y="3999"/>
              <a:ext cx="2663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639" name="Line 87"/>
            <p:cNvSpPr>
              <a:spLocks noChangeShapeType="1"/>
            </p:cNvSpPr>
            <p:nvPr/>
          </p:nvSpPr>
          <p:spPr bwMode="auto">
            <a:xfrm>
              <a:off x="3513" y="3999"/>
              <a:ext cx="631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640" name="Line 88"/>
            <p:cNvSpPr>
              <a:spLocks noChangeShapeType="1"/>
            </p:cNvSpPr>
            <p:nvPr/>
          </p:nvSpPr>
          <p:spPr bwMode="auto">
            <a:xfrm>
              <a:off x="4153" y="3999"/>
              <a:ext cx="631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641" name="Line 89"/>
            <p:cNvSpPr>
              <a:spLocks noChangeShapeType="1"/>
            </p:cNvSpPr>
            <p:nvPr/>
          </p:nvSpPr>
          <p:spPr bwMode="auto">
            <a:xfrm>
              <a:off x="4795" y="3999"/>
              <a:ext cx="631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642" name="Line 90"/>
            <p:cNvSpPr>
              <a:spLocks noChangeShapeType="1"/>
            </p:cNvSpPr>
            <p:nvPr/>
          </p:nvSpPr>
          <p:spPr bwMode="auto">
            <a:xfrm>
              <a:off x="315" y="1253"/>
              <a:ext cx="0" cy="552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643" name="Line 91"/>
            <p:cNvSpPr>
              <a:spLocks noChangeShapeType="1"/>
            </p:cNvSpPr>
            <p:nvPr/>
          </p:nvSpPr>
          <p:spPr bwMode="auto">
            <a:xfrm>
              <a:off x="315" y="1815"/>
              <a:ext cx="0" cy="371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644" name="Line 92"/>
            <p:cNvSpPr>
              <a:spLocks noChangeShapeType="1"/>
            </p:cNvSpPr>
            <p:nvPr/>
          </p:nvSpPr>
          <p:spPr bwMode="auto">
            <a:xfrm>
              <a:off x="315" y="2196"/>
              <a:ext cx="0" cy="497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645" name="Line 93"/>
            <p:cNvSpPr>
              <a:spLocks noChangeShapeType="1"/>
            </p:cNvSpPr>
            <p:nvPr/>
          </p:nvSpPr>
          <p:spPr bwMode="auto">
            <a:xfrm>
              <a:off x="315" y="2694"/>
              <a:ext cx="0" cy="149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646" name="Line 94"/>
            <p:cNvSpPr>
              <a:spLocks noChangeShapeType="1"/>
            </p:cNvSpPr>
            <p:nvPr/>
          </p:nvSpPr>
          <p:spPr bwMode="auto">
            <a:xfrm>
              <a:off x="315" y="2854"/>
              <a:ext cx="0" cy="371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647" name="Line 95"/>
            <p:cNvSpPr>
              <a:spLocks noChangeShapeType="1"/>
            </p:cNvSpPr>
            <p:nvPr/>
          </p:nvSpPr>
          <p:spPr bwMode="auto">
            <a:xfrm>
              <a:off x="315" y="3235"/>
              <a:ext cx="0" cy="244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648" name="Line 96"/>
            <p:cNvSpPr>
              <a:spLocks noChangeShapeType="1"/>
            </p:cNvSpPr>
            <p:nvPr/>
          </p:nvSpPr>
          <p:spPr bwMode="auto">
            <a:xfrm>
              <a:off x="315" y="3489"/>
              <a:ext cx="0" cy="244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649" name="Line 97"/>
            <p:cNvSpPr>
              <a:spLocks noChangeShapeType="1"/>
            </p:cNvSpPr>
            <p:nvPr/>
          </p:nvSpPr>
          <p:spPr bwMode="auto">
            <a:xfrm>
              <a:off x="315" y="3743"/>
              <a:ext cx="0" cy="246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650" name="Line 98"/>
            <p:cNvSpPr>
              <a:spLocks noChangeShapeType="1"/>
            </p:cNvSpPr>
            <p:nvPr/>
          </p:nvSpPr>
          <p:spPr bwMode="auto">
            <a:xfrm>
              <a:off x="839" y="1253"/>
              <a:ext cx="0" cy="552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651" name="Line 99"/>
            <p:cNvSpPr>
              <a:spLocks noChangeShapeType="1"/>
            </p:cNvSpPr>
            <p:nvPr/>
          </p:nvSpPr>
          <p:spPr bwMode="auto">
            <a:xfrm>
              <a:off x="839" y="1815"/>
              <a:ext cx="0" cy="371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652" name="Line 100"/>
            <p:cNvSpPr>
              <a:spLocks noChangeShapeType="1"/>
            </p:cNvSpPr>
            <p:nvPr/>
          </p:nvSpPr>
          <p:spPr bwMode="auto">
            <a:xfrm>
              <a:off x="839" y="2196"/>
              <a:ext cx="0" cy="497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653" name="Line 101"/>
            <p:cNvSpPr>
              <a:spLocks noChangeShapeType="1"/>
            </p:cNvSpPr>
            <p:nvPr/>
          </p:nvSpPr>
          <p:spPr bwMode="auto">
            <a:xfrm>
              <a:off x="839" y="2694"/>
              <a:ext cx="0" cy="149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654" name="Line 102"/>
            <p:cNvSpPr>
              <a:spLocks noChangeShapeType="1"/>
            </p:cNvSpPr>
            <p:nvPr/>
          </p:nvSpPr>
          <p:spPr bwMode="auto">
            <a:xfrm>
              <a:off x="839" y="2854"/>
              <a:ext cx="0" cy="371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655" name="Line 103"/>
            <p:cNvSpPr>
              <a:spLocks noChangeShapeType="1"/>
            </p:cNvSpPr>
            <p:nvPr/>
          </p:nvSpPr>
          <p:spPr bwMode="auto">
            <a:xfrm>
              <a:off x="839" y="3235"/>
              <a:ext cx="0" cy="244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656" name="Line 104"/>
            <p:cNvSpPr>
              <a:spLocks noChangeShapeType="1"/>
            </p:cNvSpPr>
            <p:nvPr/>
          </p:nvSpPr>
          <p:spPr bwMode="auto">
            <a:xfrm>
              <a:off x="839" y="3489"/>
              <a:ext cx="0" cy="244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657" name="Line 105"/>
            <p:cNvSpPr>
              <a:spLocks noChangeShapeType="1"/>
            </p:cNvSpPr>
            <p:nvPr/>
          </p:nvSpPr>
          <p:spPr bwMode="auto">
            <a:xfrm>
              <a:off x="839" y="3743"/>
              <a:ext cx="0" cy="246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658" name="Line 106"/>
            <p:cNvSpPr>
              <a:spLocks noChangeShapeType="1"/>
            </p:cNvSpPr>
            <p:nvPr/>
          </p:nvSpPr>
          <p:spPr bwMode="auto">
            <a:xfrm>
              <a:off x="3513" y="1253"/>
              <a:ext cx="0" cy="171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659" name="Line 107"/>
            <p:cNvSpPr>
              <a:spLocks noChangeShapeType="1"/>
            </p:cNvSpPr>
            <p:nvPr/>
          </p:nvSpPr>
          <p:spPr bwMode="auto">
            <a:xfrm>
              <a:off x="3513" y="1434"/>
              <a:ext cx="0" cy="371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660" name="Line 108"/>
            <p:cNvSpPr>
              <a:spLocks noChangeShapeType="1"/>
            </p:cNvSpPr>
            <p:nvPr/>
          </p:nvSpPr>
          <p:spPr bwMode="auto">
            <a:xfrm>
              <a:off x="3513" y="1815"/>
              <a:ext cx="0" cy="371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661" name="Line 109"/>
            <p:cNvSpPr>
              <a:spLocks noChangeShapeType="1"/>
            </p:cNvSpPr>
            <p:nvPr/>
          </p:nvSpPr>
          <p:spPr bwMode="auto">
            <a:xfrm>
              <a:off x="3513" y="2196"/>
              <a:ext cx="0" cy="497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662" name="Line 110"/>
            <p:cNvSpPr>
              <a:spLocks noChangeShapeType="1"/>
            </p:cNvSpPr>
            <p:nvPr/>
          </p:nvSpPr>
          <p:spPr bwMode="auto">
            <a:xfrm>
              <a:off x="3513" y="2694"/>
              <a:ext cx="0" cy="149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663" name="Line 111"/>
            <p:cNvSpPr>
              <a:spLocks noChangeShapeType="1"/>
            </p:cNvSpPr>
            <p:nvPr/>
          </p:nvSpPr>
          <p:spPr bwMode="auto">
            <a:xfrm>
              <a:off x="3513" y="2854"/>
              <a:ext cx="0" cy="371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664" name="Line 112"/>
            <p:cNvSpPr>
              <a:spLocks noChangeShapeType="1"/>
            </p:cNvSpPr>
            <p:nvPr/>
          </p:nvSpPr>
          <p:spPr bwMode="auto">
            <a:xfrm>
              <a:off x="3513" y="3235"/>
              <a:ext cx="0" cy="244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665" name="Line 113"/>
            <p:cNvSpPr>
              <a:spLocks noChangeShapeType="1"/>
            </p:cNvSpPr>
            <p:nvPr/>
          </p:nvSpPr>
          <p:spPr bwMode="auto">
            <a:xfrm>
              <a:off x="3513" y="3489"/>
              <a:ext cx="0" cy="244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666" name="Line 114"/>
            <p:cNvSpPr>
              <a:spLocks noChangeShapeType="1"/>
            </p:cNvSpPr>
            <p:nvPr/>
          </p:nvSpPr>
          <p:spPr bwMode="auto">
            <a:xfrm>
              <a:off x="3513" y="3743"/>
              <a:ext cx="0" cy="246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667" name="Line 115"/>
            <p:cNvSpPr>
              <a:spLocks noChangeShapeType="1"/>
            </p:cNvSpPr>
            <p:nvPr/>
          </p:nvSpPr>
          <p:spPr bwMode="auto">
            <a:xfrm>
              <a:off x="4153" y="1434"/>
              <a:ext cx="0" cy="371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668" name="Line 116"/>
            <p:cNvSpPr>
              <a:spLocks noChangeShapeType="1"/>
            </p:cNvSpPr>
            <p:nvPr/>
          </p:nvSpPr>
          <p:spPr bwMode="auto">
            <a:xfrm>
              <a:off x="4153" y="1815"/>
              <a:ext cx="0" cy="371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669" name="Line 117"/>
            <p:cNvSpPr>
              <a:spLocks noChangeShapeType="1"/>
            </p:cNvSpPr>
            <p:nvPr/>
          </p:nvSpPr>
          <p:spPr bwMode="auto">
            <a:xfrm>
              <a:off x="4153" y="2196"/>
              <a:ext cx="0" cy="497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670" name="Line 118"/>
            <p:cNvSpPr>
              <a:spLocks noChangeShapeType="1"/>
            </p:cNvSpPr>
            <p:nvPr/>
          </p:nvSpPr>
          <p:spPr bwMode="auto">
            <a:xfrm>
              <a:off x="4153" y="2694"/>
              <a:ext cx="0" cy="149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671" name="Line 119"/>
            <p:cNvSpPr>
              <a:spLocks noChangeShapeType="1"/>
            </p:cNvSpPr>
            <p:nvPr/>
          </p:nvSpPr>
          <p:spPr bwMode="auto">
            <a:xfrm>
              <a:off x="4153" y="2854"/>
              <a:ext cx="0" cy="371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672" name="Line 120"/>
            <p:cNvSpPr>
              <a:spLocks noChangeShapeType="1"/>
            </p:cNvSpPr>
            <p:nvPr/>
          </p:nvSpPr>
          <p:spPr bwMode="auto">
            <a:xfrm>
              <a:off x="4153" y="3235"/>
              <a:ext cx="0" cy="244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673" name="Line 121"/>
            <p:cNvSpPr>
              <a:spLocks noChangeShapeType="1"/>
            </p:cNvSpPr>
            <p:nvPr/>
          </p:nvSpPr>
          <p:spPr bwMode="auto">
            <a:xfrm>
              <a:off x="4153" y="3489"/>
              <a:ext cx="0" cy="244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674" name="Line 122"/>
            <p:cNvSpPr>
              <a:spLocks noChangeShapeType="1"/>
            </p:cNvSpPr>
            <p:nvPr/>
          </p:nvSpPr>
          <p:spPr bwMode="auto">
            <a:xfrm>
              <a:off x="4153" y="3743"/>
              <a:ext cx="0" cy="246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675" name="Line 123"/>
            <p:cNvSpPr>
              <a:spLocks noChangeShapeType="1"/>
            </p:cNvSpPr>
            <p:nvPr/>
          </p:nvSpPr>
          <p:spPr bwMode="auto">
            <a:xfrm>
              <a:off x="4795" y="1434"/>
              <a:ext cx="0" cy="371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676" name="Line 124"/>
            <p:cNvSpPr>
              <a:spLocks noChangeShapeType="1"/>
            </p:cNvSpPr>
            <p:nvPr/>
          </p:nvSpPr>
          <p:spPr bwMode="auto">
            <a:xfrm>
              <a:off x="4795" y="1815"/>
              <a:ext cx="0" cy="371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677" name="Line 125"/>
            <p:cNvSpPr>
              <a:spLocks noChangeShapeType="1"/>
            </p:cNvSpPr>
            <p:nvPr/>
          </p:nvSpPr>
          <p:spPr bwMode="auto">
            <a:xfrm>
              <a:off x="4795" y="2196"/>
              <a:ext cx="0" cy="497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678" name="Line 126"/>
            <p:cNvSpPr>
              <a:spLocks noChangeShapeType="1"/>
            </p:cNvSpPr>
            <p:nvPr/>
          </p:nvSpPr>
          <p:spPr bwMode="auto">
            <a:xfrm>
              <a:off x="4795" y="2694"/>
              <a:ext cx="0" cy="149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679" name="Line 127"/>
            <p:cNvSpPr>
              <a:spLocks noChangeShapeType="1"/>
            </p:cNvSpPr>
            <p:nvPr/>
          </p:nvSpPr>
          <p:spPr bwMode="auto">
            <a:xfrm>
              <a:off x="4795" y="2854"/>
              <a:ext cx="0" cy="371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680" name="Line 128"/>
            <p:cNvSpPr>
              <a:spLocks noChangeShapeType="1"/>
            </p:cNvSpPr>
            <p:nvPr/>
          </p:nvSpPr>
          <p:spPr bwMode="auto">
            <a:xfrm>
              <a:off x="4795" y="3235"/>
              <a:ext cx="0" cy="244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681" name="Line 129"/>
            <p:cNvSpPr>
              <a:spLocks noChangeShapeType="1"/>
            </p:cNvSpPr>
            <p:nvPr/>
          </p:nvSpPr>
          <p:spPr bwMode="auto">
            <a:xfrm>
              <a:off x="4795" y="3489"/>
              <a:ext cx="0" cy="244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682" name="Line 130"/>
            <p:cNvSpPr>
              <a:spLocks noChangeShapeType="1"/>
            </p:cNvSpPr>
            <p:nvPr/>
          </p:nvSpPr>
          <p:spPr bwMode="auto">
            <a:xfrm>
              <a:off x="4795" y="3743"/>
              <a:ext cx="0" cy="246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683" name="Line 131"/>
            <p:cNvSpPr>
              <a:spLocks noChangeShapeType="1"/>
            </p:cNvSpPr>
            <p:nvPr/>
          </p:nvSpPr>
          <p:spPr bwMode="auto">
            <a:xfrm>
              <a:off x="5436" y="1253"/>
              <a:ext cx="0" cy="171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684" name="Line 132"/>
            <p:cNvSpPr>
              <a:spLocks noChangeShapeType="1"/>
            </p:cNvSpPr>
            <p:nvPr/>
          </p:nvSpPr>
          <p:spPr bwMode="auto">
            <a:xfrm>
              <a:off x="5436" y="1434"/>
              <a:ext cx="0" cy="371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685" name="Line 133"/>
            <p:cNvSpPr>
              <a:spLocks noChangeShapeType="1"/>
            </p:cNvSpPr>
            <p:nvPr/>
          </p:nvSpPr>
          <p:spPr bwMode="auto">
            <a:xfrm>
              <a:off x="5436" y="1815"/>
              <a:ext cx="0" cy="371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686" name="Line 134"/>
            <p:cNvSpPr>
              <a:spLocks noChangeShapeType="1"/>
            </p:cNvSpPr>
            <p:nvPr/>
          </p:nvSpPr>
          <p:spPr bwMode="auto">
            <a:xfrm>
              <a:off x="5436" y="2196"/>
              <a:ext cx="0" cy="497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687" name="Line 135"/>
            <p:cNvSpPr>
              <a:spLocks noChangeShapeType="1"/>
            </p:cNvSpPr>
            <p:nvPr/>
          </p:nvSpPr>
          <p:spPr bwMode="auto">
            <a:xfrm>
              <a:off x="5436" y="2694"/>
              <a:ext cx="0" cy="149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688" name="Line 136"/>
            <p:cNvSpPr>
              <a:spLocks noChangeShapeType="1"/>
            </p:cNvSpPr>
            <p:nvPr/>
          </p:nvSpPr>
          <p:spPr bwMode="auto">
            <a:xfrm>
              <a:off x="5436" y="2854"/>
              <a:ext cx="0" cy="371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689" name="Line 137"/>
            <p:cNvSpPr>
              <a:spLocks noChangeShapeType="1"/>
            </p:cNvSpPr>
            <p:nvPr/>
          </p:nvSpPr>
          <p:spPr bwMode="auto">
            <a:xfrm>
              <a:off x="5436" y="3235"/>
              <a:ext cx="0" cy="244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690" name="Line 138"/>
            <p:cNvSpPr>
              <a:spLocks noChangeShapeType="1"/>
            </p:cNvSpPr>
            <p:nvPr/>
          </p:nvSpPr>
          <p:spPr bwMode="auto">
            <a:xfrm>
              <a:off x="5436" y="3489"/>
              <a:ext cx="0" cy="244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691" name="Line 139"/>
            <p:cNvSpPr>
              <a:spLocks noChangeShapeType="1"/>
            </p:cNvSpPr>
            <p:nvPr/>
          </p:nvSpPr>
          <p:spPr bwMode="auto">
            <a:xfrm>
              <a:off x="5436" y="3743"/>
              <a:ext cx="0" cy="246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3692" name="Rectangle 140"/>
          <p:cNvSpPr>
            <a:spLocks noChangeArrowheads="1"/>
          </p:cNvSpPr>
          <p:nvPr/>
        </p:nvSpPr>
        <p:spPr bwMode="auto">
          <a:xfrm>
            <a:off x="517525" y="1500188"/>
            <a:ext cx="3487738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hangingPunct="1">
              <a:lnSpc>
                <a:spcPct val="100000"/>
              </a:lnSpc>
              <a:buClrTx/>
              <a:buFontTx/>
              <a:buNone/>
            </a:pPr>
            <a:r>
              <a:rPr lang="ru-RU" altLang="ru-RU" b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Общегосударственные вопросы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 noGrp="1" noChangeArrowheads="1"/>
          </p:cNvSpPr>
          <p:nvPr>
            <p:ph type="title"/>
          </p:nvPr>
        </p:nvSpPr>
        <p:spPr>
          <a:xfrm>
            <a:off x="571500" y="500063"/>
            <a:ext cx="8183563" cy="622300"/>
          </a:xfrm>
          <a:ln/>
        </p:spPr>
        <p:txBody>
          <a:bodyPr/>
          <a:lstStyle/>
          <a:p>
            <a:pPr marL="53975" algn="ctr">
              <a:lnSpc>
                <a:spcPct val="100000"/>
              </a:lnSpc>
              <a:buClrTx/>
              <a:buFontTx/>
              <a:buNone/>
              <a:tabLst>
                <a:tab pos="53975" algn="l"/>
                <a:tab pos="501650" algn="l"/>
                <a:tab pos="950913" algn="l"/>
                <a:tab pos="1400175" algn="l"/>
                <a:tab pos="1849438" algn="l"/>
                <a:tab pos="2298700" algn="l"/>
                <a:tab pos="2747963" algn="l"/>
                <a:tab pos="3197225" algn="l"/>
                <a:tab pos="3646488" algn="l"/>
                <a:tab pos="4095750" algn="l"/>
                <a:tab pos="4545013" algn="l"/>
                <a:tab pos="4994275" algn="l"/>
                <a:tab pos="5443538" algn="l"/>
                <a:tab pos="5892800" algn="l"/>
                <a:tab pos="6342063" algn="l"/>
                <a:tab pos="6791325" algn="l"/>
                <a:tab pos="7240588" algn="l"/>
                <a:tab pos="7689850" algn="l"/>
                <a:tab pos="8139113" algn="l"/>
                <a:tab pos="8588375" algn="l"/>
                <a:tab pos="9037638" algn="l"/>
              </a:tabLst>
            </a:pPr>
            <a:r>
              <a:rPr lang="ru-RU" altLang="ru-RU" dirty="0">
                <a:solidFill>
                  <a:srgbClr val="E6E9CB"/>
                </a:solidFill>
                <a:latin typeface="Times New Roman" panose="02020603050405020304" pitchFamily="18" charset="0"/>
              </a:rPr>
              <a:t>Структура расходов бюджета </a:t>
            </a:r>
            <a:r>
              <a:rPr lang="ru-RU" altLang="ru-RU" dirty="0" err="1">
                <a:solidFill>
                  <a:srgbClr val="E6E9CB"/>
                </a:solidFill>
                <a:latin typeface="Times New Roman" panose="02020603050405020304" pitchFamily="18" charset="0"/>
              </a:rPr>
              <a:t>Хромцовского</a:t>
            </a:r>
            <a:r>
              <a:rPr lang="ru-RU" altLang="ru-RU" dirty="0">
                <a:solidFill>
                  <a:srgbClr val="E6E9CB"/>
                </a:solidFill>
                <a:latin typeface="Times New Roman" panose="02020603050405020304" pitchFamily="18" charset="0"/>
              </a:rPr>
              <a:t> сельского поселения  на </a:t>
            </a:r>
            <a:r>
              <a:rPr lang="ru-RU" altLang="ru-RU" dirty="0" smtClean="0">
                <a:solidFill>
                  <a:srgbClr val="E6E9CB"/>
                </a:solidFill>
                <a:latin typeface="Times New Roman" panose="02020603050405020304" pitchFamily="18" charset="0"/>
              </a:rPr>
              <a:t>2021 </a:t>
            </a:r>
            <a:r>
              <a:rPr lang="ru-RU" altLang="ru-RU" dirty="0">
                <a:solidFill>
                  <a:srgbClr val="E6E9CB"/>
                </a:solidFill>
                <a:latin typeface="Times New Roman" panose="02020603050405020304" pitchFamily="18" charset="0"/>
              </a:rPr>
              <a:t>год и плановый период </a:t>
            </a:r>
            <a:r>
              <a:rPr lang="ru-RU" altLang="ru-RU" dirty="0" smtClean="0">
                <a:solidFill>
                  <a:srgbClr val="E6E9CB"/>
                </a:solidFill>
                <a:latin typeface="Times New Roman" panose="02020603050405020304" pitchFamily="18" charset="0"/>
              </a:rPr>
              <a:t>2022-2023 </a:t>
            </a:r>
            <a:r>
              <a:rPr lang="ru-RU" altLang="ru-RU" dirty="0" err="1">
                <a:solidFill>
                  <a:srgbClr val="E6E9CB"/>
                </a:solidFill>
                <a:latin typeface="Times New Roman" panose="02020603050405020304" pitchFamily="18" charset="0"/>
              </a:rPr>
              <a:t>гг</a:t>
            </a:r>
            <a:r>
              <a:rPr lang="ru-RU" altLang="ru-RU" dirty="0">
                <a:solidFill>
                  <a:srgbClr val="E6E9CB"/>
                </a:solidFill>
                <a:latin typeface="Times New Roman" panose="02020603050405020304" pitchFamily="18" charset="0"/>
              </a:rPr>
              <a:t> по основным разделам и подразделам</a:t>
            </a:r>
          </a:p>
        </p:txBody>
      </p:sp>
      <p:grpSp>
        <p:nvGrpSpPr>
          <p:cNvPr id="24578" name="Group 2"/>
          <p:cNvGrpSpPr>
            <a:grpSpLocks/>
          </p:cNvGrpSpPr>
          <p:nvPr/>
        </p:nvGrpSpPr>
        <p:grpSpPr bwMode="auto">
          <a:xfrm>
            <a:off x="571500" y="1792288"/>
            <a:ext cx="7986713" cy="1581150"/>
            <a:chOff x="360" y="1129"/>
            <a:chExt cx="5031" cy="996"/>
          </a:xfrm>
        </p:grpSpPr>
        <p:sp>
          <p:nvSpPr>
            <p:cNvPr id="24579" name="Rectangle 3"/>
            <p:cNvSpPr>
              <a:spLocks noChangeArrowheads="1"/>
            </p:cNvSpPr>
            <p:nvPr/>
          </p:nvSpPr>
          <p:spPr bwMode="auto">
            <a:xfrm>
              <a:off x="360" y="1129"/>
              <a:ext cx="605" cy="473"/>
            </a:xfrm>
            <a:prstGeom prst="rect">
              <a:avLst/>
            </a:prstGeom>
            <a:solidFill>
              <a:srgbClr val="72A37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solidFill>
                    <a:srgbClr val="FFFF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Раздел подраздел</a:t>
              </a:r>
            </a:p>
          </p:txBody>
        </p:sp>
        <p:sp>
          <p:nvSpPr>
            <p:cNvPr id="24580" name="Rectangle 4"/>
            <p:cNvSpPr>
              <a:spLocks noChangeArrowheads="1"/>
            </p:cNvSpPr>
            <p:nvPr/>
          </p:nvSpPr>
          <p:spPr bwMode="auto">
            <a:xfrm>
              <a:off x="975" y="1129"/>
              <a:ext cx="2519" cy="473"/>
            </a:xfrm>
            <a:prstGeom prst="rect">
              <a:avLst/>
            </a:prstGeom>
            <a:solidFill>
              <a:srgbClr val="72A37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solidFill>
                    <a:srgbClr val="FFFF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Наименование</a:t>
              </a:r>
            </a:p>
          </p:txBody>
        </p:sp>
        <p:sp>
          <p:nvSpPr>
            <p:cNvPr id="24581" name="Rectangle 5"/>
            <p:cNvSpPr>
              <a:spLocks noChangeArrowheads="1"/>
            </p:cNvSpPr>
            <p:nvPr/>
          </p:nvSpPr>
          <p:spPr bwMode="auto">
            <a:xfrm>
              <a:off x="3501" y="1129"/>
              <a:ext cx="1876" cy="223"/>
            </a:xfrm>
            <a:prstGeom prst="rect">
              <a:avLst/>
            </a:prstGeom>
            <a:solidFill>
              <a:srgbClr val="72A37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828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300">
                  <a:solidFill>
                    <a:srgbClr val="FFFF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Сумма, тысяч рублей</a:t>
              </a:r>
            </a:p>
          </p:txBody>
        </p:sp>
        <p:sp>
          <p:nvSpPr>
            <p:cNvPr id="24582" name="Rectangle 6"/>
            <p:cNvSpPr>
              <a:spLocks noChangeArrowheads="1"/>
            </p:cNvSpPr>
            <p:nvPr/>
          </p:nvSpPr>
          <p:spPr bwMode="auto">
            <a:xfrm>
              <a:off x="3501" y="1364"/>
              <a:ext cx="620" cy="242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2021 </a:t>
              </a:r>
              <a:r>
                <a:rPr lang="ru-RU" altLang="ru-RU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год</a:t>
              </a:r>
            </a:p>
          </p:txBody>
        </p:sp>
        <p:sp>
          <p:nvSpPr>
            <p:cNvPr id="24583" name="Rectangle 7"/>
            <p:cNvSpPr>
              <a:spLocks noChangeArrowheads="1"/>
            </p:cNvSpPr>
            <p:nvPr/>
          </p:nvSpPr>
          <p:spPr bwMode="auto">
            <a:xfrm>
              <a:off x="4131" y="1364"/>
              <a:ext cx="620" cy="242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2022 </a:t>
              </a:r>
              <a:r>
                <a:rPr lang="ru-RU" altLang="ru-RU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год</a:t>
              </a:r>
            </a:p>
          </p:txBody>
        </p:sp>
        <p:sp>
          <p:nvSpPr>
            <p:cNvPr id="24584" name="Rectangle 8"/>
            <p:cNvSpPr>
              <a:spLocks noChangeArrowheads="1"/>
            </p:cNvSpPr>
            <p:nvPr/>
          </p:nvSpPr>
          <p:spPr bwMode="auto">
            <a:xfrm>
              <a:off x="4762" y="1364"/>
              <a:ext cx="620" cy="242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2023 </a:t>
              </a:r>
              <a:r>
                <a:rPr lang="ru-RU" altLang="ru-RU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год</a:t>
              </a:r>
            </a:p>
          </p:txBody>
        </p:sp>
        <p:sp>
          <p:nvSpPr>
            <p:cNvPr id="24585" name="Rectangle 9"/>
            <p:cNvSpPr>
              <a:spLocks noChangeArrowheads="1"/>
            </p:cNvSpPr>
            <p:nvPr/>
          </p:nvSpPr>
          <p:spPr bwMode="auto">
            <a:xfrm>
              <a:off x="360" y="1616"/>
              <a:ext cx="605" cy="245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 anchor="b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0203</a:t>
              </a:r>
            </a:p>
          </p:txBody>
        </p:sp>
        <p:sp>
          <p:nvSpPr>
            <p:cNvPr id="24586" name="Rectangle 10"/>
            <p:cNvSpPr>
              <a:spLocks noChangeArrowheads="1"/>
            </p:cNvSpPr>
            <p:nvPr/>
          </p:nvSpPr>
          <p:spPr bwMode="auto">
            <a:xfrm>
              <a:off x="975" y="1616"/>
              <a:ext cx="2519" cy="245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hangingPunct="1">
                <a:lnSpc>
                  <a:spcPct val="95000"/>
                </a:lnSpc>
                <a:buClrTx/>
                <a:buFontTx/>
                <a:buNone/>
              </a:pPr>
              <a:endParaRPr lang="ru-RU" altLang="ru-RU" sz="14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Мобилизационная и вневойсковая подготовка</a:t>
              </a:r>
            </a:p>
          </p:txBody>
        </p:sp>
        <p:sp>
          <p:nvSpPr>
            <p:cNvPr id="24587" name="Rectangle 11"/>
            <p:cNvSpPr>
              <a:spLocks noChangeArrowheads="1"/>
            </p:cNvSpPr>
            <p:nvPr/>
          </p:nvSpPr>
          <p:spPr bwMode="auto">
            <a:xfrm>
              <a:off x="3501" y="1616"/>
              <a:ext cx="620" cy="245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endParaRPr lang="ru-RU" altLang="ru-RU" sz="14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80,2</a:t>
              </a:r>
            </a:p>
          </p:txBody>
        </p:sp>
        <p:sp>
          <p:nvSpPr>
            <p:cNvPr id="24588" name="Rectangle 12"/>
            <p:cNvSpPr>
              <a:spLocks noChangeArrowheads="1"/>
            </p:cNvSpPr>
            <p:nvPr/>
          </p:nvSpPr>
          <p:spPr bwMode="auto">
            <a:xfrm>
              <a:off x="4131" y="1616"/>
              <a:ext cx="620" cy="245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endParaRPr lang="ru-RU" altLang="ru-RU" sz="14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80,2</a:t>
              </a:r>
            </a:p>
          </p:txBody>
        </p:sp>
        <p:sp>
          <p:nvSpPr>
            <p:cNvPr id="24589" name="Rectangle 13"/>
            <p:cNvSpPr>
              <a:spLocks noChangeArrowheads="1"/>
            </p:cNvSpPr>
            <p:nvPr/>
          </p:nvSpPr>
          <p:spPr bwMode="auto">
            <a:xfrm>
              <a:off x="4762" y="1616"/>
              <a:ext cx="620" cy="245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endParaRPr lang="ru-RU" altLang="ru-RU" sz="14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</a:p>
          </p:txBody>
        </p:sp>
        <p:sp>
          <p:nvSpPr>
            <p:cNvPr id="24590" name="Rectangle 14"/>
            <p:cNvSpPr>
              <a:spLocks noChangeArrowheads="1"/>
            </p:cNvSpPr>
            <p:nvPr/>
          </p:nvSpPr>
          <p:spPr bwMode="auto">
            <a:xfrm>
              <a:off x="360" y="1868"/>
              <a:ext cx="605" cy="245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 anchor="b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ИТОГО</a:t>
              </a:r>
            </a:p>
          </p:txBody>
        </p:sp>
        <p:sp>
          <p:nvSpPr>
            <p:cNvPr id="24591" name="Rectangle 15"/>
            <p:cNvSpPr>
              <a:spLocks noChangeArrowheads="1"/>
            </p:cNvSpPr>
            <p:nvPr/>
          </p:nvSpPr>
          <p:spPr bwMode="auto">
            <a:xfrm>
              <a:off x="975" y="1868"/>
              <a:ext cx="2519" cy="245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4592" name="Rectangle 16"/>
            <p:cNvSpPr>
              <a:spLocks noChangeArrowheads="1"/>
            </p:cNvSpPr>
            <p:nvPr/>
          </p:nvSpPr>
          <p:spPr bwMode="auto">
            <a:xfrm>
              <a:off x="3501" y="1868"/>
              <a:ext cx="620" cy="245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endParaRPr lang="ru-RU" altLang="ru-RU" sz="1400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80,2</a:t>
              </a:r>
            </a:p>
          </p:txBody>
        </p:sp>
        <p:sp>
          <p:nvSpPr>
            <p:cNvPr id="24593" name="Rectangle 17"/>
            <p:cNvSpPr>
              <a:spLocks noChangeArrowheads="1"/>
            </p:cNvSpPr>
            <p:nvPr/>
          </p:nvSpPr>
          <p:spPr bwMode="auto">
            <a:xfrm>
              <a:off x="4131" y="1868"/>
              <a:ext cx="620" cy="245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endParaRPr lang="ru-RU" altLang="ru-RU" sz="14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80,2</a:t>
              </a:r>
            </a:p>
          </p:txBody>
        </p:sp>
        <p:sp>
          <p:nvSpPr>
            <p:cNvPr id="24594" name="Rectangle 18"/>
            <p:cNvSpPr>
              <a:spLocks noChangeArrowheads="1"/>
            </p:cNvSpPr>
            <p:nvPr/>
          </p:nvSpPr>
          <p:spPr bwMode="auto">
            <a:xfrm>
              <a:off x="4762" y="1868"/>
              <a:ext cx="620" cy="245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endParaRPr lang="ru-RU" altLang="ru-RU" sz="14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</a:p>
          </p:txBody>
        </p:sp>
        <p:sp>
          <p:nvSpPr>
            <p:cNvPr id="24595" name="Line 19"/>
            <p:cNvSpPr>
              <a:spLocks noChangeShapeType="1"/>
            </p:cNvSpPr>
            <p:nvPr/>
          </p:nvSpPr>
          <p:spPr bwMode="auto">
            <a:xfrm>
              <a:off x="360" y="1129"/>
              <a:ext cx="605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596" name="Line 20"/>
            <p:cNvSpPr>
              <a:spLocks noChangeShapeType="1"/>
            </p:cNvSpPr>
            <p:nvPr/>
          </p:nvSpPr>
          <p:spPr bwMode="auto">
            <a:xfrm>
              <a:off x="975" y="1129"/>
              <a:ext cx="2519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597" name="Line 21"/>
            <p:cNvSpPr>
              <a:spLocks noChangeShapeType="1"/>
            </p:cNvSpPr>
            <p:nvPr/>
          </p:nvSpPr>
          <p:spPr bwMode="auto">
            <a:xfrm>
              <a:off x="3501" y="1129"/>
              <a:ext cx="1876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598" name="Line 22"/>
            <p:cNvSpPr>
              <a:spLocks noChangeShapeType="1"/>
            </p:cNvSpPr>
            <p:nvPr/>
          </p:nvSpPr>
          <p:spPr bwMode="auto">
            <a:xfrm>
              <a:off x="3501" y="1364"/>
              <a:ext cx="620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599" name="Line 23"/>
            <p:cNvSpPr>
              <a:spLocks noChangeShapeType="1"/>
            </p:cNvSpPr>
            <p:nvPr/>
          </p:nvSpPr>
          <p:spPr bwMode="auto">
            <a:xfrm>
              <a:off x="4131" y="1364"/>
              <a:ext cx="620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600" name="Line 24"/>
            <p:cNvSpPr>
              <a:spLocks noChangeShapeType="1"/>
            </p:cNvSpPr>
            <p:nvPr/>
          </p:nvSpPr>
          <p:spPr bwMode="auto">
            <a:xfrm>
              <a:off x="4762" y="1364"/>
              <a:ext cx="620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601" name="Line 25"/>
            <p:cNvSpPr>
              <a:spLocks noChangeShapeType="1"/>
            </p:cNvSpPr>
            <p:nvPr/>
          </p:nvSpPr>
          <p:spPr bwMode="auto">
            <a:xfrm>
              <a:off x="360" y="1616"/>
              <a:ext cx="605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602" name="Line 26"/>
            <p:cNvSpPr>
              <a:spLocks noChangeShapeType="1"/>
            </p:cNvSpPr>
            <p:nvPr/>
          </p:nvSpPr>
          <p:spPr bwMode="auto">
            <a:xfrm>
              <a:off x="975" y="1616"/>
              <a:ext cx="2519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603" name="Line 27"/>
            <p:cNvSpPr>
              <a:spLocks noChangeShapeType="1"/>
            </p:cNvSpPr>
            <p:nvPr/>
          </p:nvSpPr>
          <p:spPr bwMode="auto">
            <a:xfrm>
              <a:off x="3501" y="1616"/>
              <a:ext cx="620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604" name="Line 28"/>
            <p:cNvSpPr>
              <a:spLocks noChangeShapeType="1"/>
            </p:cNvSpPr>
            <p:nvPr/>
          </p:nvSpPr>
          <p:spPr bwMode="auto">
            <a:xfrm>
              <a:off x="4131" y="1616"/>
              <a:ext cx="620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605" name="Line 29"/>
            <p:cNvSpPr>
              <a:spLocks noChangeShapeType="1"/>
            </p:cNvSpPr>
            <p:nvPr/>
          </p:nvSpPr>
          <p:spPr bwMode="auto">
            <a:xfrm>
              <a:off x="4762" y="1616"/>
              <a:ext cx="620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606" name="Line 30"/>
            <p:cNvSpPr>
              <a:spLocks noChangeShapeType="1"/>
            </p:cNvSpPr>
            <p:nvPr/>
          </p:nvSpPr>
          <p:spPr bwMode="auto">
            <a:xfrm>
              <a:off x="360" y="1868"/>
              <a:ext cx="605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607" name="Line 31"/>
            <p:cNvSpPr>
              <a:spLocks noChangeShapeType="1"/>
            </p:cNvSpPr>
            <p:nvPr/>
          </p:nvSpPr>
          <p:spPr bwMode="auto">
            <a:xfrm>
              <a:off x="975" y="1868"/>
              <a:ext cx="2519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608" name="Line 32"/>
            <p:cNvSpPr>
              <a:spLocks noChangeShapeType="1"/>
            </p:cNvSpPr>
            <p:nvPr/>
          </p:nvSpPr>
          <p:spPr bwMode="auto">
            <a:xfrm>
              <a:off x="3501" y="1868"/>
              <a:ext cx="620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609" name="Line 33"/>
            <p:cNvSpPr>
              <a:spLocks noChangeShapeType="1"/>
            </p:cNvSpPr>
            <p:nvPr/>
          </p:nvSpPr>
          <p:spPr bwMode="auto">
            <a:xfrm>
              <a:off x="4131" y="1868"/>
              <a:ext cx="620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610" name="Line 34"/>
            <p:cNvSpPr>
              <a:spLocks noChangeShapeType="1"/>
            </p:cNvSpPr>
            <p:nvPr/>
          </p:nvSpPr>
          <p:spPr bwMode="auto">
            <a:xfrm>
              <a:off x="4762" y="1868"/>
              <a:ext cx="620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611" name="Line 35"/>
            <p:cNvSpPr>
              <a:spLocks noChangeShapeType="1"/>
            </p:cNvSpPr>
            <p:nvPr/>
          </p:nvSpPr>
          <p:spPr bwMode="auto">
            <a:xfrm>
              <a:off x="360" y="2126"/>
              <a:ext cx="605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612" name="Line 36"/>
            <p:cNvSpPr>
              <a:spLocks noChangeShapeType="1"/>
            </p:cNvSpPr>
            <p:nvPr/>
          </p:nvSpPr>
          <p:spPr bwMode="auto">
            <a:xfrm>
              <a:off x="975" y="2126"/>
              <a:ext cx="2519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613" name="Line 37"/>
            <p:cNvSpPr>
              <a:spLocks noChangeShapeType="1"/>
            </p:cNvSpPr>
            <p:nvPr/>
          </p:nvSpPr>
          <p:spPr bwMode="auto">
            <a:xfrm>
              <a:off x="3501" y="2126"/>
              <a:ext cx="620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614" name="Line 38"/>
            <p:cNvSpPr>
              <a:spLocks noChangeShapeType="1"/>
            </p:cNvSpPr>
            <p:nvPr/>
          </p:nvSpPr>
          <p:spPr bwMode="auto">
            <a:xfrm>
              <a:off x="4131" y="2126"/>
              <a:ext cx="620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615" name="Line 39"/>
            <p:cNvSpPr>
              <a:spLocks noChangeShapeType="1"/>
            </p:cNvSpPr>
            <p:nvPr/>
          </p:nvSpPr>
          <p:spPr bwMode="auto">
            <a:xfrm>
              <a:off x="4762" y="2126"/>
              <a:ext cx="620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616" name="Line 40"/>
            <p:cNvSpPr>
              <a:spLocks noChangeShapeType="1"/>
            </p:cNvSpPr>
            <p:nvPr/>
          </p:nvSpPr>
          <p:spPr bwMode="auto">
            <a:xfrm>
              <a:off x="360" y="1129"/>
              <a:ext cx="0" cy="473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617" name="Line 41"/>
            <p:cNvSpPr>
              <a:spLocks noChangeShapeType="1"/>
            </p:cNvSpPr>
            <p:nvPr/>
          </p:nvSpPr>
          <p:spPr bwMode="auto">
            <a:xfrm>
              <a:off x="360" y="1616"/>
              <a:ext cx="0" cy="245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618" name="Line 42"/>
            <p:cNvSpPr>
              <a:spLocks noChangeShapeType="1"/>
            </p:cNvSpPr>
            <p:nvPr/>
          </p:nvSpPr>
          <p:spPr bwMode="auto">
            <a:xfrm>
              <a:off x="360" y="1868"/>
              <a:ext cx="0" cy="245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619" name="Line 43"/>
            <p:cNvSpPr>
              <a:spLocks noChangeShapeType="1"/>
            </p:cNvSpPr>
            <p:nvPr/>
          </p:nvSpPr>
          <p:spPr bwMode="auto">
            <a:xfrm>
              <a:off x="975" y="1129"/>
              <a:ext cx="0" cy="473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620" name="Line 44"/>
            <p:cNvSpPr>
              <a:spLocks noChangeShapeType="1"/>
            </p:cNvSpPr>
            <p:nvPr/>
          </p:nvSpPr>
          <p:spPr bwMode="auto">
            <a:xfrm>
              <a:off x="975" y="1616"/>
              <a:ext cx="0" cy="245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621" name="Line 45"/>
            <p:cNvSpPr>
              <a:spLocks noChangeShapeType="1"/>
            </p:cNvSpPr>
            <p:nvPr/>
          </p:nvSpPr>
          <p:spPr bwMode="auto">
            <a:xfrm>
              <a:off x="975" y="1868"/>
              <a:ext cx="0" cy="245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622" name="Line 46"/>
            <p:cNvSpPr>
              <a:spLocks noChangeShapeType="1"/>
            </p:cNvSpPr>
            <p:nvPr/>
          </p:nvSpPr>
          <p:spPr bwMode="auto">
            <a:xfrm>
              <a:off x="3501" y="1129"/>
              <a:ext cx="0" cy="223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623" name="Line 47"/>
            <p:cNvSpPr>
              <a:spLocks noChangeShapeType="1"/>
            </p:cNvSpPr>
            <p:nvPr/>
          </p:nvSpPr>
          <p:spPr bwMode="auto">
            <a:xfrm>
              <a:off x="3501" y="1364"/>
              <a:ext cx="0" cy="242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624" name="Line 48"/>
            <p:cNvSpPr>
              <a:spLocks noChangeShapeType="1"/>
            </p:cNvSpPr>
            <p:nvPr/>
          </p:nvSpPr>
          <p:spPr bwMode="auto">
            <a:xfrm>
              <a:off x="3501" y="1616"/>
              <a:ext cx="0" cy="245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625" name="Line 49"/>
            <p:cNvSpPr>
              <a:spLocks noChangeShapeType="1"/>
            </p:cNvSpPr>
            <p:nvPr/>
          </p:nvSpPr>
          <p:spPr bwMode="auto">
            <a:xfrm>
              <a:off x="3501" y="1868"/>
              <a:ext cx="0" cy="245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626" name="Line 50"/>
            <p:cNvSpPr>
              <a:spLocks noChangeShapeType="1"/>
            </p:cNvSpPr>
            <p:nvPr/>
          </p:nvSpPr>
          <p:spPr bwMode="auto">
            <a:xfrm>
              <a:off x="4131" y="1364"/>
              <a:ext cx="0" cy="242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627" name="Line 51"/>
            <p:cNvSpPr>
              <a:spLocks noChangeShapeType="1"/>
            </p:cNvSpPr>
            <p:nvPr/>
          </p:nvSpPr>
          <p:spPr bwMode="auto">
            <a:xfrm>
              <a:off x="4131" y="1616"/>
              <a:ext cx="0" cy="245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628" name="Line 52"/>
            <p:cNvSpPr>
              <a:spLocks noChangeShapeType="1"/>
            </p:cNvSpPr>
            <p:nvPr/>
          </p:nvSpPr>
          <p:spPr bwMode="auto">
            <a:xfrm>
              <a:off x="4131" y="1868"/>
              <a:ext cx="0" cy="245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629" name="Line 53"/>
            <p:cNvSpPr>
              <a:spLocks noChangeShapeType="1"/>
            </p:cNvSpPr>
            <p:nvPr/>
          </p:nvSpPr>
          <p:spPr bwMode="auto">
            <a:xfrm>
              <a:off x="4762" y="1364"/>
              <a:ext cx="0" cy="242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630" name="Line 54"/>
            <p:cNvSpPr>
              <a:spLocks noChangeShapeType="1"/>
            </p:cNvSpPr>
            <p:nvPr/>
          </p:nvSpPr>
          <p:spPr bwMode="auto">
            <a:xfrm>
              <a:off x="4762" y="1616"/>
              <a:ext cx="0" cy="245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631" name="Line 55"/>
            <p:cNvSpPr>
              <a:spLocks noChangeShapeType="1"/>
            </p:cNvSpPr>
            <p:nvPr/>
          </p:nvSpPr>
          <p:spPr bwMode="auto">
            <a:xfrm>
              <a:off x="4762" y="1868"/>
              <a:ext cx="0" cy="245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632" name="Line 56"/>
            <p:cNvSpPr>
              <a:spLocks noChangeShapeType="1"/>
            </p:cNvSpPr>
            <p:nvPr/>
          </p:nvSpPr>
          <p:spPr bwMode="auto">
            <a:xfrm>
              <a:off x="5392" y="1129"/>
              <a:ext cx="0" cy="223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633" name="Line 57"/>
            <p:cNvSpPr>
              <a:spLocks noChangeShapeType="1"/>
            </p:cNvSpPr>
            <p:nvPr/>
          </p:nvSpPr>
          <p:spPr bwMode="auto">
            <a:xfrm>
              <a:off x="5392" y="1364"/>
              <a:ext cx="0" cy="242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634" name="Line 58"/>
            <p:cNvSpPr>
              <a:spLocks noChangeShapeType="1"/>
            </p:cNvSpPr>
            <p:nvPr/>
          </p:nvSpPr>
          <p:spPr bwMode="auto">
            <a:xfrm>
              <a:off x="5392" y="1616"/>
              <a:ext cx="0" cy="245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635" name="Line 59"/>
            <p:cNvSpPr>
              <a:spLocks noChangeShapeType="1"/>
            </p:cNvSpPr>
            <p:nvPr/>
          </p:nvSpPr>
          <p:spPr bwMode="auto">
            <a:xfrm>
              <a:off x="5392" y="1868"/>
              <a:ext cx="0" cy="245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4636" name="Rectangle 60"/>
          <p:cNvSpPr>
            <a:spLocks noChangeArrowheads="1"/>
          </p:cNvSpPr>
          <p:nvPr/>
        </p:nvSpPr>
        <p:spPr bwMode="auto">
          <a:xfrm>
            <a:off x="515938" y="1435100"/>
            <a:ext cx="2600325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hangingPunct="1">
              <a:lnSpc>
                <a:spcPct val="100000"/>
              </a:lnSpc>
              <a:buClrTx/>
              <a:buFontTx/>
              <a:buNone/>
            </a:pPr>
            <a:r>
              <a:rPr lang="ru-RU" altLang="ru-RU" b="1">
                <a:solidFill>
                  <a:srgbClr val="FFFFFF"/>
                </a:solidFill>
                <a:latin typeface="Times New Roman" panose="02020603050405020304" pitchFamily="18" charset="0"/>
              </a:rPr>
              <a:t>Национальная оборона</a:t>
            </a:r>
          </a:p>
        </p:txBody>
      </p:sp>
      <p:grpSp>
        <p:nvGrpSpPr>
          <p:cNvPr id="24637" name="Group 61"/>
          <p:cNvGrpSpPr>
            <a:grpSpLocks/>
          </p:cNvGrpSpPr>
          <p:nvPr/>
        </p:nvGrpSpPr>
        <p:grpSpPr bwMode="auto">
          <a:xfrm>
            <a:off x="611188" y="4292600"/>
            <a:ext cx="7945437" cy="1465263"/>
            <a:chOff x="385" y="2704"/>
            <a:chExt cx="5005" cy="923"/>
          </a:xfrm>
        </p:grpSpPr>
        <p:sp>
          <p:nvSpPr>
            <p:cNvPr id="24638" name="Rectangle 62"/>
            <p:cNvSpPr>
              <a:spLocks noChangeArrowheads="1"/>
            </p:cNvSpPr>
            <p:nvPr/>
          </p:nvSpPr>
          <p:spPr bwMode="auto">
            <a:xfrm>
              <a:off x="385" y="2704"/>
              <a:ext cx="625" cy="378"/>
            </a:xfrm>
            <a:prstGeom prst="rect">
              <a:avLst/>
            </a:prstGeom>
            <a:solidFill>
              <a:srgbClr val="72A37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solidFill>
                    <a:srgbClr val="FFFF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Раздел подраздел</a:t>
              </a:r>
            </a:p>
          </p:txBody>
        </p:sp>
        <p:sp>
          <p:nvSpPr>
            <p:cNvPr id="24639" name="Rectangle 63"/>
            <p:cNvSpPr>
              <a:spLocks noChangeArrowheads="1"/>
            </p:cNvSpPr>
            <p:nvPr/>
          </p:nvSpPr>
          <p:spPr bwMode="auto">
            <a:xfrm>
              <a:off x="1020" y="2704"/>
              <a:ext cx="2498" cy="378"/>
            </a:xfrm>
            <a:prstGeom prst="rect">
              <a:avLst/>
            </a:prstGeom>
            <a:solidFill>
              <a:srgbClr val="72A37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solidFill>
                    <a:srgbClr val="FFFF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Наименование</a:t>
              </a:r>
            </a:p>
          </p:txBody>
        </p:sp>
        <p:sp>
          <p:nvSpPr>
            <p:cNvPr id="24640" name="Rectangle 64"/>
            <p:cNvSpPr>
              <a:spLocks noChangeArrowheads="1"/>
            </p:cNvSpPr>
            <p:nvPr/>
          </p:nvSpPr>
          <p:spPr bwMode="auto">
            <a:xfrm>
              <a:off x="3528" y="2704"/>
              <a:ext cx="1849" cy="115"/>
            </a:xfrm>
            <a:prstGeom prst="rect">
              <a:avLst/>
            </a:prstGeom>
            <a:solidFill>
              <a:srgbClr val="72A37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828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300">
                  <a:solidFill>
                    <a:srgbClr val="FFFF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Сумма, тысяч рублей</a:t>
              </a:r>
            </a:p>
          </p:txBody>
        </p:sp>
        <p:sp>
          <p:nvSpPr>
            <p:cNvPr id="24641" name="Rectangle 65"/>
            <p:cNvSpPr>
              <a:spLocks noChangeArrowheads="1"/>
            </p:cNvSpPr>
            <p:nvPr/>
          </p:nvSpPr>
          <p:spPr bwMode="auto">
            <a:xfrm>
              <a:off x="3528" y="2829"/>
              <a:ext cx="611" cy="258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2021 </a:t>
              </a:r>
              <a:r>
                <a:rPr lang="ru-RU" altLang="ru-RU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год</a:t>
              </a:r>
            </a:p>
          </p:txBody>
        </p:sp>
        <p:sp>
          <p:nvSpPr>
            <p:cNvPr id="24642" name="Rectangle 66"/>
            <p:cNvSpPr>
              <a:spLocks noChangeArrowheads="1"/>
            </p:cNvSpPr>
            <p:nvPr/>
          </p:nvSpPr>
          <p:spPr bwMode="auto">
            <a:xfrm>
              <a:off x="4149" y="2829"/>
              <a:ext cx="611" cy="258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2022 </a:t>
              </a:r>
              <a:r>
                <a:rPr lang="ru-RU" altLang="ru-RU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год</a:t>
              </a:r>
            </a:p>
          </p:txBody>
        </p:sp>
        <p:sp>
          <p:nvSpPr>
            <p:cNvPr id="24643" name="Rectangle 67"/>
            <p:cNvSpPr>
              <a:spLocks noChangeArrowheads="1"/>
            </p:cNvSpPr>
            <p:nvPr/>
          </p:nvSpPr>
          <p:spPr bwMode="auto">
            <a:xfrm>
              <a:off x="4770" y="2829"/>
              <a:ext cx="611" cy="258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2023 </a:t>
              </a:r>
              <a:r>
                <a:rPr lang="ru-RU" altLang="ru-RU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год</a:t>
              </a:r>
            </a:p>
          </p:txBody>
        </p:sp>
        <p:sp>
          <p:nvSpPr>
            <p:cNvPr id="24644" name="Rectangle 68"/>
            <p:cNvSpPr>
              <a:spLocks noChangeArrowheads="1"/>
            </p:cNvSpPr>
            <p:nvPr/>
          </p:nvSpPr>
          <p:spPr bwMode="auto">
            <a:xfrm>
              <a:off x="385" y="3093"/>
              <a:ext cx="625" cy="253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 anchor="b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0310</a:t>
              </a:r>
            </a:p>
          </p:txBody>
        </p:sp>
        <p:sp>
          <p:nvSpPr>
            <p:cNvPr id="24645" name="Rectangle 69"/>
            <p:cNvSpPr>
              <a:spLocks noChangeArrowheads="1"/>
            </p:cNvSpPr>
            <p:nvPr/>
          </p:nvSpPr>
          <p:spPr bwMode="auto">
            <a:xfrm>
              <a:off x="1020" y="3093"/>
              <a:ext cx="2498" cy="253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hangingPunct="1">
                <a:lnSpc>
                  <a:spcPct val="95000"/>
                </a:lnSpc>
                <a:buClrTx/>
                <a:buFontTx/>
                <a:buNone/>
              </a:pPr>
              <a:endParaRPr lang="ru-RU" altLang="ru-RU" sz="14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Обеспечение пожарной безопасности</a:t>
              </a:r>
            </a:p>
          </p:txBody>
        </p:sp>
        <p:sp>
          <p:nvSpPr>
            <p:cNvPr id="24646" name="Rectangle 70"/>
            <p:cNvSpPr>
              <a:spLocks noChangeArrowheads="1"/>
            </p:cNvSpPr>
            <p:nvPr/>
          </p:nvSpPr>
          <p:spPr bwMode="auto">
            <a:xfrm>
              <a:off x="3528" y="3093"/>
              <a:ext cx="611" cy="253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endParaRPr lang="ru-RU" altLang="ru-RU" sz="14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51,2</a:t>
              </a:r>
            </a:p>
          </p:txBody>
        </p:sp>
        <p:sp>
          <p:nvSpPr>
            <p:cNvPr id="24647" name="Rectangle 71"/>
            <p:cNvSpPr>
              <a:spLocks noChangeArrowheads="1"/>
            </p:cNvSpPr>
            <p:nvPr/>
          </p:nvSpPr>
          <p:spPr bwMode="auto">
            <a:xfrm>
              <a:off x="4149" y="3093"/>
              <a:ext cx="611" cy="253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endParaRPr lang="ru-RU" altLang="ru-RU" sz="14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30,0</a:t>
              </a:r>
            </a:p>
          </p:txBody>
        </p:sp>
        <p:sp>
          <p:nvSpPr>
            <p:cNvPr id="24648" name="Rectangle 72"/>
            <p:cNvSpPr>
              <a:spLocks noChangeArrowheads="1"/>
            </p:cNvSpPr>
            <p:nvPr/>
          </p:nvSpPr>
          <p:spPr bwMode="auto">
            <a:xfrm>
              <a:off x="4770" y="3093"/>
              <a:ext cx="611" cy="253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endParaRPr lang="ru-RU" altLang="ru-RU" sz="14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30,0</a:t>
              </a:r>
            </a:p>
          </p:txBody>
        </p:sp>
        <p:sp>
          <p:nvSpPr>
            <p:cNvPr id="24649" name="Rectangle 73"/>
            <p:cNvSpPr>
              <a:spLocks noChangeArrowheads="1"/>
            </p:cNvSpPr>
            <p:nvPr/>
          </p:nvSpPr>
          <p:spPr bwMode="auto">
            <a:xfrm>
              <a:off x="385" y="3359"/>
              <a:ext cx="625" cy="256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 anchor="b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ИТОГО</a:t>
              </a:r>
            </a:p>
          </p:txBody>
        </p:sp>
        <p:sp>
          <p:nvSpPr>
            <p:cNvPr id="24650" name="Rectangle 74"/>
            <p:cNvSpPr>
              <a:spLocks noChangeArrowheads="1"/>
            </p:cNvSpPr>
            <p:nvPr/>
          </p:nvSpPr>
          <p:spPr bwMode="auto">
            <a:xfrm>
              <a:off x="1020" y="3359"/>
              <a:ext cx="2498" cy="256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4651" name="Rectangle 75"/>
            <p:cNvSpPr>
              <a:spLocks noChangeArrowheads="1"/>
            </p:cNvSpPr>
            <p:nvPr/>
          </p:nvSpPr>
          <p:spPr bwMode="auto">
            <a:xfrm>
              <a:off x="3528" y="3359"/>
              <a:ext cx="611" cy="256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endParaRPr lang="ru-RU" altLang="ru-RU" sz="1400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51,2</a:t>
              </a:r>
            </a:p>
          </p:txBody>
        </p:sp>
        <p:sp>
          <p:nvSpPr>
            <p:cNvPr id="24652" name="Rectangle 76"/>
            <p:cNvSpPr>
              <a:spLocks noChangeArrowheads="1"/>
            </p:cNvSpPr>
            <p:nvPr/>
          </p:nvSpPr>
          <p:spPr bwMode="auto">
            <a:xfrm>
              <a:off x="4149" y="3359"/>
              <a:ext cx="611" cy="256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endParaRPr lang="ru-RU" altLang="ru-RU" sz="14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30,0</a:t>
              </a:r>
            </a:p>
          </p:txBody>
        </p:sp>
        <p:sp>
          <p:nvSpPr>
            <p:cNvPr id="24653" name="Rectangle 77"/>
            <p:cNvSpPr>
              <a:spLocks noChangeArrowheads="1"/>
            </p:cNvSpPr>
            <p:nvPr/>
          </p:nvSpPr>
          <p:spPr bwMode="auto">
            <a:xfrm>
              <a:off x="4770" y="3359"/>
              <a:ext cx="611" cy="256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endParaRPr lang="ru-RU" altLang="ru-RU" sz="14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30,0</a:t>
              </a:r>
            </a:p>
          </p:txBody>
        </p:sp>
        <p:sp>
          <p:nvSpPr>
            <p:cNvPr id="24654" name="Line 78"/>
            <p:cNvSpPr>
              <a:spLocks noChangeShapeType="1"/>
            </p:cNvSpPr>
            <p:nvPr/>
          </p:nvSpPr>
          <p:spPr bwMode="auto">
            <a:xfrm>
              <a:off x="385" y="2704"/>
              <a:ext cx="625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655" name="Line 79"/>
            <p:cNvSpPr>
              <a:spLocks noChangeShapeType="1"/>
            </p:cNvSpPr>
            <p:nvPr/>
          </p:nvSpPr>
          <p:spPr bwMode="auto">
            <a:xfrm>
              <a:off x="1020" y="2704"/>
              <a:ext cx="2498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656" name="Line 80"/>
            <p:cNvSpPr>
              <a:spLocks noChangeShapeType="1"/>
            </p:cNvSpPr>
            <p:nvPr/>
          </p:nvSpPr>
          <p:spPr bwMode="auto">
            <a:xfrm>
              <a:off x="3528" y="2704"/>
              <a:ext cx="1849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657" name="Line 81"/>
            <p:cNvSpPr>
              <a:spLocks noChangeShapeType="1"/>
            </p:cNvSpPr>
            <p:nvPr/>
          </p:nvSpPr>
          <p:spPr bwMode="auto">
            <a:xfrm>
              <a:off x="3528" y="2829"/>
              <a:ext cx="611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658" name="Line 82"/>
            <p:cNvSpPr>
              <a:spLocks noChangeShapeType="1"/>
            </p:cNvSpPr>
            <p:nvPr/>
          </p:nvSpPr>
          <p:spPr bwMode="auto">
            <a:xfrm>
              <a:off x="4149" y="2829"/>
              <a:ext cx="611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659" name="Line 83"/>
            <p:cNvSpPr>
              <a:spLocks noChangeShapeType="1"/>
            </p:cNvSpPr>
            <p:nvPr/>
          </p:nvSpPr>
          <p:spPr bwMode="auto">
            <a:xfrm>
              <a:off x="4770" y="2829"/>
              <a:ext cx="611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660" name="Line 84"/>
            <p:cNvSpPr>
              <a:spLocks noChangeShapeType="1"/>
            </p:cNvSpPr>
            <p:nvPr/>
          </p:nvSpPr>
          <p:spPr bwMode="auto">
            <a:xfrm>
              <a:off x="385" y="3093"/>
              <a:ext cx="625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661" name="Line 85"/>
            <p:cNvSpPr>
              <a:spLocks noChangeShapeType="1"/>
            </p:cNvSpPr>
            <p:nvPr/>
          </p:nvSpPr>
          <p:spPr bwMode="auto">
            <a:xfrm>
              <a:off x="1020" y="3093"/>
              <a:ext cx="2498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662" name="Line 86"/>
            <p:cNvSpPr>
              <a:spLocks noChangeShapeType="1"/>
            </p:cNvSpPr>
            <p:nvPr/>
          </p:nvSpPr>
          <p:spPr bwMode="auto">
            <a:xfrm>
              <a:off x="3528" y="3093"/>
              <a:ext cx="611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663" name="Line 87"/>
            <p:cNvSpPr>
              <a:spLocks noChangeShapeType="1"/>
            </p:cNvSpPr>
            <p:nvPr/>
          </p:nvSpPr>
          <p:spPr bwMode="auto">
            <a:xfrm>
              <a:off x="4149" y="3093"/>
              <a:ext cx="611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664" name="Line 88"/>
            <p:cNvSpPr>
              <a:spLocks noChangeShapeType="1"/>
            </p:cNvSpPr>
            <p:nvPr/>
          </p:nvSpPr>
          <p:spPr bwMode="auto">
            <a:xfrm>
              <a:off x="4770" y="3093"/>
              <a:ext cx="611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665" name="Line 89"/>
            <p:cNvSpPr>
              <a:spLocks noChangeShapeType="1"/>
            </p:cNvSpPr>
            <p:nvPr/>
          </p:nvSpPr>
          <p:spPr bwMode="auto">
            <a:xfrm>
              <a:off x="385" y="3359"/>
              <a:ext cx="625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666" name="Line 90"/>
            <p:cNvSpPr>
              <a:spLocks noChangeShapeType="1"/>
            </p:cNvSpPr>
            <p:nvPr/>
          </p:nvSpPr>
          <p:spPr bwMode="auto">
            <a:xfrm>
              <a:off x="1020" y="3359"/>
              <a:ext cx="2498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667" name="Line 91"/>
            <p:cNvSpPr>
              <a:spLocks noChangeShapeType="1"/>
            </p:cNvSpPr>
            <p:nvPr/>
          </p:nvSpPr>
          <p:spPr bwMode="auto">
            <a:xfrm>
              <a:off x="3528" y="3359"/>
              <a:ext cx="611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668" name="Line 92"/>
            <p:cNvSpPr>
              <a:spLocks noChangeShapeType="1"/>
            </p:cNvSpPr>
            <p:nvPr/>
          </p:nvSpPr>
          <p:spPr bwMode="auto">
            <a:xfrm>
              <a:off x="4149" y="3359"/>
              <a:ext cx="611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669" name="Line 93"/>
            <p:cNvSpPr>
              <a:spLocks noChangeShapeType="1"/>
            </p:cNvSpPr>
            <p:nvPr/>
          </p:nvSpPr>
          <p:spPr bwMode="auto">
            <a:xfrm>
              <a:off x="4770" y="3359"/>
              <a:ext cx="611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670" name="Line 94"/>
            <p:cNvSpPr>
              <a:spLocks noChangeShapeType="1"/>
            </p:cNvSpPr>
            <p:nvPr/>
          </p:nvSpPr>
          <p:spPr bwMode="auto">
            <a:xfrm>
              <a:off x="385" y="3628"/>
              <a:ext cx="625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671" name="Line 95"/>
            <p:cNvSpPr>
              <a:spLocks noChangeShapeType="1"/>
            </p:cNvSpPr>
            <p:nvPr/>
          </p:nvSpPr>
          <p:spPr bwMode="auto">
            <a:xfrm>
              <a:off x="1020" y="3628"/>
              <a:ext cx="2498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672" name="Line 96"/>
            <p:cNvSpPr>
              <a:spLocks noChangeShapeType="1"/>
            </p:cNvSpPr>
            <p:nvPr/>
          </p:nvSpPr>
          <p:spPr bwMode="auto">
            <a:xfrm>
              <a:off x="3528" y="3628"/>
              <a:ext cx="611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673" name="Line 97"/>
            <p:cNvSpPr>
              <a:spLocks noChangeShapeType="1"/>
            </p:cNvSpPr>
            <p:nvPr/>
          </p:nvSpPr>
          <p:spPr bwMode="auto">
            <a:xfrm>
              <a:off x="4149" y="3628"/>
              <a:ext cx="611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674" name="Line 98"/>
            <p:cNvSpPr>
              <a:spLocks noChangeShapeType="1"/>
            </p:cNvSpPr>
            <p:nvPr/>
          </p:nvSpPr>
          <p:spPr bwMode="auto">
            <a:xfrm>
              <a:off x="4770" y="3628"/>
              <a:ext cx="611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675" name="Line 99"/>
            <p:cNvSpPr>
              <a:spLocks noChangeShapeType="1"/>
            </p:cNvSpPr>
            <p:nvPr/>
          </p:nvSpPr>
          <p:spPr bwMode="auto">
            <a:xfrm>
              <a:off x="385" y="2704"/>
              <a:ext cx="0" cy="378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676" name="Line 100"/>
            <p:cNvSpPr>
              <a:spLocks noChangeShapeType="1"/>
            </p:cNvSpPr>
            <p:nvPr/>
          </p:nvSpPr>
          <p:spPr bwMode="auto">
            <a:xfrm>
              <a:off x="385" y="3093"/>
              <a:ext cx="0" cy="253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677" name="Line 101"/>
            <p:cNvSpPr>
              <a:spLocks noChangeShapeType="1"/>
            </p:cNvSpPr>
            <p:nvPr/>
          </p:nvSpPr>
          <p:spPr bwMode="auto">
            <a:xfrm>
              <a:off x="385" y="3359"/>
              <a:ext cx="0" cy="256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678" name="Line 102"/>
            <p:cNvSpPr>
              <a:spLocks noChangeShapeType="1"/>
            </p:cNvSpPr>
            <p:nvPr/>
          </p:nvSpPr>
          <p:spPr bwMode="auto">
            <a:xfrm>
              <a:off x="1020" y="2704"/>
              <a:ext cx="0" cy="378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679" name="Line 103"/>
            <p:cNvSpPr>
              <a:spLocks noChangeShapeType="1"/>
            </p:cNvSpPr>
            <p:nvPr/>
          </p:nvSpPr>
          <p:spPr bwMode="auto">
            <a:xfrm>
              <a:off x="1020" y="3093"/>
              <a:ext cx="0" cy="253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680" name="Line 104"/>
            <p:cNvSpPr>
              <a:spLocks noChangeShapeType="1"/>
            </p:cNvSpPr>
            <p:nvPr/>
          </p:nvSpPr>
          <p:spPr bwMode="auto">
            <a:xfrm>
              <a:off x="1020" y="3359"/>
              <a:ext cx="0" cy="256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681" name="Line 105"/>
            <p:cNvSpPr>
              <a:spLocks noChangeShapeType="1"/>
            </p:cNvSpPr>
            <p:nvPr/>
          </p:nvSpPr>
          <p:spPr bwMode="auto">
            <a:xfrm>
              <a:off x="3528" y="2704"/>
              <a:ext cx="0" cy="115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682" name="Line 106"/>
            <p:cNvSpPr>
              <a:spLocks noChangeShapeType="1"/>
            </p:cNvSpPr>
            <p:nvPr/>
          </p:nvSpPr>
          <p:spPr bwMode="auto">
            <a:xfrm>
              <a:off x="3528" y="2829"/>
              <a:ext cx="0" cy="258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683" name="Line 107"/>
            <p:cNvSpPr>
              <a:spLocks noChangeShapeType="1"/>
            </p:cNvSpPr>
            <p:nvPr/>
          </p:nvSpPr>
          <p:spPr bwMode="auto">
            <a:xfrm>
              <a:off x="3528" y="3093"/>
              <a:ext cx="0" cy="253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684" name="Line 108"/>
            <p:cNvSpPr>
              <a:spLocks noChangeShapeType="1"/>
            </p:cNvSpPr>
            <p:nvPr/>
          </p:nvSpPr>
          <p:spPr bwMode="auto">
            <a:xfrm>
              <a:off x="3528" y="3359"/>
              <a:ext cx="0" cy="256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685" name="Line 109"/>
            <p:cNvSpPr>
              <a:spLocks noChangeShapeType="1"/>
            </p:cNvSpPr>
            <p:nvPr/>
          </p:nvSpPr>
          <p:spPr bwMode="auto">
            <a:xfrm>
              <a:off x="4149" y="2829"/>
              <a:ext cx="0" cy="258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686" name="Line 110"/>
            <p:cNvSpPr>
              <a:spLocks noChangeShapeType="1"/>
            </p:cNvSpPr>
            <p:nvPr/>
          </p:nvSpPr>
          <p:spPr bwMode="auto">
            <a:xfrm>
              <a:off x="4149" y="3093"/>
              <a:ext cx="0" cy="253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687" name="Line 111"/>
            <p:cNvSpPr>
              <a:spLocks noChangeShapeType="1"/>
            </p:cNvSpPr>
            <p:nvPr/>
          </p:nvSpPr>
          <p:spPr bwMode="auto">
            <a:xfrm>
              <a:off x="4149" y="3359"/>
              <a:ext cx="0" cy="256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688" name="Line 112"/>
            <p:cNvSpPr>
              <a:spLocks noChangeShapeType="1"/>
            </p:cNvSpPr>
            <p:nvPr/>
          </p:nvSpPr>
          <p:spPr bwMode="auto">
            <a:xfrm>
              <a:off x="4770" y="2829"/>
              <a:ext cx="0" cy="258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689" name="Line 113"/>
            <p:cNvSpPr>
              <a:spLocks noChangeShapeType="1"/>
            </p:cNvSpPr>
            <p:nvPr/>
          </p:nvSpPr>
          <p:spPr bwMode="auto">
            <a:xfrm>
              <a:off x="4770" y="3093"/>
              <a:ext cx="0" cy="253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690" name="Line 114"/>
            <p:cNvSpPr>
              <a:spLocks noChangeShapeType="1"/>
            </p:cNvSpPr>
            <p:nvPr/>
          </p:nvSpPr>
          <p:spPr bwMode="auto">
            <a:xfrm>
              <a:off x="4770" y="3359"/>
              <a:ext cx="0" cy="256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691" name="Line 115"/>
            <p:cNvSpPr>
              <a:spLocks noChangeShapeType="1"/>
            </p:cNvSpPr>
            <p:nvPr/>
          </p:nvSpPr>
          <p:spPr bwMode="auto">
            <a:xfrm>
              <a:off x="5391" y="2704"/>
              <a:ext cx="0" cy="115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692" name="Line 116"/>
            <p:cNvSpPr>
              <a:spLocks noChangeShapeType="1"/>
            </p:cNvSpPr>
            <p:nvPr/>
          </p:nvSpPr>
          <p:spPr bwMode="auto">
            <a:xfrm>
              <a:off x="5391" y="2829"/>
              <a:ext cx="0" cy="258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693" name="Line 117"/>
            <p:cNvSpPr>
              <a:spLocks noChangeShapeType="1"/>
            </p:cNvSpPr>
            <p:nvPr/>
          </p:nvSpPr>
          <p:spPr bwMode="auto">
            <a:xfrm>
              <a:off x="5391" y="3093"/>
              <a:ext cx="0" cy="253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694" name="Line 118"/>
            <p:cNvSpPr>
              <a:spLocks noChangeShapeType="1"/>
            </p:cNvSpPr>
            <p:nvPr/>
          </p:nvSpPr>
          <p:spPr bwMode="auto">
            <a:xfrm>
              <a:off x="5391" y="3359"/>
              <a:ext cx="0" cy="256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4695" name="Rectangle 119"/>
          <p:cNvSpPr>
            <a:spLocks noChangeArrowheads="1"/>
          </p:cNvSpPr>
          <p:nvPr/>
        </p:nvSpPr>
        <p:spPr bwMode="auto">
          <a:xfrm>
            <a:off x="538163" y="3487738"/>
            <a:ext cx="69850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hangingPunct="1">
              <a:lnSpc>
                <a:spcPct val="100000"/>
              </a:lnSpc>
              <a:buClrTx/>
              <a:buFontTx/>
              <a:buNone/>
            </a:pPr>
            <a:r>
              <a:rPr lang="ru-RU" altLang="ru-RU" b="1">
                <a:solidFill>
                  <a:srgbClr val="FFFFFF"/>
                </a:solidFill>
                <a:latin typeface="Times New Roman" panose="02020603050405020304" pitchFamily="18" charset="0"/>
              </a:rPr>
              <a:t>Национальная безопасность и правоохранительная деятельность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B3B3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500063" y="357188"/>
            <a:ext cx="8183562" cy="765175"/>
          </a:xfrm>
          <a:ln/>
        </p:spPr>
        <p:txBody>
          <a:bodyPr/>
          <a:lstStyle/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ru-RU" sz="2400">
                <a:latin typeface="Franklin Gothic Book" panose="020B0503020102020204" pitchFamily="34" charset="0"/>
              </a:rPr>
              <a:t>Уважаемые жители Хромцовского сельского поселения!</a:t>
            </a:r>
          </a:p>
        </p:txBody>
      </p:sp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500063" y="1071563"/>
            <a:ext cx="8358187" cy="4929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 marL="419100" indent="-366713">
              <a:tabLst>
                <a:tab pos="419100" algn="l"/>
                <a:tab pos="866775" algn="l"/>
                <a:tab pos="1316038" algn="l"/>
                <a:tab pos="1765300" algn="l"/>
                <a:tab pos="2214563" algn="l"/>
                <a:tab pos="2663825" algn="l"/>
                <a:tab pos="3113088" algn="l"/>
                <a:tab pos="3562350" algn="l"/>
                <a:tab pos="4011613" algn="l"/>
                <a:tab pos="4460875" algn="l"/>
                <a:tab pos="4910138" algn="l"/>
                <a:tab pos="5359400" algn="l"/>
                <a:tab pos="5808663" algn="l"/>
                <a:tab pos="6257925" algn="l"/>
                <a:tab pos="6707188" algn="l"/>
                <a:tab pos="7156450" algn="l"/>
                <a:tab pos="7605713" algn="l"/>
                <a:tab pos="8054975" algn="l"/>
                <a:tab pos="8504238" algn="l"/>
                <a:tab pos="8953500" algn="l"/>
                <a:tab pos="94027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419100" algn="l"/>
                <a:tab pos="866775" algn="l"/>
                <a:tab pos="1316038" algn="l"/>
                <a:tab pos="1765300" algn="l"/>
                <a:tab pos="2214563" algn="l"/>
                <a:tab pos="2663825" algn="l"/>
                <a:tab pos="3113088" algn="l"/>
                <a:tab pos="3562350" algn="l"/>
                <a:tab pos="4011613" algn="l"/>
                <a:tab pos="4460875" algn="l"/>
                <a:tab pos="4910138" algn="l"/>
                <a:tab pos="5359400" algn="l"/>
                <a:tab pos="5808663" algn="l"/>
                <a:tab pos="6257925" algn="l"/>
                <a:tab pos="6707188" algn="l"/>
                <a:tab pos="7156450" algn="l"/>
                <a:tab pos="7605713" algn="l"/>
                <a:tab pos="8054975" algn="l"/>
                <a:tab pos="8504238" algn="l"/>
                <a:tab pos="8953500" algn="l"/>
                <a:tab pos="94027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419100" algn="l"/>
                <a:tab pos="866775" algn="l"/>
                <a:tab pos="1316038" algn="l"/>
                <a:tab pos="1765300" algn="l"/>
                <a:tab pos="2214563" algn="l"/>
                <a:tab pos="2663825" algn="l"/>
                <a:tab pos="3113088" algn="l"/>
                <a:tab pos="3562350" algn="l"/>
                <a:tab pos="4011613" algn="l"/>
                <a:tab pos="4460875" algn="l"/>
                <a:tab pos="4910138" algn="l"/>
                <a:tab pos="5359400" algn="l"/>
                <a:tab pos="5808663" algn="l"/>
                <a:tab pos="6257925" algn="l"/>
                <a:tab pos="6707188" algn="l"/>
                <a:tab pos="7156450" algn="l"/>
                <a:tab pos="7605713" algn="l"/>
                <a:tab pos="8054975" algn="l"/>
                <a:tab pos="8504238" algn="l"/>
                <a:tab pos="8953500" algn="l"/>
                <a:tab pos="94027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419100" algn="l"/>
                <a:tab pos="866775" algn="l"/>
                <a:tab pos="1316038" algn="l"/>
                <a:tab pos="1765300" algn="l"/>
                <a:tab pos="2214563" algn="l"/>
                <a:tab pos="2663825" algn="l"/>
                <a:tab pos="3113088" algn="l"/>
                <a:tab pos="3562350" algn="l"/>
                <a:tab pos="4011613" algn="l"/>
                <a:tab pos="4460875" algn="l"/>
                <a:tab pos="4910138" algn="l"/>
                <a:tab pos="5359400" algn="l"/>
                <a:tab pos="5808663" algn="l"/>
                <a:tab pos="6257925" algn="l"/>
                <a:tab pos="6707188" algn="l"/>
                <a:tab pos="7156450" algn="l"/>
                <a:tab pos="7605713" algn="l"/>
                <a:tab pos="8054975" algn="l"/>
                <a:tab pos="8504238" algn="l"/>
                <a:tab pos="8953500" algn="l"/>
                <a:tab pos="94027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419100" algn="l"/>
                <a:tab pos="866775" algn="l"/>
                <a:tab pos="1316038" algn="l"/>
                <a:tab pos="1765300" algn="l"/>
                <a:tab pos="2214563" algn="l"/>
                <a:tab pos="2663825" algn="l"/>
                <a:tab pos="3113088" algn="l"/>
                <a:tab pos="3562350" algn="l"/>
                <a:tab pos="4011613" algn="l"/>
                <a:tab pos="4460875" algn="l"/>
                <a:tab pos="4910138" algn="l"/>
                <a:tab pos="5359400" algn="l"/>
                <a:tab pos="5808663" algn="l"/>
                <a:tab pos="6257925" algn="l"/>
                <a:tab pos="6707188" algn="l"/>
                <a:tab pos="7156450" algn="l"/>
                <a:tab pos="7605713" algn="l"/>
                <a:tab pos="8054975" algn="l"/>
                <a:tab pos="8504238" algn="l"/>
                <a:tab pos="8953500" algn="l"/>
                <a:tab pos="94027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19100" algn="l"/>
                <a:tab pos="866775" algn="l"/>
                <a:tab pos="1316038" algn="l"/>
                <a:tab pos="1765300" algn="l"/>
                <a:tab pos="2214563" algn="l"/>
                <a:tab pos="2663825" algn="l"/>
                <a:tab pos="3113088" algn="l"/>
                <a:tab pos="3562350" algn="l"/>
                <a:tab pos="4011613" algn="l"/>
                <a:tab pos="4460875" algn="l"/>
                <a:tab pos="4910138" algn="l"/>
                <a:tab pos="5359400" algn="l"/>
                <a:tab pos="5808663" algn="l"/>
                <a:tab pos="6257925" algn="l"/>
                <a:tab pos="6707188" algn="l"/>
                <a:tab pos="7156450" algn="l"/>
                <a:tab pos="7605713" algn="l"/>
                <a:tab pos="8054975" algn="l"/>
                <a:tab pos="8504238" algn="l"/>
                <a:tab pos="8953500" algn="l"/>
                <a:tab pos="94027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19100" algn="l"/>
                <a:tab pos="866775" algn="l"/>
                <a:tab pos="1316038" algn="l"/>
                <a:tab pos="1765300" algn="l"/>
                <a:tab pos="2214563" algn="l"/>
                <a:tab pos="2663825" algn="l"/>
                <a:tab pos="3113088" algn="l"/>
                <a:tab pos="3562350" algn="l"/>
                <a:tab pos="4011613" algn="l"/>
                <a:tab pos="4460875" algn="l"/>
                <a:tab pos="4910138" algn="l"/>
                <a:tab pos="5359400" algn="l"/>
                <a:tab pos="5808663" algn="l"/>
                <a:tab pos="6257925" algn="l"/>
                <a:tab pos="6707188" algn="l"/>
                <a:tab pos="7156450" algn="l"/>
                <a:tab pos="7605713" algn="l"/>
                <a:tab pos="8054975" algn="l"/>
                <a:tab pos="8504238" algn="l"/>
                <a:tab pos="8953500" algn="l"/>
                <a:tab pos="94027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19100" algn="l"/>
                <a:tab pos="866775" algn="l"/>
                <a:tab pos="1316038" algn="l"/>
                <a:tab pos="1765300" algn="l"/>
                <a:tab pos="2214563" algn="l"/>
                <a:tab pos="2663825" algn="l"/>
                <a:tab pos="3113088" algn="l"/>
                <a:tab pos="3562350" algn="l"/>
                <a:tab pos="4011613" algn="l"/>
                <a:tab pos="4460875" algn="l"/>
                <a:tab pos="4910138" algn="l"/>
                <a:tab pos="5359400" algn="l"/>
                <a:tab pos="5808663" algn="l"/>
                <a:tab pos="6257925" algn="l"/>
                <a:tab pos="6707188" algn="l"/>
                <a:tab pos="7156450" algn="l"/>
                <a:tab pos="7605713" algn="l"/>
                <a:tab pos="8054975" algn="l"/>
                <a:tab pos="8504238" algn="l"/>
                <a:tab pos="8953500" algn="l"/>
                <a:tab pos="94027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19100" algn="l"/>
                <a:tab pos="866775" algn="l"/>
                <a:tab pos="1316038" algn="l"/>
                <a:tab pos="1765300" algn="l"/>
                <a:tab pos="2214563" algn="l"/>
                <a:tab pos="2663825" algn="l"/>
                <a:tab pos="3113088" algn="l"/>
                <a:tab pos="3562350" algn="l"/>
                <a:tab pos="4011613" algn="l"/>
                <a:tab pos="4460875" algn="l"/>
                <a:tab pos="4910138" algn="l"/>
                <a:tab pos="5359400" algn="l"/>
                <a:tab pos="5808663" algn="l"/>
                <a:tab pos="6257925" algn="l"/>
                <a:tab pos="6707188" algn="l"/>
                <a:tab pos="7156450" algn="l"/>
                <a:tab pos="7605713" algn="l"/>
                <a:tab pos="8054975" algn="l"/>
                <a:tab pos="8504238" algn="l"/>
                <a:tab pos="8953500" algn="l"/>
                <a:tab pos="94027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hangingPunct="1">
              <a:lnSpc>
                <a:spcPct val="100000"/>
              </a:lnSpc>
              <a:spcBef>
                <a:spcPts val="600"/>
              </a:spcBef>
              <a:spcAft>
                <a:spcPts val="1425"/>
              </a:spcAft>
              <a:buClrTx/>
              <a:buFontTx/>
              <a:buNone/>
            </a:pPr>
            <a:r>
              <a:rPr lang="ru-RU" altLang="ru-RU" sz="1600">
                <a:solidFill>
                  <a:srgbClr val="FFFFFF"/>
                </a:solidFill>
                <a:latin typeface="Times New Roman" panose="02020603050405020304" pitchFamily="18" charset="0"/>
              </a:rPr>
              <a:t>Одна из основных целей бюджетной политики – обеспечение прозрачности, открытости и доступности бюджетного процесса для населения. Инструментом реализации этой цели является «Бюджет для граждан». </a:t>
            </a:r>
          </a:p>
          <a:p>
            <a:pPr hangingPunct="1">
              <a:lnSpc>
                <a:spcPct val="100000"/>
              </a:lnSpc>
              <a:spcBef>
                <a:spcPts val="600"/>
              </a:spcBef>
              <a:spcAft>
                <a:spcPts val="1425"/>
              </a:spcAft>
              <a:buClrTx/>
              <a:buFontTx/>
              <a:buNone/>
            </a:pPr>
            <a:r>
              <a:rPr lang="ru-RU" altLang="ru-RU" sz="1600">
                <a:solidFill>
                  <a:srgbClr val="FFFFFF"/>
                </a:solidFill>
                <a:latin typeface="Times New Roman" panose="02020603050405020304" pitchFamily="18" charset="0"/>
              </a:rPr>
              <a:t>«Бюджет для граждан» - это аналитический материал, разрабатываемый в целях ознакомления граждан с основными целями, задачами и приоритетными направлениями бюджетной политики Хромцовского сельского поселения, планируемыми и достигнутыми результатами использования бюджетных ассигнований.</a:t>
            </a:r>
          </a:p>
          <a:p>
            <a:pPr hangingPunct="1">
              <a:lnSpc>
                <a:spcPct val="100000"/>
              </a:lnSpc>
              <a:spcBef>
                <a:spcPts val="600"/>
              </a:spcBef>
              <a:spcAft>
                <a:spcPts val="1425"/>
              </a:spcAft>
              <a:buClrTx/>
              <a:buFontTx/>
              <a:buNone/>
            </a:pPr>
            <a:r>
              <a:rPr lang="ru-RU" altLang="ru-RU" sz="1600">
                <a:solidFill>
                  <a:srgbClr val="FFFFFF"/>
                </a:solidFill>
                <a:latin typeface="Times New Roman" panose="02020603050405020304" pitchFamily="18" charset="0"/>
              </a:rPr>
              <a:t>Надеемся, что представление бюджета в понятной и доступной форме повысит уровень общественного участия жителей в бюджетном процессе Хромцовского сельского поселения.</a:t>
            </a:r>
          </a:p>
          <a:p>
            <a:pPr hangingPunct="1">
              <a:lnSpc>
                <a:spcPct val="100000"/>
              </a:lnSpc>
              <a:spcBef>
                <a:spcPts val="600"/>
              </a:spcBef>
              <a:spcAft>
                <a:spcPts val="1425"/>
              </a:spcAft>
              <a:buClrTx/>
              <a:buFontTx/>
              <a:buNone/>
            </a:pPr>
            <a:r>
              <a:rPr lang="ru-RU" altLang="ru-RU" sz="1600">
                <a:solidFill>
                  <a:srgbClr val="FFFFFF"/>
                </a:solidFill>
                <a:latin typeface="Times New Roman" panose="02020603050405020304" pitchFamily="18" charset="0"/>
              </a:rPr>
              <a:t>«Бюджет для граждан подготовлен администрацией Хромцовского сельского поселения Фурмановского муниципального района.</a:t>
            </a:r>
          </a:p>
          <a:p>
            <a:pPr hangingPunct="1">
              <a:lnSpc>
                <a:spcPct val="100000"/>
              </a:lnSpc>
              <a:spcBef>
                <a:spcPts val="600"/>
              </a:spcBef>
              <a:spcAft>
                <a:spcPts val="1425"/>
              </a:spcAft>
              <a:buClrTx/>
              <a:buFontTx/>
              <a:buNone/>
            </a:pPr>
            <a:endParaRPr lang="ru-RU" altLang="ru-RU" sz="1600">
              <a:solidFill>
                <a:srgbClr val="FFFFFF"/>
              </a:solidFill>
              <a:latin typeface="Times New Roman" panose="02020603050405020304" pitchFamily="18" charset="0"/>
            </a:endParaRPr>
          </a:p>
          <a:p>
            <a:pPr hangingPunct="1">
              <a:lnSpc>
                <a:spcPct val="100000"/>
              </a:lnSpc>
              <a:spcBef>
                <a:spcPts val="600"/>
              </a:spcBef>
              <a:spcAft>
                <a:spcPts val="1425"/>
              </a:spcAft>
              <a:buClrTx/>
              <a:buFontTx/>
              <a:buNone/>
            </a:pPr>
            <a:r>
              <a:rPr lang="ru-RU" altLang="ru-RU" sz="1600">
                <a:solidFill>
                  <a:srgbClr val="FFFFFF"/>
                </a:solidFill>
              </a:rPr>
              <a:t>Место нахождения: Ивановская область, Фурмановский район, село Хромцово, д.8</a:t>
            </a:r>
          </a:p>
          <a:p>
            <a:pPr marL="403225" indent="-368300" hangingPunct="1">
              <a:lnSpc>
                <a:spcPct val="100000"/>
              </a:lnSpc>
              <a:spcBef>
                <a:spcPts val="600"/>
              </a:spcBef>
              <a:spcAft>
                <a:spcPts val="1425"/>
              </a:spcAft>
              <a:buClr>
                <a:srgbClr val="6EA0B0"/>
              </a:buClr>
              <a:buSzPct val="80000"/>
              <a:buFont typeface="Wingdings 2" panose="05020102010507070707" pitchFamily="18" charset="2"/>
              <a:buChar char=""/>
            </a:pPr>
            <a:r>
              <a:rPr lang="ru-RU" altLang="ru-RU" sz="1600">
                <a:solidFill>
                  <a:srgbClr val="FFFFFF"/>
                </a:solidFill>
              </a:rPr>
              <a:t>Телефон: (49341) 98-1-30</a:t>
            </a:r>
          </a:p>
          <a:p>
            <a:pPr marL="403225" indent="-368300" hangingPunct="1">
              <a:lnSpc>
                <a:spcPct val="100000"/>
              </a:lnSpc>
              <a:spcBef>
                <a:spcPts val="600"/>
              </a:spcBef>
              <a:spcAft>
                <a:spcPts val="1425"/>
              </a:spcAft>
              <a:buClr>
                <a:srgbClr val="6EA0B0"/>
              </a:buClr>
              <a:buSzPct val="80000"/>
              <a:buFont typeface="Wingdings 2" panose="05020102010507070707" pitchFamily="18" charset="2"/>
              <a:buChar char=""/>
            </a:pPr>
            <a:r>
              <a:rPr lang="ru-RU" altLang="ru-RU" sz="1600">
                <a:solidFill>
                  <a:srgbClr val="FFFFFF"/>
                </a:solidFill>
              </a:rPr>
              <a:t>Факс: (49341)  98-1-01</a:t>
            </a:r>
          </a:p>
          <a:p>
            <a:pPr marL="403225" indent="-368300" hangingPunct="1">
              <a:lnSpc>
                <a:spcPct val="100000"/>
              </a:lnSpc>
              <a:spcBef>
                <a:spcPts val="600"/>
              </a:spcBef>
              <a:spcAft>
                <a:spcPts val="1425"/>
              </a:spcAft>
              <a:buClr>
                <a:srgbClr val="6EA0B0"/>
              </a:buClr>
              <a:buSzPct val="80000"/>
              <a:buFont typeface="Wingdings 2" panose="05020102010507070707" pitchFamily="18" charset="2"/>
              <a:buChar char=""/>
            </a:pPr>
            <a:r>
              <a:rPr lang="ru-RU" altLang="ru-RU" sz="1600">
                <a:solidFill>
                  <a:srgbClr val="FFFFFF"/>
                </a:solidFill>
              </a:rPr>
              <a:t>Адрес электронной почты: chromzovo@mail.ru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Grp="1" noChangeArrowheads="1"/>
          </p:cNvSpPr>
          <p:nvPr>
            <p:ph type="title"/>
          </p:nvPr>
        </p:nvSpPr>
        <p:spPr>
          <a:xfrm>
            <a:off x="571500" y="500063"/>
            <a:ext cx="8183563" cy="622300"/>
          </a:xfrm>
          <a:ln/>
        </p:spPr>
        <p:txBody>
          <a:bodyPr/>
          <a:lstStyle/>
          <a:p>
            <a:pPr marL="53975" algn="ctr">
              <a:lnSpc>
                <a:spcPct val="100000"/>
              </a:lnSpc>
              <a:buClrTx/>
              <a:buFontTx/>
              <a:buNone/>
              <a:tabLst>
                <a:tab pos="53975" algn="l"/>
                <a:tab pos="501650" algn="l"/>
                <a:tab pos="950913" algn="l"/>
                <a:tab pos="1400175" algn="l"/>
                <a:tab pos="1849438" algn="l"/>
                <a:tab pos="2298700" algn="l"/>
                <a:tab pos="2747963" algn="l"/>
                <a:tab pos="3197225" algn="l"/>
                <a:tab pos="3646488" algn="l"/>
                <a:tab pos="4095750" algn="l"/>
                <a:tab pos="4545013" algn="l"/>
                <a:tab pos="4994275" algn="l"/>
                <a:tab pos="5443538" algn="l"/>
                <a:tab pos="5892800" algn="l"/>
                <a:tab pos="6342063" algn="l"/>
                <a:tab pos="6791325" algn="l"/>
                <a:tab pos="7240588" algn="l"/>
                <a:tab pos="7689850" algn="l"/>
                <a:tab pos="8139113" algn="l"/>
                <a:tab pos="8588375" algn="l"/>
                <a:tab pos="9037638" algn="l"/>
              </a:tabLst>
            </a:pPr>
            <a:r>
              <a:rPr lang="ru-RU" altLang="ru-RU" dirty="0">
                <a:solidFill>
                  <a:srgbClr val="E6E9CB"/>
                </a:solidFill>
                <a:latin typeface="Times New Roman" panose="02020603050405020304" pitchFamily="18" charset="0"/>
              </a:rPr>
              <a:t>Структура расходов бюджета </a:t>
            </a:r>
            <a:r>
              <a:rPr lang="ru-RU" altLang="ru-RU" dirty="0" err="1">
                <a:solidFill>
                  <a:srgbClr val="E6E9CB"/>
                </a:solidFill>
                <a:latin typeface="Times New Roman" panose="02020603050405020304" pitchFamily="18" charset="0"/>
              </a:rPr>
              <a:t>Хромцовского</a:t>
            </a:r>
            <a:r>
              <a:rPr lang="ru-RU" altLang="ru-RU" dirty="0">
                <a:solidFill>
                  <a:srgbClr val="E6E9CB"/>
                </a:solidFill>
                <a:latin typeface="Times New Roman" panose="02020603050405020304" pitchFamily="18" charset="0"/>
              </a:rPr>
              <a:t> сельского поселения  на </a:t>
            </a:r>
            <a:r>
              <a:rPr lang="ru-RU" altLang="ru-RU" dirty="0" smtClean="0">
                <a:solidFill>
                  <a:srgbClr val="E6E9CB"/>
                </a:solidFill>
                <a:latin typeface="Times New Roman" panose="02020603050405020304" pitchFamily="18" charset="0"/>
              </a:rPr>
              <a:t>2021 </a:t>
            </a:r>
            <a:r>
              <a:rPr lang="ru-RU" altLang="ru-RU" dirty="0">
                <a:solidFill>
                  <a:srgbClr val="E6E9CB"/>
                </a:solidFill>
                <a:latin typeface="Times New Roman" panose="02020603050405020304" pitchFamily="18" charset="0"/>
              </a:rPr>
              <a:t>год и плановый период </a:t>
            </a:r>
            <a:r>
              <a:rPr lang="ru-RU" altLang="ru-RU" dirty="0" smtClean="0">
                <a:solidFill>
                  <a:srgbClr val="E6E9CB"/>
                </a:solidFill>
                <a:latin typeface="Times New Roman" panose="02020603050405020304" pitchFamily="18" charset="0"/>
              </a:rPr>
              <a:t>2022-2023 </a:t>
            </a:r>
            <a:r>
              <a:rPr lang="ru-RU" altLang="ru-RU" dirty="0" err="1">
                <a:solidFill>
                  <a:srgbClr val="E6E9CB"/>
                </a:solidFill>
                <a:latin typeface="Times New Roman" panose="02020603050405020304" pitchFamily="18" charset="0"/>
              </a:rPr>
              <a:t>гг</a:t>
            </a:r>
            <a:r>
              <a:rPr lang="ru-RU" altLang="ru-RU" dirty="0">
                <a:solidFill>
                  <a:srgbClr val="E6E9CB"/>
                </a:solidFill>
                <a:latin typeface="Times New Roman" panose="02020603050405020304" pitchFamily="18" charset="0"/>
              </a:rPr>
              <a:t> по основным разделам и подразделам</a:t>
            </a:r>
          </a:p>
        </p:txBody>
      </p:sp>
      <p:grpSp>
        <p:nvGrpSpPr>
          <p:cNvPr id="25602" name="Group 2"/>
          <p:cNvGrpSpPr>
            <a:grpSpLocks/>
          </p:cNvGrpSpPr>
          <p:nvPr/>
        </p:nvGrpSpPr>
        <p:grpSpPr bwMode="auto">
          <a:xfrm>
            <a:off x="431800" y="3716339"/>
            <a:ext cx="7986713" cy="1354138"/>
            <a:chOff x="272" y="2341"/>
            <a:chExt cx="5031" cy="853"/>
          </a:xfrm>
        </p:grpSpPr>
        <p:sp>
          <p:nvSpPr>
            <p:cNvPr id="25603" name="Rectangle 3"/>
            <p:cNvSpPr>
              <a:spLocks noChangeArrowheads="1"/>
            </p:cNvSpPr>
            <p:nvPr/>
          </p:nvSpPr>
          <p:spPr bwMode="auto">
            <a:xfrm>
              <a:off x="272" y="2341"/>
              <a:ext cx="641" cy="359"/>
            </a:xfrm>
            <a:prstGeom prst="rect">
              <a:avLst/>
            </a:prstGeom>
            <a:solidFill>
              <a:srgbClr val="72A37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solidFill>
                    <a:srgbClr val="FFFF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Раздел подраздел</a:t>
              </a:r>
            </a:p>
          </p:txBody>
        </p:sp>
        <p:sp>
          <p:nvSpPr>
            <p:cNvPr id="25604" name="Rectangle 4"/>
            <p:cNvSpPr>
              <a:spLocks noChangeArrowheads="1"/>
            </p:cNvSpPr>
            <p:nvPr/>
          </p:nvSpPr>
          <p:spPr bwMode="auto">
            <a:xfrm>
              <a:off x="923" y="2341"/>
              <a:ext cx="2446" cy="359"/>
            </a:xfrm>
            <a:prstGeom prst="rect">
              <a:avLst/>
            </a:prstGeom>
            <a:solidFill>
              <a:srgbClr val="72A37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solidFill>
                    <a:srgbClr val="FFFF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Наименование</a:t>
              </a:r>
            </a:p>
          </p:txBody>
        </p:sp>
        <p:sp>
          <p:nvSpPr>
            <p:cNvPr id="25605" name="Rectangle 5"/>
            <p:cNvSpPr>
              <a:spLocks noChangeArrowheads="1"/>
            </p:cNvSpPr>
            <p:nvPr/>
          </p:nvSpPr>
          <p:spPr bwMode="auto">
            <a:xfrm>
              <a:off x="3379" y="2341"/>
              <a:ext cx="1908" cy="108"/>
            </a:xfrm>
            <a:prstGeom prst="rect">
              <a:avLst/>
            </a:prstGeom>
            <a:solidFill>
              <a:srgbClr val="72A37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828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300">
                  <a:solidFill>
                    <a:srgbClr val="FFFF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Сумма, тысяч рублей</a:t>
              </a:r>
            </a:p>
          </p:txBody>
        </p:sp>
        <p:sp>
          <p:nvSpPr>
            <p:cNvPr id="25606" name="Rectangle 6"/>
            <p:cNvSpPr>
              <a:spLocks noChangeArrowheads="1"/>
            </p:cNvSpPr>
            <p:nvPr/>
          </p:nvSpPr>
          <p:spPr bwMode="auto">
            <a:xfrm>
              <a:off x="3379" y="2459"/>
              <a:ext cx="631" cy="237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2021</a:t>
              </a:r>
              <a:endPara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607" name="Rectangle 7"/>
            <p:cNvSpPr>
              <a:spLocks noChangeArrowheads="1"/>
            </p:cNvSpPr>
            <p:nvPr/>
          </p:nvSpPr>
          <p:spPr bwMode="auto">
            <a:xfrm>
              <a:off x="4020" y="2459"/>
              <a:ext cx="631" cy="237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2022</a:t>
              </a:r>
              <a:endPara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608" name="Rectangle 8"/>
            <p:cNvSpPr>
              <a:spLocks noChangeArrowheads="1"/>
            </p:cNvSpPr>
            <p:nvPr/>
          </p:nvSpPr>
          <p:spPr bwMode="auto">
            <a:xfrm>
              <a:off x="4661" y="2459"/>
              <a:ext cx="632" cy="237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2023</a:t>
              </a:r>
              <a:endPara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609" name="Rectangle 9"/>
            <p:cNvSpPr>
              <a:spLocks noChangeArrowheads="1"/>
            </p:cNvSpPr>
            <p:nvPr/>
          </p:nvSpPr>
          <p:spPr bwMode="auto">
            <a:xfrm>
              <a:off x="272" y="2709"/>
              <a:ext cx="641" cy="221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 anchor="b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0503</a:t>
              </a:r>
            </a:p>
          </p:txBody>
        </p:sp>
        <p:sp>
          <p:nvSpPr>
            <p:cNvPr id="25610" name="Rectangle 10"/>
            <p:cNvSpPr>
              <a:spLocks noChangeArrowheads="1"/>
            </p:cNvSpPr>
            <p:nvPr/>
          </p:nvSpPr>
          <p:spPr bwMode="auto">
            <a:xfrm>
              <a:off x="923" y="2709"/>
              <a:ext cx="2446" cy="221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Благоустройство</a:t>
              </a:r>
            </a:p>
          </p:txBody>
        </p:sp>
        <p:sp>
          <p:nvSpPr>
            <p:cNvPr id="25611" name="Rectangle 11"/>
            <p:cNvSpPr>
              <a:spLocks noChangeArrowheads="1"/>
            </p:cNvSpPr>
            <p:nvPr/>
          </p:nvSpPr>
          <p:spPr bwMode="auto">
            <a:xfrm>
              <a:off x="3379" y="2709"/>
              <a:ext cx="631" cy="221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710,1</a:t>
              </a:r>
            </a:p>
          </p:txBody>
        </p:sp>
        <p:sp>
          <p:nvSpPr>
            <p:cNvPr id="25612" name="Rectangle 12"/>
            <p:cNvSpPr>
              <a:spLocks noChangeArrowheads="1"/>
            </p:cNvSpPr>
            <p:nvPr/>
          </p:nvSpPr>
          <p:spPr bwMode="auto">
            <a:xfrm>
              <a:off x="4020" y="2709"/>
              <a:ext cx="631" cy="221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208,5</a:t>
              </a:r>
            </a:p>
          </p:txBody>
        </p:sp>
        <p:sp>
          <p:nvSpPr>
            <p:cNvPr id="25613" name="Rectangle 13"/>
            <p:cNvSpPr>
              <a:spLocks noChangeArrowheads="1"/>
            </p:cNvSpPr>
            <p:nvPr/>
          </p:nvSpPr>
          <p:spPr bwMode="auto">
            <a:xfrm>
              <a:off x="4661" y="2709"/>
              <a:ext cx="632" cy="221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119,7</a:t>
              </a:r>
            </a:p>
          </p:txBody>
        </p:sp>
        <p:sp>
          <p:nvSpPr>
            <p:cNvPr id="25614" name="Rectangle 14"/>
            <p:cNvSpPr>
              <a:spLocks noChangeArrowheads="1"/>
            </p:cNvSpPr>
            <p:nvPr/>
          </p:nvSpPr>
          <p:spPr bwMode="auto">
            <a:xfrm>
              <a:off x="272" y="2938"/>
              <a:ext cx="641" cy="243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 anchor="b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ИТОГО</a:t>
              </a:r>
            </a:p>
          </p:txBody>
        </p:sp>
        <p:sp>
          <p:nvSpPr>
            <p:cNvPr id="25615" name="Rectangle 15"/>
            <p:cNvSpPr>
              <a:spLocks noChangeArrowheads="1"/>
            </p:cNvSpPr>
            <p:nvPr/>
          </p:nvSpPr>
          <p:spPr bwMode="auto">
            <a:xfrm>
              <a:off x="923" y="2938"/>
              <a:ext cx="2446" cy="243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5616" name="Rectangle 16"/>
            <p:cNvSpPr>
              <a:spLocks noChangeArrowheads="1"/>
            </p:cNvSpPr>
            <p:nvPr/>
          </p:nvSpPr>
          <p:spPr bwMode="auto">
            <a:xfrm>
              <a:off x="3379" y="2938"/>
              <a:ext cx="631" cy="243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endParaRPr lang="ru-RU" altLang="ru-RU" sz="1400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710,1</a:t>
              </a:r>
            </a:p>
          </p:txBody>
        </p:sp>
        <p:sp>
          <p:nvSpPr>
            <p:cNvPr id="25617" name="Rectangle 17"/>
            <p:cNvSpPr>
              <a:spLocks noChangeArrowheads="1"/>
            </p:cNvSpPr>
            <p:nvPr/>
          </p:nvSpPr>
          <p:spPr bwMode="auto">
            <a:xfrm>
              <a:off x="4020" y="2938"/>
              <a:ext cx="631" cy="243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endParaRPr lang="ru-RU" altLang="ru-RU" sz="14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208,5</a:t>
              </a:r>
            </a:p>
          </p:txBody>
        </p:sp>
        <p:sp>
          <p:nvSpPr>
            <p:cNvPr id="25618" name="Rectangle 18"/>
            <p:cNvSpPr>
              <a:spLocks noChangeArrowheads="1"/>
            </p:cNvSpPr>
            <p:nvPr/>
          </p:nvSpPr>
          <p:spPr bwMode="auto">
            <a:xfrm>
              <a:off x="4661" y="2938"/>
              <a:ext cx="632" cy="243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endParaRPr lang="ru-RU" altLang="ru-RU" sz="14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119,7</a:t>
              </a:r>
            </a:p>
          </p:txBody>
        </p:sp>
        <p:sp>
          <p:nvSpPr>
            <p:cNvPr id="25619" name="Line 19"/>
            <p:cNvSpPr>
              <a:spLocks noChangeShapeType="1"/>
            </p:cNvSpPr>
            <p:nvPr/>
          </p:nvSpPr>
          <p:spPr bwMode="auto">
            <a:xfrm>
              <a:off x="272" y="2341"/>
              <a:ext cx="641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620" name="Line 20"/>
            <p:cNvSpPr>
              <a:spLocks noChangeShapeType="1"/>
            </p:cNvSpPr>
            <p:nvPr/>
          </p:nvSpPr>
          <p:spPr bwMode="auto">
            <a:xfrm>
              <a:off x="923" y="2341"/>
              <a:ext cx="2446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621" name="Line 21"/>
            <p:cNvSpPr>
              <a:spLocks noChangeShapeType="1"/>
            </p:cNvSpPr>
            <p:nvPr/>
          </p:nvSpPr>
          <p:spPr bwMode="auto">
            <a:xfrm>
              <a:off x="3379" y="2341"/>
              <a:ext cx="1908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622" name="Line 22"/>
            <p:cNvSpPr>
              <a:spLocks noChangeShapeType="1"/>
            </p:cNvSpPr>
            <p:nvPr/>
          </p:nvSpPr>
          <p:spPr bwMode="auto">
            <a:xfrm>
              <a:off x="3393" y="2459"/>
              <a:ext cx="631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623" name="Line 23"/>
            <p:cNvSpPr>
              <a:spLocks noChangeShapeType="1"/>
            </p:cNvSpPr>
            <p:nvPr/>
          </p:nvSpPr>
          <p:spPr bwMode="auto">
            <a:xfrm>
              <a:off x="4020" y="2459"/>
              <a:ext cx="631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624" name="Line 24"/>
            <p:cNvSpPr>
              <a:spLocks noChangeShapeType="1"/>
            </p:cNvSpPr>
            <p:nvPr/>
          </p:nvSpPr>
          <p:spPr bwMode="auto">
            <a:xfrm>
              <a:off x="4661" y="2459"/>
              <a:ext cx="632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625" name="Line 25"/>
            <p:cNvSpPr>
              <a:spLocks noChangeShapeType="1"/>
            </p:cNvSpPr>
            <p:nvPr/>
          </p:nvSpPr>
          <p:spPr bwMode="auto">
            <a:xfrm>
              <a:off x="272" y="2709"/>
              <a:ext cx="641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626" name="Line 26"/>
            <p:cNvSpPr>
              <a:spLocks noChangeShapeType="1"/>
            </p:cNvSpPr>
            <p:nvPr/>
          </p:nvSpPr>
          <p:spPr bwMode="auto">
            <a:xfrm>
              <a:off x="923" y="2709"/>
              <a:ext cx="2446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627" name="Line 27"/>
            <p:cNvSpPr>
              <a:spLocks noChangeShapeType="1"/>
            </p:cNvSpPr>
            <p:nvPr/>
          </p:nvSpPr>
          <p:spPr bwMode="auto">
            <a:xfrm>
              <a:off x="3379" y="2709"/>
              <a:ext cx="631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628" name="Line 28"/>
            <p:cNvSpPr>
              <a:spLocks noChangeShapeType="1"/>
            </p:cNvSpPr>
            <p:nvPr/>
          </p:nvSpPr>
          <p:spPr bwMode="auto">
            <a:xfrm>
              <a:off x="4020" y="2709"/>
              <a:ext cx="631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629" name="Line 29"/>
            <p:cNvSpPr>
              <a:spLocks noChangeShapeType="1"/>
            </p:cNvSpPr>
            <p:nvPr/>
          </p:nvSpPr>
          <p:spPr bwMode="auto">
            <a:xfrm>
              <a:off x="4661" y="2709"/>
              <a:ext cx="632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630" name="Line 30"/>
            <p:cNvSpPr>
              <a:spLocks noChangeShapeType="1"/>
            </p:cNvSpPr>
            <p:nvPr/>
          </p:nvSpPr>
          <p:spPr bwMode="auto">
            <a:xfrm>
              <a:off x="272" y="2938"/>
              <a:ext cx="641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631" name="Line 31"/>
            <p:cNvSpPr>
              <a:spLocks noChangeShapeType="1"/>
            </p:cNvSpPr>
            <p:nvPr/>
          </p:nvSpPr>
          <p:spPr bwMode="auto">
            <a:xfrm>
              <a:off x="923" y="2938"/>
              <a:ext cx="2446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632" name="Line 32"/>
            <p:cNvSpPr>
              <a:spLocks noChangeShapeType="1"/>
            </p:cNvSpPr>
            <p:nvPr/>
          </p:nvSpPr>
          <p:spPr bwMode="auto">
            <a:xfrm>
              <a:off x="3379" y="2938"/>
              <a:ext cx="631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633" name="Line 33"/>
            <p:cNvSpPr>
              <a:spLocks noChangeShapeType="1"/>
            </p:cNvSpPr>
            <p:nvPr/>
          </p:nvSpPr>
          <p:spPr bwMode="auto">
            <a:xfrm>
              <a:off x="4020" y="2938"/>
              <a:ext cx="631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634" name="Line 34"/>
            <p:cNvSpPr>
              <a:spLocks noChangeShapeType="1"/>
            </p:cNvSpPr>
            <p:nvPr/>
          </p:nvSpPr>
          <p:spPr bwMode="auto">
            <a:xfrm>
              <a:off x="4661" y="2938"/>
              <a:ext cx="632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635" name="Line 35"/>
            <p:cNvSpPr>
              <a:spLocks noChangeShapeType="1"/>
            </p:cNvSpPr>
            <p:nvPr/>
          </p:nvSpPr>
          <p:spPr bwMode="auto">
            <a:xfrm>
              <a:off x="272" y="3194"/>
              <a:ext cx="641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636" name="Line 36"/>
            <p:cNvSpPr>
              <a:spLocks noChangeShapeType="1"/>
            </p:cNvSpPr>
            <p:nvPr/>
          </p:nvSpPr>
          <p:spPr bwMode="auto">
            <a:xfrm>
              <a:off x="923" y="3194"/>
              <a:ext cx="2446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637" name="Line 37"/>
            <p:cNvSpPr>
              <a:spLocks noChangeShapeType="1"/>
            </p:cNvSpPr>
            <p:nvPr/>
          </p:nvSpPr>
          <p:spPr bwMode="auto">
            <a:xfrm>
              <a:off x="3379" y="3194"/>
              <a:ext cx="631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638" name="Line 38"/>
            <p:cNvSpPr>
              <a:spLocks noChangeShapeType="1"/>
            </p:cNvSpPr>
            <p:nvPr/>
          </p:nvSpPr>
          <p:spPr bwMode="auto">
            <a:xfrm>
              <a:off x="4020" y="3194"/>
              <a:ext cx="631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639" name="Line 39"/>
            <p:cNvSpPr>
              <a:spLocks noChangeShapeType="1"/>
            </p:cNvSpPr>
            <p:nvPr/>
          </p:nvSpPr>
          <p:spPr bwMode="auto">
            <a:xfrm>
              <a:off x="4661" y="3194"/>
              <a:ext cx="632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640" name="Line 40"/>
            <p:cNvSpPr>
              <a:spLocks noChangeShapeType="1"/>
            </p:cNvSpPr>
            <p:nvPr/>
          </p:nvSpPr>
          <p:spPr bwMode="auto">
            <a:xfrm>
              <a:off x="272" y="2341"/>
              <a:ext cx="0" cy="359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641" name="Line 41"/>
            <p:cNvSpPr>
              <a:spLocks noChangeShapeType="1"/>
            </p:cNvSpPr>
            <p:nvPr/>
          </p:nvSpPr>
          <p:spPr bwMode="auto">
            <a:xfrm>
              <a:off x="272" y="2709"/>
              <a:ext cx="0" cy="221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642" name="Line 42"/>
            <p:cNvSpPr>
              <a:spLocks noChangeShapeType="1"/>
            </p:cNvSpPr>
            <p:nvPr/>
          </p:nvSpPr>
          <p:spPr bwMode="auto">
            <a:xfrm>
              <a:off x="272" y="2938"/>
              <a:ext cx="0" cy="243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643" name="Line 43"/>
            <p:cNvSpPr>
              <a:spLocks noChangeShapeType="1"/>
            </p:cNvSpPr>
            <p:nvPr/>
          </p:nvSpPr>
          <p:spPr bwMode="auto">
            <a:xfrm>
              <a:off x="923" y="2341"/>
              <a:ext cx="0" cy="359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644" name="Line 44"/>
            <p:cNvSpPr>
              <a:spLocks noChangeShapeType="1"/>
            </p:cNvSpPr>
            <p:nvPr/>
          </p:nvSpPr>
          <p:spPr bwMode="auto">
            <a:xfrm>
              <a:off x="923" y="2709"/>
              <a:ext cx="0" cy="221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645" name="Line 45"/>
            <p:cNvSpPr>
              <a:spLocks noChangeShapeType="1"/>
            </p:cNvSpPr>
            <p:nvPr/>
          </p:nvSpPr>
          <p:spPr bwMode="auto">
            <a:xfrm>
              <a:off x="923" y="2938"/>
              <a:ext cx="0" cy="243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646" name="Line 46"/>
            <p:cNvSpPr>
              <a:spLocks noChangeShapeType="1"/>
            </p:cNvSpPr>
            <p:nvPr/>
          </p:nvSpPr>
          <p:spPr bwMode="auto">
            <a:xfrm>
              <a:off x="3379" y="2341"/>
              <a:ext cx="0" cy="108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647" name="Line 47"/>
            <p:cNvSpPr>
              <a:spLocks noChangeShapeType="1"/>
            </p:cNvSpPr>
            <p:nvPr/>
          </p:nvSpPr>
          <p:spPr bwMode="auto">
            <a:xfrm>
              <a:off x="3379" y="2459"/>
              <a:ext cx="0" cy="237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648" name="Line 48"/>
            <p:cNvSpPr>
              <a:spLocks noChangeShapeType="1"/>
            </p:cNvSpPr>
            <p:nvPr/>
          </p:nvSpPr>
          <p:spPr bwMode="auto">
            <a:xfrm>
              <a:off x="3379" y="2709"/>
              <a:ext cx="0" cy="221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649" name="Line 49"/>
            <p:cNvSpPr>
              <a:spLocks noChangeShapeType="1"/>
            </p:cNvSpPr>
            <p:nvPr/>
          </p:nvSpPr>
          <p:spPr bwMode="auto">
            <a:xfrm>
              <a:off x="3379" y="2938"/>
              <a:ext cx="0" cy="243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650" name="Line 50"/>
            <p:cNvSpPr>
              <a:spLocks noChangeShapeType="1"/>
            </p:cNvSpPr>
            <p:nvPr/>
          </p:nvSpPr>
          <p:spPr bwMode="auto">
            <a:xfrm>
              <a:off x="4020" y="2459"/>
              <a:ext cx="0" cy="237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651" name="Line 51"/>
            <p:cNvSpPr>
              <a:spLocks noChangeShapeType="1"/>
            </p:cNvSpPr>
            <p:nvPr/>
          </p:nvSpPr>
          <p:spPr bwMode="auto">
            <a:xfrm>
              <a:off x="4020" y="2709"/>
              <a:ext cx="0" cy="221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652" name="Line 52"/>
            <p:cNvSpPr>
              <a:spLocks noChangeShapeType="1"/>
            </p:cNvSpPr>
            <p:nvPr/>
          </p:nvSpPr>
          <p:spPr bwMode="auto">
            <a:xfrm>
              <a:off x="4020" y="2938"/>
              <a:ext cx="0" cy="243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653" name="Line 53"/>
            <p:cNvSpPr>
              <a:spLocks noChangeShapeType="1"/>
            </p:cNvSpPr>
            <p:nvPr/>
          </p:nvSpPr>
          <p:spPr bwMode="auto">
            <a:xfrm>
              <a:off x="4661" y="2459"/>
              <a:ext cx="0" cy="237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654" name="Line 54"/>
            <p:cNvSpPr>
              <a:spLocks noChangeShapeType="1"/>
            </p:cNvSpPr>
            <p:nvPr/>
          </p:nvSpPr>
          <p:spPr bwMode="auto">
            <a:xfrm>
              <a:off x="4661" y="2709"/>
              <a:ext cx="0" cy="221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655" name="Line 55"/>
            <p:cNvSpPr>
              <a:spLocks noChangeShapeType="1"/>
            </p:cNvSpPr>
            <p:nvPr/>
          </p:nvSpPr>
          <p:spPr bwMode="auto">
            <a:xfrm>
              <a:off x="4661" y="2938"/>
              <a:ext cx="0" cy="243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656" name="Line 56"/>
            <p:cNvSpPr>
              <a:spLocks noChangeShapeType="1"/>
            </p:cNvSpPr>
            <p:nvPr/>
          </p:nvSpPr>
          <p:spPr bwMode="auto">
            <a:xfrm>
              <a:off x="5303" y="2341"/>
              <a:ext cx="0" cy="108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657" name="Line 57"/>
            <p:cNvSpPr>
              <a:spLocks noChangeShapeType="1"/>
            </p:cNvSpPr>
            <p:nvPr/>
          </p:nvSpPr>
          <p:spPr bwMode="auto">
            <a:xfrm>
              <a:off x="5303" y="2459"/>
              <a:ext cx="0" cy="237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658" name="Line 58"/>
            <p:cNvSpPr>
              <a:spLocks noChangeShapeType="1"/>
            </p:cNvSpPr>
            <p:nvPr/>
          </p:nvSpPr>
          <p:spPr bwMode="auto">
            <a:xfrm>
              <a:off x="5303" y="2709"/>
              <a:ext cx="0" cy="221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659" name="Line 59"/>
            <p:cNvSpPr>
              <a:spLocks noChangeShapeType="1"/>
            </p:cNvSpPr>
            <p:nvPr/>
          </p:nvSpPr>
          <p:spPr bwMode="auto">
            <a:xfrm>
              <a:off x="5303" y="2938"/>
              <a:ext cx="0" cy="243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5660" name="Rectangle 60"/>
          <p:cNvSpPr>
            <a:spLocks noChangeArrowheads="1"/>
          </p:cNvSpPr>
          <p:nvPr/>
        </p:nvSpPr>
        <p:spPr bwMode="auto">
          <a:xfrm>
            <a:off x="635000" y="3357563"/>
            <a:ext cx="4060825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hangingPunct="1">
              <a:lnSpc>
                <a:spcPct val="100000"/>
              </a:lnSpc>
              <a:buClrTx/>
              <a:buFontTx/>
              <a:buNone/>
            </a:pPr>
            <a:r>
              <a:rPr lang="ru-RU" altLang="ru-RU" b="1">
                <a:solidFill>
                  <a:srgbClr val="FFFFFF"/>
                </a:solidFill>
                <a:latin typeface="Times New Roman" panose="02020603050405020304" pitchFamily="18" charset="0"/>
              </a:rPr>
              <a:t>Жилищно – коммунальное хозяйство</a:t>
            </a:r>
          </a:p>
        </p:txBody>
      </p:sp>
      <p:grpSp>
        <p:nvGrpSpPr>
          <p:cNvPr id="25661" name="Group 61"/>
          <p:cNvGrpSpPr>
            <a:grpSpLocks/>
          </p:cNvGrpSpPr>
          <p:nvPr/>
        </p:nvGrpSpPr>
        <p:grpSpPr bwMode="auto">
          <a:xfrm>
            <a:off x="307975" y="5526088"/>
            <a:ext cx="8050213" cy="1036637"/>
            <a:chOff x="194" y="3481"/>
            <a:chExt cx="5071" cy="653"/>
          </a:xfrm>
        </p:grpSpPr>
        <p:sp>
          <p:nvSpPr>
            <p:cNvPr id="25662" name="Rectangle 62"/>
            <p:cNvSpPr>
              <a:spLocks noChangeArrowheads="1"/>
            </p:cNvSpPr>
            <p:nvPr/>
          </p:nvSpPr>
          <p:spPr bwMode="auto">
            <a:xfrm>
              <a:off x="194" y="3481"/>
              <a:ext cx="1079" cy="2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solidFill>
                    <a:srgbClr val="FFFF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Раздел подраздел</a:t>
              </a:r>
            </a:p>
          </p:txBody>
        </p:sp>
        <p:sp>
          <p:nvSpPr>
            <p:cNvPr id="25663" name="Rectangle 63"/>
            <p:cNvSpPr>
              <a:spLocks noChangeArrowheads="1"/>
            </p:cNvSpPr>
            <p:nvPr/>
          </p:nvSpPr>
          <p:spPr bwMode="auto">
            <a:xfrm>
              <a:off x="1282" y="3481"/>
              <a:ext cx="2161" cy="2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solidFill>
                    <a:srgbClr val="FFFF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Наименование</a:t>
              </a:r>
            </a:p>
          </p:txBody>
        </p:sp>
        <p:sp>
          <p:nvSpPr>
            <p:cNvPr id="25664" name="Rectangle 64"/>
            <p:cNvSpPr>
              <a:spLocks noChangeArrowheads="1"/>
            </p:cNvSpPr>
            <p:nvPr/>
          </p:nvSpPr>
          <p:spPr bwMode="auto">
            <a:xfrm>
              <a:off x="3452" y="3481"/>
              <a:ext cx="1798" cy="11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828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300">
                  <a:solidFill>
                    <a:srgbClr val="FFFF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Сумма, тысяч рублей</a:t>
              </a:r>
            </a:p>
          </p:txBody>
        </p:sp>
        <p:sp>
          <p:nvSpPr>
            <p:cNvPr id="25665" name="Rectangle 65"/>
            <p:cNvSpPr>
              <a:spLocks noChangeArrowheads="1"/>
            </p:cNvSpPr>
            <p:nvPr/>
          </p:nvSpPr>
          <p:spPr bwMode="auto">
            <a:xfrm>
              <a:off x="3452" y="3606"/>
              <a:ext cx="595" cy="124"/>
            </a:xfrm>
            <a:prstGeom prst="rect">
              <a:avLst/>
            </a:prstGeom>
            <a:solidFill>
              <a:srgbClr val="E2E3DC">
                <a:alpha val="20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 dirty="0" smtClean="0">
                  <a:solidFill>
                    <a:srgbClr val="FFFF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2021год</a:t>
              </a:r>
              <a:endParaRPr lang="ru-RU" altLang="ru-RU" sz="14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666" name="Rectangle 66"/>
            <p:cNvSpPr>
              <a:spLocks noChangeArrowheads="1"/>
            </p:cNvSpPr>
            <p:nvPr/>
          </p:nvSpPr>
          <p:spPr bwMode="auto">
            <a:xfrm>
              <a:off x="4057" y="3606"/>
              <a:ext cx="560" cy="124"/>
            </a:xfrm>
            <a:prstGeom prst="rect">
              <a:avLst/>
            </a:prstGeom>
            <a:solidFill>
              <a:srgbClr val="E2E3DC">
                <a:alpha val="20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 dirty="0" smtClean="0">
                  <a:solidFill>
                    <a:srgbClr val="FFFF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2022год</a:t>
              </a:r>
              <a:endParaRPr lang="ru-RU" altLang="ru-RU" sz="14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667" name="Rectangle 67"/>
            <p:cNvSpPr>
              <a:spLocks noChangeArrowheads="1"/>
            </p:cNvSpPr>
            <p:nvPr/>
          </p:nvSpPr>
          <p:spPr bwMode="auto">
            <a:xfrm>
              <a:off x="4627" y="3606"/>
              <a:ext cx="629" cy="124"/>
            </a:xfrm>
            <a:prstGeom prst="rect">
              <a:avLst/>
            </a:prstGeom>
            <a:solidFill>
              <a:srgbClr val="E2E3DC">
                <a:alpha val="20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 dirty="0" smtClean="0">
                  <a:solidFill>
                    <a:srgbClr val="FFFF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2023 </a:t>
              </a:r>
              <a:r>
                <a:rPr lang="ru-RU" altLang="ru-RU" sz="1400" dirty="0">
                  <a:solidFill>
                    <a:srgbClr val="FFFF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год</a:t>
              </a:r>
            </a:p>
          </p:txBody>
        </p:sp>
        <p:sp>
          <p:nvSpPr>
            <p:cNvPr id="25668" name="Rectangle 68"/>
            <p:cNvSpPr>
              <a:spLocks noChangeArrowheads="1"/>
            </p:cNvSpPr>
            <p:nvPr/>
          </p:nvSpPr>
          <p:spPr bwMode="auto">
            <a:xfrm>
              <a:off x="194" y="3739"/>
              <a:ext cx="1079" cy="124"/>
            </a:xfrm>
            <a:prstGeom prst="rect">
              <a:avLst/>
            </a:prstGeom>
            <a:solidFill>
              <a:srgbClr val="99FF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 anchor="b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0801</a:t>
              </a:r>
            </a:p>
          </p:txBody>
        </p:sp>
        <p:sp>
          <p:nvSpPr>
            <p:cNvPr id="25669" name="Rectangle 69"/>
            <p:cNvSpPr>
              <a:spLocks noChangeArrowheads="1"/>
            </p:cNvSpPr>
            <p:nvPr/>
          </p:nvSpPr>
          <p:spPr bwMode="auto">
            <a:xfrm>
              <a:off x="1309" y="3741"/>
              <a:ext cx="2162" cy="124"/>
            </a:xfrm>
            <a:prstGeom prst="rect">
              <a:avLst/>
            </a:prstGeom>
            <a:solidFill>
              <a:srgbClr val="33FF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Культура</a:t>
              </a:r>
            </a:p>
          </p:txBody>
        </p:sp>
        <p:sp>
          <p:nvSpPr>
            <p:cNvPr id="25670" name="Rectangle 70"/>
            <p:cNvSpPr>
              <a:spLocks noChangeArrowheads="1"/>
            </p:cNvSpPr>
            <p:nvPr/>
          </p:nvSpPr>
          <p:spPr bwMode="auto">
            <a:xfrm>
              <a:off x="3452" y="3739"/>
              <a:ext cx="595" cy="124"/>
            </a:xfrm>
            <a:prstGeom prst="rect">
              <a:avLst/>
            </a:prstGeom>
            <a:solidFill>
              <a:srgbClr val="00FF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200"/>
                <a:t>4673,4</a:t>
              </a:r>
            </a:p>
          </p:txBody>
        </p:sp>
        <p:sp>
          <p:nvSpPr>
            <p:cNvPr id="25671" name="Rectangle 71"/>
            <p:cNvSpPr>
              <a:spLocks noChangeArrowheads="1"/>
            </p:cNvSpPr>
            <p:nvPr/>
          </p:nvSpPr>
          <p:spPr bwMode="auto">
            <a:xfrm>
              <a:off x="4057" y="3739"/>
              <a:ext cx="560" cy="124"/>
            </a:xfrm>
            <a:prstGeom prst="rect">
              <a:avLst/>
            </a:prstGeom>
            <a:solidFill>
              <a:srgbClr val="00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1533,6</a:t>
              </a:r>
            </a:p>
          </p:txBody>
        </p:sp>
        <p:sp>
          <p:nvSpPr>
            <p:cNvPr id="25672" name="Rectangle 72"/>
            <p:cNvSpPr>
              <a:spLocks noChangeArrowheads="1"/>
            </p:cNvSpPr>
            <p:nvPr/>
          </p:nvSpPr>
          <p:spPr bwMode="auto">
            <a:xfrm>
              <a:off x="4627" y="3739"/>
              <a:ext cx="629" cy="124"/>
            </a:xfrm>
            <a:prstGeom prst="rect">
              <a:avLst/>
            </a:prstGeom>
            <a:solidFill>
              <a:srgbClr val="33FF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1533,6</a:t>
              </a:r>
            </a:p>
          </p:txBody>
        </p:sp>
        <p:sp>
          <p:nvSpPr>
            <p:cNvPr id="25673" name="Rectangle 73"/>
            <p:cNvSpPr>
              <a:spLocks noChangeArrowheads="1"/>
            </p:cNvSpPr>
            <p:nvPr/>
          </p:nvSpPr>
          <p:spPr bwMode="auto">
            <a:xfrm>
              <a:off x="194" y="3865"/>
              <a:ext cx="1079" cy="255"/>
            </a:xfrm>
            <a:prstGeom prst="rect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 anchor="b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 b="1">
                  <a:solidFill>
                    <a:srgbClr val="FFFF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ИТОГО</a:t>
              </a:r>
            </a:p>
          </p:txBody>
        </p:sp>
        <p:sp>
          <p:nvSpPr>
            <p:cNvPr id="25674" name="Rectangle 74"/>
            <p:cNvSpPr>
              <a:spLocks noChangeArrowheads="1"/>
            </p:cNvSpPr>
            <p:nvPr/>
          </p:nvSpPr>
          <p:spPr bwMode="auto">
            <a:xfrm>
              <a:off x="1282" y="3865"/>
              <a:ext cx="2161" cy="255"/>
            </a:xfrm>
            <a:prstGeom prst="rect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5675" name="Rectangle 75"/>
            <p:cNvSpPr>
              <a:spLocks noChangeArrowheads="1"/>
            </p:cNvSpPr>
            <p:nvPr/>
          </p:nvSpPr>
          <p:spPr bwMode="auto">
            <a:xfrm>
              <a:off x="3452" y="3865"/>
              <a:ext cx="595" cy="255"/>
            </a:xfrm>
            <a:prstGeom prst="rect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endParaRPr lang="ru-RU" altLang="ru-RU" sz="1400" b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4673,4</a:t>
              </a:r>
            </a:p>
          </p:txBody>
        </p:sp>
        <p:sp>
          <p:nvSpPr>
            <p:cNvPr id="25676" name="Rectangle 76"/>
            <p:cNvSpPr>
              <a:spLocks noChangeArrowheads="1"/>
            </p:cNvSpPr>
            <p:nvPr/>
          </p:nvSpPr>
          <p:spPr bwMode="auto">
            <a:xfrm>
              <a:off x="4059" y="3869"/>
              <a:ext cx="560" cy="256"/>
            </a:xfrm>
            <a:prstGeom prst="rect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endParaRPr lang="ru-RU" altLang="ru-RU" sz="14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1533,6</a:t>
              </a:r>
            </a:p>
          </p:txBody>
        </p:sp>
        <p:sp>
          <p:nvSpPr>
            <p:cNvPr id="25677" name="Rectangle 77"/>
            <p:cNvSpPr>
              <a:spLocks noChangeArrowheads="1"/>
            </p:cNvSpPr>
            <p:nvPr/>
          </p:nvSpPr>
          <p:spPr bwMode="auto">
            <a:xfrm>
              <a:off x="4627" y="3865"/>
              <a:ext cx="629" cy="255"/>
            </a:xfrm>
            <a:prstGeom prst="rect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900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1533,6</a:t>
              </a:r>
            </a:p>
          </p:txBody>
        </p:sp>
        <p:sp>
          <p:nvSpPr>
            <p:cNvPr id="25678" name="Line 78"/>
            <p:cNvSpPr>
              <a:spLocks noChangeShapeType="1"/>
            </p:cNvSpPr>
            <p:nvPr/>
          </p:nvSpPr>
          <p:spPr bwMode="auto">
            <a:xfrm>
              <a:off x="194" y="3481"/>
              <a:ext cx="1079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679" name="Line 79"/>
            <p:cNvSpPr>
              <a:spLocks noChangeShapeType="1"/>
            </p:cNvSpPr>
            <p:nvPr/>
          </p:nvSpPr>
          <p:spPr bwMode="auto">
            <a:xfrm>
              <a:off x="1282" y="3481"/>
              <a:ext cx="2161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680" name="Line 80"/>
            <p:cNvSpPr>
              <a:spLocks noChangeShapeType="1"/>
            </p:cNvSpPr>
            <p:nvPr/>
          </p:nvSpPr>
          <p:spPr bwMode="auto">
            <a:xfrm>
              <a:off x="3452" y="3481"/>
              <a:ext cx="1798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681" name="Line 81"/>
            <p:cNvSpPr>
              <a:spLocks noChangeShapeType="1"/>
            </p:cNvSpPr>
            <p:nvPr/>
          </p:nvSpPr>
          <p:spPr bwMode="auto">
            <a:xfrm>
              <a:off x="3452" y="3606"/>
              <a:ext cx="595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682" name="Line 82"/>
            <p:cNvSpPr>
              <a:spLocks noChangeShapeType="1"/>
            </p:cNvSpPr>
            <p:nvPr/>
          </p:nvSpPr>
          <p:spPr bwMode="auto">
            <a:xfrm>
              <a:off x="4057" y="3606"/>
              <a:ext cx="560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683" name="Line 83"/>
            <p:cNvSpPr>
              <a:spLocks noChangeShapeType="1"/>
            </p:cNvSpPr>
            <p:nvPr/>
          </p:nvSpPr>
          <p:spPr bwMode="auto">
            <a:xfrm>
              <a:off x="4627" y="3606"/>
              <a:ext cx="629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684" name="Line 84"/>
            <p:cNvSpPr>
              <a:spLocks noChangeShapeType="1"/>
            </p:cNvSpPr>
            <p:nvPr/>
          </p:nvSpPr>
          <p:spPr bwMode="auto">
            <a:xfrm>
              <a:off x="3452" y="3739"/>
              <a:ext cx="595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685" name="Line 85"/>
            <p:cNvSpPr>
              <a:spLocks noChangeShapeType="1"/>
            </p:cNvSpPr>
            <p:nvPr/>
          </p:nvSpPr>
          <p:spPr bwMode="auto">
            <a:xfrm>
              <a:off x="4057" y="3739"/>
              <a:ext cx="560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686" name="Line 86"/>
            <p:cNvSpPr>
              <a:spLocks noChangeShapeType="1"/>
            </p:cNvSpPr>
            <p:nvPr/>
          </p:nvSpPr>
          <p:spPr bwMode="auto">
            <a:xfrm>
              <a:off x="4627" y="3739"/>
              <a:ext cx="629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687" name="Line 87"/>
            <p:cNvSpPr>
              <a:spLocks noChangeShapeType="1"/>
            </p:cNvSpPr>
            <p:nvPr/>
          </p:nvSpPr>
          <p:spPr bwMode="auto">
            <a:xfrm>
              <a:off x="3452" y="3865"/>
              <a:ext cx="595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688" name="Line 88"/>
            <p:cNvSpPr>
              <a:spLocks noChangeShapeType="1"/>
            </p:cNvSpPr>
            <p:nvPr/>
          </p:nvSpPr>
          <p:spPr bwMode="auto">
            <a:xfrm>
              <a:off x="4057" y="3865"/>
              <a:ext cx="560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689" name="Line 89"/>
            <p:cNvSpPr>
              <a:spLocks noChangeShapeType="1"/>
            </p:cNvSpPr>
            <p:nvPr/>
          </p:nvSpPr>
          <p:spPr bwMode="auto">
            <a:xfrm>
              <a:off x="4627" y="3865"/>
              <a:ext cx="629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690" name="Line 90"/>
            <p:cNvSpPr>
              <a:spLocks noChangeShapeType="1"/>
            </p:cNvSpPr>
            <p:nvPr/>
          </p:nvSpPr>
          <p:spPr bwMode="auto">
            <a:xfrm>
              <a:off x="194" y="4135"/>
              <a:ext cx="1079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691" name="Line 91"/>
            <p:cNvSpPr>
              <a:spLocks noChangeShapeType="1"/>
            </p:cNvSpPr>
            <p:nvPr/>
          </p:nvSpPr>
          <p:spPr bwMode="auto">
            <a:xfrm>
              <a:off x="1282" y="4135"/>
              <a:ext cx="2161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692" name="Line 92"/>
            <p:cNvSpPr>
              <a:spLocks noChangeShapeType="1"/>
            </p:cNvSpPr>
            <p:nvPr/>
          </p:nvSpPr>
          <p:spPr bwMode="auto">
            <a:xfrm>
              <a:off x="3452" y="4135"/>
              <a:ext cx="595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693" name="Line 93"/>
            <p:cNvSpPr>
              <a:spLocks noChangeShapeType="1"/>
            </p:cNvSpPr>
            <p:nvPr/>
          </p:nvSpPr>
          <p:spPr bwMode="auto">
            <a:xfrm>
              <a:off x="4057" y="4135"/>
              <a:ext cx="560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694" name="Line 94"/>
            <p:cNvSpPr>
              <a:spLocks noChangeShapeType="1"/>
            </p:cNvSpPr>
            <p:nvPr/>
          </p:nvSpPr>
          <p:spPr bwMode="auto">
            <a:xfrm>
              <a:off x="4627" y="4135"/>
              <a:ext cx="629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695" name="Line 95"/>
            <p:cNvSpPr>
              <a:spLocks noChangeShapeType="1"/>
            </p:cNvSpPr>
            <p:nvPr/>
          </p:nvSpPr>
          <p:spPr bwMode="auto">
            <a:xfrm>
              <a:off x="194" y="3481"/>
              <a:ext cx="0" cy="248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696" name="Line 96"/>
            <p:cNvSpPr>
              <a:spLocks noChangeShapeType="1"/>
            </p:cNvSpPr>
            <p:nvPr/>
          </p:nvSpPr>
          <p:spPr bwMode="auto">
            <a:xfrm>
              <a:off x="194" y="3865"/>
              <a:ext cx="0" cy="255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697" name="Line 97"/>
            <p:cNvSpPr>
              <a:spLocks noChangeShapeType="1"/>
            </p:cNvSpPr>
            <p:nvPr/>
          </p:nvSpPr>
          <p:spPr bwMode="auto">
            <a:xfrm>
              <a:off x="1282" y="3481"/>
              <a:ext cx="0" cy="248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698" name="Line 98"/>
            <p:cNvSpPr>
              <a:spLocks noChangeShapeType="1"/>
            </p:cNvSpPr>
            <p:nvPr/>
          </p:nvSpPr>
          <p:spPr bwMode="auto">
            <a:xfrm>
              <a:off x="1282" y="3865"/>
              <a:ext cx="0" cy="255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699" name="Line 99"/>
            <p:cNvSpPr>
              <a:spLocks noChangeShapeType="1"/>
            </p:cNvSpPr>
            <p:nvPr/>
          </p:nvSpPr>
          <p:spPr bwMode="auto">
            <a:xfrm>
              <a:off x="3452" y="3481"/>
              <a:ext cx="0" cy="115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700" name="Line 100"/>
            <p:cNvSpPr>
              <a:spLocks noChangeShapeType="1"/>
            </p:cNvSpPr>
            <p:nvPr/>
          </p:nvSpPr>
          <p:spPr bwMode="auto">
            <a:xfrm>
              <a:off x="3452" y="3606"/>
              <a:ext cx="0" cy="124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701" name="Line 101"/>
            <p:cNvSpPr>
              <a:spLocks noChangeShapeType="1"/>
            </p:cNvSpPr>
            <p:nvPr/>
          </p:nvSpPr>
          <p:spPr bwMode="auto">
            <a:xfrm>
              <a:off x="3452" y="3865"/>
              <a:ext cx="0" cy="255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702" name="Line 102"/>
            <p:cNvSpPr>
              <a:spLocks noChangeShapeType="1"/>
            </p:cNvSpPr>
            <p:nvPr/>
          </p:nvSpPr>
          <p:spPr bwMode="auto">
            <a:xfrm>
              <a:off x="4057" y="3606"/>
              <a:ext cx="0" cy="124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703" name="Line 103"/>
            <p:cNvSpPr>
              <a:spLocks noChangeShapeType="1"/>
            </p:cNvSpPr>
            <p:nvPr/>
          </p:nvSpPr>
          <p:spPr bwMode="auto">
            <a:xfrm>
              <a:off x="4057" y="3739"/>
              <a:ext cx="0" cy="124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704" name="Line 104"/>
            <p:cNvSpPr>
              <a:spLocks noChangeShapeType="1"/>
            </p:cNvSpPr>
            <p:nvPr/>
          </p:nvSpPr>
          <p:spPr bwMode="auto">
            <a:xfrm>
              <a:off x="4057" y="3865"/>
              <a:ext cx="0" cy="255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705" name="Line 105"/>
            <p:cNvSpPr>
              <a:spLocks noChangeShapeType="1"/>
            </p:cNvSpPr>
            <p:nvPr/>
          </p:nvSpPr>
          <p:spPr bwMode="auto">
            <a:xfrm>
              <a:off x="4627" y="3606"/>
              <a:ext cx="0" cy="124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706" name="Line 106"/>
            <p:cNvSpPr>
              <a:spLocks noChangeShapeType="1"/>
            </p:cNvSpPr>
            <p:nvPr/>
          </p:nvSpPr>
          <p:spPr bwMode="auto">
            <a:xfrm>
              <a:off x="4627" y="3739"/>
              <a:ext cx="0" cy="124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707" name="Line 107"/>
            <p:cNvSpPr>
              <a:spLocks noChangeShapeType="1"/>
            </p:cNvSpPr>
            <p:nvPr/>
          </p:nvSpPr>
          <p:spPr bwMode="auto">
            <a:xfrm>
              <a:off x="4627" y="3865"/>
              <a:ext cx="0" cy="255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708" name="Line 108"/>
            <p:cNvSpPr>
              <a:spLocks noChangeShapeType="1"/>
            </p:cNvSpPr>
            <p:nvPr/>
          </p:nvSpPr>
          <p:spPr bwMode="auto">
            <a:xfrm>
              <a:off x="5266" y="3481"/>
              <a:ext cx="0" cy="115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709" name="Line 109"/>
            <p:cNvSpPr>
              <a:spLocks noChangeShapeType="1"/>
            </p:cNvSpPr>
            <p:nvPr/>
          </p:nvSpPr>
          <p:spPr bwMode="auto">
            <a:xfrm>
              <a:off x="5266" y="3606"/>
              <a:ext cx="0" cy="124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710" name="Line 110"/>
            <p:cNvSpPr>
              <a:spLocks noChangeShapeType="1"/>
            </p:cNvSpPr>
            <p:nvPr/>
          </p:nvSpPr>
          <p:spPr bwMode="auto">
            <a:xfrm>
              <a:off x="5266" y="3739"/>
              <a:ext cx="0" cy="124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711" name="Line 111"/>
            <p:cNvSpPr>
              <a:spLocks noChangeShapeType="1"/>
            </p:cNvSpPr>
            <p:nvPr/>
          </p:nvSpPr>
          <p:spPr bwMode="auto">
            <a:xfrm>
              <a:off x="5266" y="3865"/>
              <a:ext cx="0" cy="255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5712" name="Rectangle 112"/>
          <p:cNvSpPr>
            <a:spLocks noChangeArrowheads="1"/>
          </p:cNvSpPr>
          <p:nvPr/>
        </p:nvSpPr>
        <p:spPr bwMode="auto">
          <a:xfrm>
            <a:off x="525463" y="5157788"/>
            <a:ext cx="3525837" cy="639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hangingPunct="1">
              <a:lnSpc>
                <a:spcPct val="100000"/>
              </a:lnSpc>
              <a:buClrTx/>
              <a:buFontTx/>
              <a:buNone/>
            </a:pPr>
            <a:r>
              <a:rPr lang="ru-RU" altLang="ru-RU" b="1">
                <a:solidFill>
                  <a:srgbClr val="FFFFFF"/>
                </a:solidFill>
                <a:latin typeface="Rockwell" panose="02060603020205020403" pitchFamily="18" charset="0"/>
              </a:rPr>
              <a:t>Культура и кинематография</a:t>
            </a:r>
          </a:p>
        </p:txBody>
      </p:sp>
      <p:grpSp>
        <p:nvGrpSpPr>
          <p:cNvPr id="25713" name="Group 113"/>
          <p:cNvGrpSpPr>
            <a:grpSpLocks/>
          </p:cNvGrpSpPr>
          <p:nvPr/>
        </p:nvGrpSpPr>
        <p:grpSpPr bwMode="auto">
          <a:xfrm>
            <a:off x="488950" y="1854200"/>
            <a:ext cx="7920038" cy="1570038"/>
            <a:chOff x="308" y="1168"/>
            <a:chExt cx="4989" cy="989"/>
          </a:xfrm>
        </p:grpSpPr>
        <p:sp>
          <p:nvSpPr>
            <p:cNvPr id="25714" name="Rectangle 114"/>
            <p:cNvSpPr>
              <a:spLocks noChangeArrowheads="1"/>
            </p:cNvSpPr>
            <p:nvPr/>
          </p:nvSpPr>
          <p:spPr bwMode="auto">
            <a:xfrm>
              <a:off x="308" y="1168"/>
              <a:ext cx="634" cy="499"/>
            </a:xfrm>
            <a:prstGeom prst="rect">
              <a:avLst/>
            </a:prstGeom>
            <a:solidFill>
              <a:srgbClr val="72A37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tIns="5472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 b="1">
                  <a:solidFill>
                    <a:srgbClr val="FFFFFF"/>
                  </a:solidFill>
                  <a:latin typeface="Times New Roman" panose="02020603050405020304" pitchFamily="18" charset="0"/>
                </a:rPr>
                <a:t>Раздел подраздел</a:t>
              </a:r>
            </a:p>
          </p:txBody>
        </p:sp>
        <p:sp>
          <p:nvSpPr>
            <p:cNvPr id="25715" name="Rectangle 115"/>
            <p:cNvSpPr>
              <a:spLocks noChangeArrowheads="1"/>
            </p:cNvSpPr>
            <p:nvPr/>
          </p:nvSpPr>
          <p:spPr bwMode="auto">
            <a:xfrm>
              <a:off x="952" y="1168"/>
              <a:ext cx="2437" cy="499"/>
            </a:xfrm>
            <a:prstGeom prst="rect">
              <a:avLst/>
            </a:prstGeom>
            <a:solidFill>
              <a:srgbClr val="72A37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tIns="5472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solidFill>
                    <a:srgbClr val="FFFFFF"/>
                  </a:solidFill>
                  <a:latin typeface="Times New Roman" panose="02020603050405020304" pitchFamily="18" charset="0"/>
                </a:rPr>
                <a:t>Наименование</a:t>
              </a:r>
            </a:p>
          </p:txBody>
        </p:sp>
        <p:sp>
          <p:nvSpPr>
            <p:cNvPr id="25716" name="Rectangle 116"/>
            <p:cNvSpPr>
              <a:spLocks noChangeArrowheads="1"/>
            </p:cNvSpPr>
            <p:nvPr/>
          </p:nvSpPr>
          <p:spPr bwMode="auto">
            <a:xfrm>
              <a:off x="3393" y="1168"/>
              <a:ext cx="1893" cy="182"/>
            </a:xfrm>
            <a:prstGeom prst="rect">
              <a:avLst/>
            </a:prstGeom>
            <a:solidFill>
              <a:srgbClr val="72A37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tIns="5472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solidFill>
                    <a:srgbClr val="FFFFFF"/>
                  </a:solidFill>
                  <a:latin typeface="Times New Roman" panose="02020603050405020304" pitchFamily="18" charset="0"/>
                </a:rPr>
                <a:t>Сумма, тысяч рублей</a:t>
              </a:r>
            </a:p>
          </p:txBody>
        </p:sp>
        <p:sp>
          <p:nvSpPr>
            <p:cNvPr id="25717" name="Rectangle 117"/>
            <p:cNvSpPr>
              <a:spLocks noChangeArrowheads="1"/>
            </p:cNvSpPr>
            <p:nvPr/>
          </p:nvSpPr>
          <p:spPr bwMode="auto">
            <a:xfrm>
              <a:off x="3393" y="1360"/>
              <a:ext cx="625" cy="316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tIns="5472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 dirty="0" smtClean="0">
                  <a:latin typeface="Times New Roman" panose="02020603050405020304" pitchFamily="18" charset="0"/>
                </a:rPr>
                <a:t>2021</a:t>
              </a:r>
              <a:endParaRPr lang="ru-RU" altLang="ru-RU" sz="1400" dirty="0">
                <a:latin typeface="Times New Roman" panose="02020603050405020304" pitchFamily="18" charset="0"/>
              </a:endParaRPr>
            </a:p>
          </p:txBody>
        </p:sp>
        <p:sp>
          <p:nvSpPr>
            <p:cNvPr id="25718" name="Rectangle 118"/>
            <p:cNvSpPr>
              <a:spLocks noChangeArrowheads="1"/>
            </p:cNvSpPr>
            <p:nvPr/>
          </p:nvSpPr>
          <p:spPr bwMode="auto">
            <a:xfrm>
              <a:off x="4029" y="1360"/>
              <a:ext cx="670" cy="316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tIns="5472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 dirty="0" smtClean="0">
                  <a:latin typeface="Times New Roman" panose="02020603050405020304" pitchFamily="18" charset="0"/>
                </a:rPr>
                <a:t>2022</a:t>
              </a:r>
              <a:endParaRPr lang="ru-RU" altLang="ru-RU" sz="1400" dirty="0">
                <a:latin typeface="Times New Roman" panose="02020603050405020304" pitchFamily="18" charset="0"/>
              </a:endParaRPr>
            </a:p>
          </p:txBody>
        </p:sp>
        <p:sp>
          <p:nvSpPr>
            <p:cNvPr id="25719" name="Rectangle 119"/>
            <p:cNvSpPr>
              <a:spLocks noChangeArrowheads="1"/>
            </p:cNvSpPr>
            <p:nvPr/>
          </p:nvSpPr>
          <p:spPr bwMode="auto">
            <a:xfrm>
              <a:off x="4708" y="1360"/>
              <a:ext cx="580" cy="316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tIns="5472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 dirty="0" smtClean="0">
                  <a:latin typeface="Times New Roman" panose="02020603050405020304" pitchFamily="18" charset="0"/>
                </a:rPr>
                <a:t>2023</a:t>
              </a:r>
              <a:endParaRPr lang="ru-RU" altLang="ru-RU" sz="1400" dirty="0">
                <a:latin typeface="Times New Roman" panose="02020603050405020304" pitchFamily="18" charset="0"/>
              </a:endParaRPr>
            </a:p>
          </p:txBody>
        </p:sp>
        <p:sp>
          <p:nvSpPr>
            <p:cNvPr id="25720" name="Rectangle 120"/>
            <p:cNvSpPr>
              <a:spLocks noChangeArrowheads="1"/>
            </p:cNvSpPr>
            <p:nvPr/>
          </p:nvSpPr>
          <p:spPr bwMode="auto">
            <a:xfrm>
              <a:off x="308" y="1678"/>
              <a:ext cx="634" cy="182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tIns="5472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latin typeface="Times New Roman" panose="02020603050405020304" pitchFamily="18" charset="0"/>
                </a:rPr>
                <a:t>0409</a:t>
              </a:r>
            </a:p>
          </p:txBody>
        </p:sp>
        <p:sp>
          <p:nvSpPr>
            <p:cNvPr id="25721" name="Rectangle 121"/>
            <p:cNvSpPr>
              <a:spLocks noChangeArrowheads="1"/>
            </p:cNvSpPr>
            <p:nvPr/>
          </p:nvSpPr>
          <p:spPr bwMode="auto">
            <a:xfrm>
              <a:off x="952" y="1678"/>
              <a:ext cx="2437" cy="182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tIns="5472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latin typeface="Times New Roman" panose="02020603050405020304" pitchFamily="18" charset="0"/>
                </a:rPr>
                <a:t>Дорожное хозяйство (дорожные фонды)</a:t>
              </a:r>
            </a:p>
          </p:txBody>
        </p:sp>
        <p:sp>
          <p:nvSpPr>
            <p:cNvPr id="25722" name="Rectangle 122"/>
            <p:cNvSpPr>
              <a:spLocks noChangeArrowheads="1"/>
            </p:cNvSpPr>
            <p:nvPr/>
          </p:nvSpPr>
          <p:spPr bwMode="auto">
            <a:xfrm>
              <a:off x="3393" y="1680"/>
              <a:ext cx="625" cy="182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tIns="5472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latin typeface="Times New Roman" panose="02020603050405020304" pitchFamily="18" charset="0"/>
                </a:rPr>
                <a:t>708,0</a:t>
              </a:r>
            </a:p>
          </p:txBody>
        </p:sp>
        <p:sp>
          <p:nvSpPr>
            <p:cNvPr id="25723" name="Rectangle 123"/>
            <p:cNvSpPr>
              <a:spLocks noChangeArrowheads="1"/>
            </p:cNvSpPr>
            <p:nvPr/>
          </p:nvSpPr>
          <p:spPr bwMode="auto">
            <a:xfrm>
              <a:off x="4029" y="1678"/>
              <a:ext cx="670" cy="182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tIns="5472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latin typeface="Times New Roman" panose="02020603050405020304" pitchFamily="18" charset="0"/>
                </a:rPr>
                <a:t>542,1</a:t>
              </a:r>
            </a:p>
          </p:txBody>
        </p:sp>
        <p:sp>
          <p:nvSpPr>
            <p:cNvPr id="25724" name="Rectangle 124"/>
            <p:cNvSpPr>
              <a:spLocks noChangeArrowheads="1"/>
            </p:cNvSpPr>
            <p:nvPr/>
          </p:nvSpPr>
          <p:spPr bwMode="auto">
            <a:xfrm>
              <a:off x="4708" y="1678"/>
              <a:ext cx="580" cy="182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tIns="5472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latin typeface="Times New Roman" panose="02020603050405020304" pitchFamily="18" charset="0"/>
                </a:rPr>
                <a:t>542,1</a:t>
              </a:r>
            </a:p>
          </p:txBody>
        </p:sp>
        <p:sp>
          <p:nvSpPr>
            <p:cNvPr id="25725" name="Rectangle 125"/>
            <p:cNvSpPr>
              <a:spLocks noChangeArrowheads="1"/>
            </p:cNvSpPr>
            <p:nvPr/>
          </p:nvSpPr>
          <p:spPr bwMode="auto">
            <a:xfrm>
              <a:off x="308" y="1870"/>
              <a:ext cx="634" cy="273"/>
            </a:xfrm>
            <a:prstGeom prst="rect">
              <a:avLst/>
            </a:prstGeom>
            <a:solidFill>
              <a:srgbClr val="72A37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tIns="5472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 b="1">
                  <a:latin typeface="Times New Roman" panose="02020603050405020304" pitchFamily="18" charset="0"/>
                </a:rPr>
                <a:t>ИТОГО</a:t>
              </a:r>
            </a:p>
          </p:txBody>
        </p:sp>
        <p:sp>
          <p:nvSpPr>
            <p:cNvPr id="25726" name="Rectangle 126"/>
            <p:cNvSpPr>
              <a:spLocks noChangeArrowheads="1"/>
            </p:cNvSpPr>
            <p:nvPr/>
          </p:nvSpPr>
          <p:spPr bwMode="auto">
            <a:xfrm>
              <a:off x="952" y="1870"/>
              <a:ext cx="2437" cy="273"/>
            </a:xfrm>
            <a:prstGeom prst="rect">
              <a:avLst/>
            </a:prstGeom>
            <a:solidFill>
              <a:srgbClr val="72A37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5727" name="Rectangle 127"/>
            <p:cNvSpPr>
              <a:spLocks noChangeArrowheads="1"/>
            </p:cNvSpPr>
            <p:nvPr/>
          </p:nvSpPr>
          <p:spPr bwMode="auto">
            <a:xfrm>
              <a:off x="3393" y="1870"/>
              <a:ext cx="625" cy="273"/>
            </a:xfrm>
            <a:prstGeom prst="rect">
              <a:avLst/>
            </a:prstGeom>
            <a:solidFill>
              <a:srgbClr val="72A37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tIns="5472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latin typeface="Times New Roman" panose="02020603050405020304" pitchFamily="18" charset="0"/>
                </a:rPr>
                <a:t>708,0</a:t>
              </a:r>
            </a:p>
          </p:txBody>
        </p:sp>
        <p:sp>
          <p:nvSpPr>
            <p:cNvPr id="25728" name="Rectangle 128"/>
            <p:cNvSpPr>
              <a:spLocks noChangeArrowheads="1"/>
            </p:cNvSpPr>
            <p:nvPr/>
          </p:nvSpPr>
          <p:spPr bwMode="auto">
            <a:xfrm>
              <a:off x="4029" y="1870"/>
              <a:ext cx="670" cy="273"/>
            </a:xfrm>
            <a:prstGeom prst="rect">
              <a:avLst/>
            </a:prstGeom>
            <a:solidFill>
              <a:srgbClr val="72A37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tIns="5472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latin typeface="Times New Roman" panose="02020603050405020304" pitchFamily="18" charset="0"/>
                </a:rPr>
                <a:t>542,1</a:t>
              </a:r>
            </a:p>
          </p:txBody>
        </p:sp>
        <p:sp>
          <p:nvSpPr>
            <p:cNvPr id="25729" name="Rectangle 129"/>
            <p:cNvSpPr>
              <a:spLocks noChangeArrowheads="1"/>
            </p:cNvSpPr>
            <p:nvPr/>
          </p:nvSpPr>
          <p:spPr bwMode="auto">
            <a:xfrm>
              <a:off x="4710" y="1868"/>
              <a:ext cx="580" cy="275"/>
            </a:xfrm>
            <a:prstGeom prst="rect">
              <a:avLst/>
            </a:prstGeom>
            <a:solidFill>
              <a:srgbClr val="72A37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tIns="5472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400">
                  <a:latin typeface="Times New Roman" panose="02020603050405020304" pitchFamily="18" charset="0"/>
                </a:rPr>
                <a:t>542,1</a:t>
              </a:r>
            </a:p>
          </p:txBody>
        </p:sp>
        <p:sp>
          <p:nvSpPr>
            <p:cNvPr id="25730" name="Line 130"/>
            <p:cNvSpPr>
              <a:spLocks noChangeShapeType="1"/>
            </p:cNvSpPr>
            <p:nvPr/>
          </p:nvSpPr>
          <p:spPr bwMode="auto">
            <a:xfrm>
              <a:off x="308" y="1168"/>
              <a:ext cx="634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731" name="Line 131"/>
            <p:cNvSpPr>
              <a:spLocks noChangeShapeType="1"/>
            </p:cNvSpPr>
            <p:nvPr/>
          </p:nvSpPr>
          <p:spPr bwMode="auto">
            <a:xfrm>
              <a:off x="952" y="1168"/>
              <a:ext cx="2437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732" name="Line 132"/>
            <p:cNvSpPr>
              <a:spLocks noChangeShapeType="1"/>
            </p:cNvSpPr>
            <p:nvPr/>
          </p:nvSpPr>
          <p:spPr bwMode="auto">
            <a:xfrm>
              <a:off x="3393" y="1168"/>
              <a:ext cx="1893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733" name="Line 133"/>
            <p:cNvSpPr>
              <a:spLocks noChangeShapeType="1"/>
            </p:cNvSpPr>
            <p:nvPr/>
          </p:nvSpPr>
          <p:spPr bwMode="auto">
            <a:xfrm>
              <a:off x="3393" y="1360"/>
              <a:ext cx="625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734" name="Line 134"/>
            <p:cNvSpPr>
              <a:spLocks noChangeShapeType="1"/>
            </p:cNvSpPr>
            <p:nvPr/>
          </p:nvSpPr>
          <p:spPr bwMode="auto">
            <a:xfrm>
              <a:off x="4029" y="1360"/>
              <a:ext cx="670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735" name="Line 135"/>
            <p:cNvSpPr>
              <a:spLocks noChangeShapeType="1"/>
            </p:cNvSpPr>
            <p:nvPr/>
          </p:nvSpPr>
          <p:spPr bwMode="auto">
            <a:xfrm>
              <a:off x="4708" y="1360"/>
              <a:ext cx="580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736" name="Line 136"/>
            <p:cNvSpPr>
              <a:spLocks noChangeShapeType="1"/>
            </p:cNvSpPr>
            <p:nvPr/>
          </p:nvSpPr>
          <p:spPr bwMode="auto">
            <a:xfrm>
              <a:off x="308" y="1678"/>
              <a:ext cx="634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737" name="Line 137"/>
            <p:cNvSpPr>
              <a:spLocks noChangeShapeType="1"/>
            </p:cNvSpPr>
            <p:nvPr/>
          </p:nvSpPr>
          <p:spPr bwMode="auto">
            <a:xfrm>
              <a:off x="952" y="1678"/>
              <a:ext cx="2437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738" name="Line 138"/>
            <p:cNvSpPr>
              <a:spLocks noChangeShapeType="1"/>
            </p:cNvSpPr>
            <p:nvPr/>
          </p:nvSpPr>
          <p:spPr bwMode="auto">
            <a:xfrm>
              <a:off x="3393" y="1678"/>
              <a:ext cx="625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739" name="Line 139"/>
            <p:cNvSpPr>
              <a:spLocks noChangeShapeType="1"/>
            </p:cNvSpPr>
            <p:nvPr/>
          </p:nvSpPr>
          <p:spPr bwMode="auto">
            <a:xfrm>
              <a:off x="4029" y="1678"/>
              <a:ext cx="670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740" name="Line 140"/>
            <p:cNvSpPr>
              <a:spLocks noChangeShapeType="1"/>
            </p:cNvSpPr>
            <p:nvPr/>
          </p:nvSpPr>
          <p:spPr bwMode="auto">
            <a:xfrm>
              <a:off x="4708" y="1678"/>
              <a:ext cx="580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741" name="Line 141"/>
            <p:cNvSpPr>
              <a:spLocks noChangeShapeType="1"/>
            </p:cNvSpPr>
            <p:nvPr/>
          </p:nvSpPr>
          <p:spPr bwMode="auto">
            <a:xfrm>
              <a:off x="308" y="1870"/>
              <a:ext cx="634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742" name="Line 142"/>
            <p:cNvSpPr>
              <a:spLocks noChangeShapeType="1"/>
            </p:cNvSpPr>
            <p:nvPr/>
          </p:nvSpPr>
          <p:spPr bwMode="auto">
            <a:xfrm>
              <a:off x="952" y="1870"/>
              <a:ext cx="2437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743" name="Line 143"/>
            <p:cNvSpPr>
              <a:spLocks noChangeShapeType="1"/>
            </p:cNvSpPr>
            <p:nvPr/>
          </p:nvSpPr>
          <p:spPr bwMode="auto">
            <a:xfrm>
              <a:off x="3393" y="1870"/>
              <a:ext cx="625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744" name="Line 144"/>
            <p:cNvSpPr>
              <a:spLocks noChangeShapeType="1"/>
            </p:cNvSpPr>
            <p:nvPr/>
          </p:nvSpPr>
          <p:spPr bwMode="auto">
            <a:xfrm>
              <a:off x="4029" y="1870"/>
              <a:ext cx="670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745" name="Line 145"/>
            <p:cNvSpPr>
              <a:spLocks noChangeShapeType="1"/>
            </p:cNvSpPr>
            <p:nvPr/>
          </p:nvSpPr>
          <p:spPr bwMode="auto">
            <a:xfrm>
              <a:off x="4708" y="1870"/>
              <a:ext cx="580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746" name="Line 146"/>
            <p:cNvSpPr>
              <a:spLocks noChangeShapeType="1"/>
            </p:cNvSpPr>
            <p:nvPr/>
          </p:nvSpPr>
          <p:spPr bwMode="auto">
            <a:xfrm>
              <a:off x="308" y="2158"/>
              <a:ext cx="634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747" name="Line 147"/>
            <p:cNvSpPr>
              <a:spLocks noChangeShapeType="1"/>
            </p:cNvSpPr>
            <p:nvPr/>
          </p:nvSpPr>
          <p:spPr bwMode="auto">
            <a:xfrm>
              <a:off x="952" y="2158"/>
              <a:ext cx="2437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748" name="Line 148"/>
            <p:cNvSpPr>
              <a:spLocks noChangeShapeType="1"/>
            </p:cNvSpPr>
            <p:nvPr/>
          </p:nvSpPr>
          <p:spPr bwMode="auto">
            <a:xfrm>
              <a:off x="3393" y="2158"/>
              <a:ext cx="625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749" name="Line 149"/>
            <p:cNvSpPr>
              <a:spLocks noChangeShapeType="1"/>
            </p:cNvSpPr>
            <p:nvPr/>
          </p:nvSpPr>
          <p:spPr bwMode="auto">
            <a:xfrm>
              <a:off x="4029" y="2158"/>
              <a:ext cx="670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750" name="Line 150"/>
            <p:cNvSpPr>
              <a:spLocks noChangeShapeType="1"/>
            </p:cNvSpPr>
            <p:nvPr/>
          </p:nvSpPr>
          <p:spPr bwMode="auto">
            <a:xfrm>
              <a:off x="4708" y="2158"/>
              <a:ext cx="580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751" name="Line 151"/>
            <p:cNvSpPr>
              <a:spLocks noChangeShapeType="1"/>
            </p:cNvSpPr>
            <p:nvPr/>
          </p:nvSpPr>
          <p:spPr bwMode="auto">
            <a:xfrm>
              <a:off x="308" y="1168"/>
              <a:ext cx="0" cy="499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752" name="Line 152"/>
            <p:cNvSpPr>
              <a:spLocks noChangeShapeType="1"/>
            </p:cNvSpPr>
            <p:nvPr/>
          </p:nvSpPr>
          <p:spPr bwMode="auto">
            <a:xfrm>
              <a:off x="308" y="1678"/>
              <a:ext cx="0" cy="182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753" name="Line 153"/>
            <p:cNvSpPr>
              <a:spLocks noChangeShapeType="1"/>
            </p:cNvSpPr>
            <p:nvPr/>
          </p:nvSpPr>
          <p:spPr bwMode="auto">
            <a:xfrm>
              <a:off x="308" y="1870"/>
              <a:ext cx="0" cy="273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754" name="Line 154"/>
            <p:cNvSpPr>
              <a:spLocks noChangeShapeType="1"/>
            </p:cNvSpPr>
            <p:nvPr/>
          </p:nvSpPr>
          <p:spPr bwMode="auto">
            <a:xfrm>
              <a:off x="952" y="1168"/>
              <a:ext cx="0" cy="499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755" name="Line 155"/>
            <p:cNvSpPr>
              <a:spLocks noChangeShapeType="1"/>
            </p:cNvSpPr>
            <p:nvPr/>
          </p:nvSpPr>
          <p:spPr bwMode="auto">
            <a:xfrm>
              <a:off x="952" y="1678"/>
              <a:ext cx="0" cy="182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756" name="Line 156"/>
            <p:cNvSpPr>
              <a:spLocks noChangeShapeType="1"/>
            </p:cNvSpPr>
            <p:nvPr/>
          </p:nvSpPr>
          <p:spPr bwMode="auto">
            <a:xfrm>
              <a:off x="952" y="1870"/>
              <a:ext cx="0" cy="273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757" name="Line 157"/>
            <p:cNvSpPr>
              <a:spLocks noChangeShapeType="1"/>
            </p:cNvSpPr>
            <p:nvPr/>
          </p:nvSpPr>
          <p:spPr bwMode="auto">
            <a:xfrm>
              <a:off x="3393" y="1168"/>
              <a:ext cx="0" cy="182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758" name="Line 158"/>
            <p:cNvSpPr>
              <a:spLocks noChangeShapeType="1"/>
            </p:cNvSpPr>
            <p:nvPr/>
          </p:nvSpPr>
          <p:spPr bwMode="auto">
            <a:xfrm>
              <a:off x="3393" y="1360"/>
              <a:ext cx="0" cy="316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759" name="Line 159"/>
            <p:cNvSpPr>
              <a:spLocks noChangeShapeType="1"/>
            </p:cNvSpPr>
            <p:nvPr/>
          </p:nvSpPr>
          <p:spPr bwMode="auto">
            <a:xfrm>
              <a:off x="3393" y="1678"/>
              <a:ext cx="0" cy="182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760" name="Line 160"/>
            <p:cNvSpPr>
              <a:spLocks noChangeShapeType="1"/>
            </p:cNvSpPr>
            <p:nvPr/>
          </p:nvSpPr>
          <p:spPr bwMode="auto">
            <a:xfrm>
              <a:off x="3393" y="1870"/>
              <a:ext cx="0" cy="273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761" name="Line 161"/>
            <p:cNvSpPr>
              <a:spLocks noChangeShapeType="1"/>
            </p:cNvSpPr>
            <p:nvPr/>
          </p:nvSpPr>
          <p:spPr bwMode="auto">
            <a:xfrm>
              <a:off x="4029" y="1360"/>
              <a:ext cx="0" cy="316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762" name="Line 162"/>
            <p:cNvSpPr>
              <a:spLocks noChangeShapeType="1"/>
            </p:cNvSpPr>
            <p:nvPr/>
          </p:nvSpPr>
          <p:spPr bwMode="auto">
            <a:xfrm>
              <a:off x="4029" y="1678"/>
              <a:ext cx="0" cy="182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763" name="Line 163"/>
            <p:cNvSpPr>
              <a:spLocks noChangeShapeType="1"/>
            </p:cNvSpPr>
            <p:nvPr/>
          </p:nvSpPr>
          <p:spPr bwMode="auto">
            <a:xfrm>
              <a:off x="4029" y="1870"/>
              <a:ext cx="0" cy="273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764" name="Line 164"/>
            <p:cNvSpPr>
              <a:spLocks noChangeShapeType="1"/>
            </p:cNvSpPr>
            <p:nvPr/>
          </p:nvSpPr>
          <p:spPr bwMode="auto">
            <a:xfrm>
              <a:off x="4708" y="1360"/>
              <a:ext cx="0" cy="316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765" name="Line 165"/>
            <p:cNvSpPr>
              <a:spLocks noChangeShapeType="1"/>
            </p:cNvSpPr>
            <p:nvPr/>
          </p:nvSpPr>
          <p:spPr bwMode="auto">
            <a:xfrm>
              <a:off x="4708" y="1678"/>
              <a:ext cx="0" cy="182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766" name="Line 166"/>
            <p:cNvSpPr>
              <a:spLocks noChangeShapeType="1"/>
            </p:cNvSpPr>
            <p:nvPr/>
          </p:nvSpPr>
          <p:spPr bwMode="auto">
            <a:xfrm>
              <a:off x="4708" y="1870"/>
              <a:ext cx="0" cy="273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767" name="Line 167"/>
            <p:cNvSpPr>
              <a:spLocks noChangeShapeType="1"/>
            </p:cNvSpPr>
            <p:nvPr/>
          </p:nvSpPr>
          <p:spPr bwMode="auto">
            <a:xfrm>
              <a:off x="5298" y="1168"/>
              <a:ext cx="0" cy="182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768" name="Line 168"/>
            <p:cNvSpPr>
              <a:spLocks noChangeShapeType="1"/>
            </p:cNvSpPr>
            <p:nvPr/>
          </p:nvSpPr>
          <p:spPr bwMode="auto">
            <a:xfrm>
              <a:off x="5298" y="1360"/>
              <a:ext cx="0" cy="316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769" name="Line 169"/>
            <p:cNvSpPr>
              <a:spLocks noChangeShapeType="1"/>
            </p:cNvSpPr>
            <p:nvPr/>
          </p:nvSpPr>
          <p:spPr bwMode="auto">
            <a:xfrm>
              <a:off x="5298" y="1678"/>
              <a:ext cx="0" cy="182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770" name="Line 170"/>
            <p:cNvSpPr>
              <a:spLocks noChangeShapeType="1"/>
            </p:cNvSpPr>
            <p:nvPr/>
          </p:nvSpPr>
          <p:spPr bwMode="auto">
            <a:xfrm>
              <a:off x="5298" y="1870"/>
              <a:ext cx="0" cy="273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5771" name="Rectangle 171"/>
          <p:cNvSpPr>
            <a:spLocks noChangeArrowheads="1"/>
          </p:cNvSpPr>
          <p:nvPr/>
        </p:nvSpPr>
        <p:spPr bwMode="auto">
          <a:xfrm>
            <a:off x="519113" y="1484313"/>
            <a:ext cx="2894012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hangingPunct="1">
              <a:lnSpc>
                <a:spcPct val="100000"/>
              </a:lnSpc>
              <a:buClrTx/>
              <a:buFontTx/>
              <a:buNone/>
            </a:pPr>
            <a:r>
              <a:rPr lang="ru-RU" altLang="ru-RU" b="1">
                <a:solidFill>
                  <a:srgbClr val="FFFFFF"/>
                </a:solidFill>
                <a:latin typeface="Times New Roman" panose="02020603050405020304" pitchFamily="18" charset="0"/>
              </a:rPr>
              <a:t>Национальная экономика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>
            <a:spLocks noGrp="1" noChangeArrowheads="1"/>
          </p:cNvSpPr>
          <p:nvPr>
            <p:ph type="title"/>
          </p:nvPr>
        </p:nvSpPr>
        <p:spPr>
          <a:xfrm>
            <a:off x="500063" y="571500"/>
            <a:ext cx="8183562" cy="836613"/>
          </a:xfrm>
          <a:ln/>
        </p:spPr>
        <p:txBody>
          <a:bodyPr/>
          <a:lstStyle/>
          <a:p>
            <a:pPr marL="53975" algn="r">
              <a:lnSpc>
                <a:spcPct val="100000"/>
              </a:lnSpc>
              <a:buClrTx/>
              <a:buFontTx/>
              <a:buNone/>
              <a:tabLst>
                <a:tab pos="53975" algn="l"/>
                <a:tab pos="501650" algn="l"/>
                <a:tab pos="950913" algn="l"/>
                <a:tab pos="1400175" algn="l"/>
                <a:tab pos="1849438" algn="l"/>
                <a:tab pos="2298700" algn="l"/>
                <a:tab pos="2747963" algn="l"/>
                <a:tab pos="3197225" algn="l"/>
                <a:tab pos="3646488" algn="l"/>
                <a:tab pos="4095750" algn="l"/>
                <a:tab pos="4545013" algn="l"/>
                <a:tab pos="4994275" algn="l"/>
                <a:tab pos="5443538" algn="l"/>
                <a:tab pos="5892800" algn="l"/>
                <a:tab pos="6342063" algn="l"/>
                <a:tab pos="6791325" algn="l"/>
                <a:tab pos="7240588" algn="l"/>
                <a:tab pos="7689850" algn="l"/>
                <a:tab pos="8139113" algn="l"/>
                <a:tab pos="8588375" algn="l"/>
                <a:tab pos="9037638" algn="l"/>
              </a:tabLst>
            </a:pPr>
            <a:r>
              <a:rPr lang="ru-RU" altLang="ru-RU" sz="2400" dirty="0">
                <a:solidFill>
                  <a:srgbClr val="E6E9CB"/>
                </a:solidFill>
              </a:rPr>
              <a:t>Динамика (структура) расходов бюджета </a:t>
            </a:r>
            <a:r>
              <a:rPr lang="ru-RU" altLang="ru-RU" sz="2400" dirty="0" err="1">
                <a:solidFill>
                  <a:srgbClr val="E6E9CB"/>
                </a:solidFill>
              </a:rPr>
              <a:t>Хромцовского</a:t>
            </a:r>
            <a:r>
              <a:rPr lang="ru-RU" altLang="ru-RU" sz="2400" dirty="0">
                <a:solidFill>
                  <a:srgbClr val="E6E9CB"/>
                </a:solidFill>
              </a:rPr>
              <a:t> сельского поселения</a:t>
            </a:r>
          </a:p>
        </p:txBody>
      </p:sp>
      <p:grpSp>
        <p:nvGrpSpPr>
          <p:cNvPr id="26626" name="Group 2"/>
          <p:cNvGrpSpPr>
            <a:grpSpLocks/>
          </p:cNvGrpSpPr>
          <p:nvPr/>
        </p:nvGrpSpPr>
        <p:grpSpPr bwMode="auto">
          <a:xfrm>
            <a:off x="496888" y="1714500"/>
            <a:ext cx="8232775" cy="3692525"/>
            <a:chOff x="313" y="1080"/>
            <a:chExt cx="5186" cy="2326"/>
          </a:xfrm>
        </p:grpSpPr>
        <p:sp>
          <p:nvSpPr>
            <p:cNvPr id="26627" name="Rectangle 3"/>
            <p:cNvSpPr>
              <a:spLocks noChangeArrowheads="1"/>
            </p:cNvSpPr>
            <p:nvPr/>
          </p:nvSpPr>
          <p:spPr bwMode="auto">
            <a:xfrm>
              <a:off x="313" y="1080"/>
              <a:ext cx="330" cy="265"/>
            </a:xfrm>
            <a:prstGeom prst="rect">
              <a:avLst/>
            </a:prstGeom>
            <a:solidFill>
              <a:srgbClr val="72A37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756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200">
                  <a:solidFill>
                    <a:srgbClr val="FFFF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Раздел</a:t>
              </a:r>
            </a:p>
          </p:txBody>
        </p:sp>
        <p:sp>
          <p:nvSpPr>
            <p:cNvPr id="26628" name="Rectangle 4"/>
            <p:cNvSpPr>
              <a:spLocks noChangeArrowheads="1"/>
            </p:cNvSpPr>
            <p:nvPr/>
          </p:nvSpPr>
          <p:spPr bwMode="auto">
            <a:xfrm>
              <a:off x="652" y="1080"/>
              <a:ext cx="1171" cy="265"/>
            </a:xfrm>
            <a:prstGeom prst="rect">
              <a:avLst/>
            </a:prstGeom>
            <a:solidFill>
              <a:srgbClr val="72A37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756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200">
                  <a:solidFill>
                    <a:srgbClr val="FFFF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Наименование</a:t>
              </a:r>
            </a:p>
          </p:txBody>
        </p:sp>
        <p:sp>
          <p:nvSpPr>
            <p:cNvPr id="26629" name="Rectangle 5"/>
            <p:cNvSpPr>
              <a:spLocks noChangeArrowheads="1"/>
            </p:cNvSpPr>
            <p:nvPr/>
          </p:nvSpPr>
          <p:spPr bwMode="auto">
            <a:xfrm>
              <a:off x="1832" y="1080"/>
              <a:ext cx="534" cy="265"/>
            </a:xfrm>
            <a:prstGeom prst="rect">
              <a:avLst/>
            </a:prstGeom>
            <a:solidFill>
              <a:srgbClr val="72A37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756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200" dirty="0">
                  <a:solidFill>
                    <a:srgbClr val="FFFF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2017 год</a:t>
              </a:r>
            </a:p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200" dirty="0">
                  <a:solidFill>
                    <a:srgbClr val="FFFF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исполнено</a:t>
              </a:r>
            </a:p>
          </p:txBody>
        </p:sp>
        <p:sp>
          <p:nvSpPr>
            <p:cNvPr id="26630" name="Rectangle 6"/>
            <p:cNvSpPr>
              <a:spLocks noChangeArrowheads="1"/>
            </p:cNvSpPr>
            <p:nvPr/>
          </p:nvSpPr>
          <p:spPr bwMode="auto">
            <a:xfrm>
              <a:off x="2377" y="1080"/>
              <a:ext cx="580" cy="265"/>
            </a:xfrm>
            <a:prstGeom prst="rect">
              <a:avLst/>
            </a:prstGeom>
            <a:solidFill>
              <a:srgbClr val="72A37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756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200" dirty="0">
                  <a:solidFill>
                    <a:srgbClr val="FFFF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2018 год</a:t>
              </a:r>
            </a:p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200" dirty="0">
                  <a:solidFill>
                    <a:srgbClr val="FFFF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исполнено</a:t>
              </a:r>
            </a:p>
          </p:txBody>
        </p:sp>
        <p:sp>
          <p:nvSpPr>
            <p:cNvPr id="26631" name="Rectangle 7"/>
            <p:cNvSpPr>
              <a:spLocks noChangeArrowheads="1"/>
            </p:cNvSpPr>
            <p:nvPr/>
          </p:nvSpPr>
          <p:spPr bwMode="auto">
            <a:xfrm>
              <a:off x="2959" y="1080"/>
              <a:ext cx="625" cy="265"/>
            </a:xfrm>
            <a:prstGeom prst="rect">
              <a:avLst/>
            </a:prstGeom>
            <a:solidFill>
              <a:srgbClr val="72A37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756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200" dirty="0">
                  <a:solidFill>
                    <a:srgbClr val="FFFF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2019 год</a:t>
              </a:r>
            </a:p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200" dirty="0">
                  <a:solidFill>
                    <a:srgbClr val="FFFF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утверждено</a:t>
              </a:r>
            </a:p>
          </p:txBody>
        </p:sp>
        <p:sp>
          <p:nvSpPr>
            <p:cNvPr id="26632" name="Rectangle 8"/>
            <p:cNvSpPr>
              <a:spLocks noChangeArrowheads="1"/>
            </p:cNvSpPr>
            <p:nvPr/>
          </p:nvSpPr>
          <p:spPr bwMode="auto">
            <a:xfrm>
              <a:off x="3594" y="1080"/>
              <a:ext cx="625" cy="265"/>
            </a:xfrm>
            <a:prstGeom prst="rect">
              <a:avLst/>
            </a:prstGeom>
            <a:solidFill>
              <a:srgbClr val="72A37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756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200">
                  <a:solidFill>
                    <a:srgbClr val="FFFF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2020 год утверждено</a:t>
              </a:r>
            </a:p>
          </p:txBody>
        </p:sp>
        <p:sp>
          <p:nvSpPr>
            <p:cNvPr id="26633" name="Rectangle 9"/>
            <p:cNvSpPr>
              <a:spLocks noChangeArrowheads="1"/>
            </p:cNvSpPr>
            <p:nvPr/>
          </p:nvSpPr>
          <p:spPr bwMode="auto">
            <a:xfrm>
              <a:off x="4230" y="1080"/>
              <a:ext cx="625" cy="265"/>
            </a:xfrm>
            <a:prstGeom prst="rect">
              <a:avLst/>
            </a:prstGeom>
            <a:solidFill>
              <a:srgbClr val="72A37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756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200" dirty="0">
                  <a:solidFill>
                    <a:srgbClr val="FFFF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2021 год </a:t>
              </a:r>
              <a:r>
                <a:rPr lang="ru-RU" altLang="ru-RU" sz="1200" dirty="0" smtClean="0">
                  <a:solidFill>
                    <a:srgbClr val="FFFF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утверждено</a:t>
              </a:r>
              <a:endParaRPr lang="ru-RU" altLang="ru-RU" sz="12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6634" name="Rectangle 10"/>
            <p:cNvSpPr>
              <a:spLocks noChangeArrowheads="1"/>
            </p:cNvSpPr>
            <p:nvPr/>
          </p:nvSpPr>
          <p:spPr bwMode="auto">
            <a:xfrm>
              <a:off x="4865" y="1080"/>
              <a:ext cx="625" cy="265"/>
            </a:xfrm>
            <a:prstGeom prst="rect">
              <a:avLst/>
            </a:prstGeom>
            <a:solidFill>
              <a:srgbClr val="72A37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756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200" dirty="0">
                  <a:solidFill>
                    <a:srgbClr val="FFFF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2022 </a:t>
              </a:r>
              <a:r>
                <a:rPr lang="ru-RU" altLang="ru-RU" sz="1200">
                  <a:solidFill>
                    <a:srgbClr val="FFFF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год </a:t>
              </a:r>
              <a:r>
                <a:rPr lang="ru-RU" altLang="ru-RU" sz="1200" smtClean="0">
                  <a:solidFill>
                    <a:srgbClr val="FFFF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утверждено</a:t>
              </a:r>
              <a:endParaRPr lang="ru-RU" altLang="ru-RU" sz="12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6635" name="Rectangle 11"/>
            <p:cNvSpPr>
              <a:spLocks noChangeArrowheads="1"/>
            </p:cNvSpPr>
            <p:nvPr/>
          </p:nvSpPr>
          <p:spPr bwMode="auto">
            <a:xfrm>
              <a:off x="313" y="1355"/>
              <a:ext cx="330" cy="209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756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200">
                  <a:latin typeface="Times New Roman" panose="02020603050405020304" pitchFamily="18" charset="0"/>
                  <a:cs typeface="Times New Roman" panose="02020603050405020304" pitchFamily="18" charset="0"/>
                </a:rPr>
                <a:t>01</a:t>
              </a:r>
            </a:p>
          </p:txBody>
        </p:sp>
        <p:sp>
          <p:nvSpPr>
            <p:cNvPr id="26636" name="Rectangle 12"/>
            <p:cNvSpPr>
              <a:spLocks noChangeArrowheads="1"/>
            </p:cNvSpPr>
            <p:nvPr/>
          </p:nvSpPr>
          <p:spPr bwMode="auto">
            <a:xfrm>
              <a:off x="652" y="1355"/>
              <a:ext cx="1171" cy="209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756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200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Общегосударственные вопросы</a:t>
              </a:r>
            </a:p>
          </p:txBody>
        </p:sp>
        <p:sp>
          <p:nvSpPr>
            <p:cNvPr id="26637" name="Rectangle 13"/>
            <p:cNvSpPr>
              <a:spLocks noChangeArrowheads="1"/>
            </p:cNvSpPr>
            <p:nvPr/>
          </p:nvSpPr>
          <p:spPr bwMode="auto">
            <a:xfrm>
              <a:off x="1832" y="1355"/>
              <a:ext cx="534" cy="209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756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200">
                  <a:latin typeface="Times New Roman" panose="02020603050405020304" pitchFamily="18" charset="0"/>
                  <a:cs typeface="Times New Roman" panose="02020603050405020304" pitchFamily="18" charset="0"/>
                </a:rPr>
                <a:t>2899,0</a:t>
              </a:r>
            </a:p>
          </p:txBody>
        </p:sp>
        <p:sp>
          <p:nvSpPr>
            <p:cNvPr id="26638" name="Rectangle 14"/>
            <p:cNvSpPr>
              <a:spLocks noChangeArrowheads="1"/>
            </p:cNvSpPr>
            <p:nvPr/>
          </p:nvSpPr>
          <p:spPr bwMode="auto">
            <a:xfrm>
              <a:off x="2377" y="1355"/>
              <a:ext cx="580" cy="209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756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200">
                  <a:latin typeface="Times New Roman" panose="02020603050405020304" pitchFamily="18" charset="0"/>
                  <a:cs typeface="Times New Roman" panose="02020603050405020304" pitchFamily="18" charset="0"/>
                </a:rPr>
                <a:t>2580,2</a:t>
              </a:r>
            </a:p>
          </p:txBody>
        </p:sp>
        <p:sp>
          <p:nvSpPr>
            <p:cNvPr id="26639" name="Rectangle 15"/>
            <p:cNvSpPr>
              <a:spLocks noChangeArrowheads="1"/>
            </p:cNvSpPr>
            <p:nvPr/>
          </p:nvSpPr>
          <p:spPr bwMode="auto">
            <a:xfrm>
              <a:off x="2959" y="1355"/>
              <a:ext cx="625" cy="209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756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200">
                  <a:latin typeface="Times New Roman" panose="02020603050405020304" pitchFamily="18" charset="0"/>
                  <a:cs typeface="Times New Roman" panose="02020603050405020304" pitchFamily="18" charset="0"/>
                </a:rPr>
                <a:t>1632,6</a:t>
              </a:r>
            </a:p>
          </p:txBody>
        </p:sp>
        <p:sp>
          <p:nvSpPr>
            <p:cNvPr id="26640" name="Rectangle 16"/>
            <p:cNvSpPr>
              <a:spLocks noChangeArrowheads="1"/>
            </p:cNvSpPr>
            <p:nvPr/>
          </p:nvSpPr>
          <p:spPr bwMode="auto">
            <a:xfrm>
              <a:off x="3594" y="1355"/>
              <a:ext cx="625" cy="209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756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200">
                  <a:latin typeface="Times New Roman" panose="02020603050405020304" pitchFamily="18" charset="0"/>
                  <a:cs typeface="Times New Roman" panose="02020603050405020304" pitchFamily="18" charset="0"/>
                </a:rPr>
                <a:t>2149,7</a:t>
              </a:r>
            </a:p>
          </p:txBody>
        </p:sp>
        <p:sp>
          <p:nvSpPr>
            <p:cNvPr id="26641" name="Rectangle 17"/>
            <p:cNvSpPr>
              <a:spLocks noChangeArrowheads="1"/>
            </p:cNvSpPr>
            <p:nvPr/>
          </p:nvSpPr>
          <p:spPr bwMode="auto">
            <a:xfrm>
              <a:off x="4230" y="1355"/>
              <a:ext cx="625" cy="209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756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200">
                  <a:latin typeface="Times New Roman" panose="02020603050405020304" pitchFamily="18" charset="0"/>
                  <a:cs typeface="Times New Roman" panose="02020603050405020304" pitchFamily="18" charset="0"/>
                </a:rPr>
                <a:t>2121,2</a:t>
              </a:r>
            </a:p>
          </p:txBody>
        </p:sp>
        <p:sp>
          <p:nvSpPr>
            <p:cNvPr id="26642" name="Rectangle 18"/>
            <p:cNvSpPr>
              <a:spLocks noChangeArrowheads="1"/>
            </p:cNvSpPr>
            <p:nvPr/>
          </p:nvSpPr>
          <p:spPr bwMode="auto">
            <a:xfrm>
              <a:off x="4865" y="1355"/>
              <a:ext cx="625" cy="209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756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200">
                  <a:latin typeface="Times New Roman" panose="02020603050405020304" pitchFamily="18" charset="0"/>
                  <a:cs typeface="Times New Roman" panose="02020603050405020304" pitchFamily="18" charset="0"/>
                </a:rPr>
                <a:t>2121,3</a:t>
              </a:r>
            </a:p>
          </p:txBody>
        </p:sp>
        <p:sp>
          <p:nvSpPr>
            <p:cNvPr id="26643" name="Rectangle 19"/>
            <p:cNvSpPr>
              <a:spLocks noChangeArrowheads="1"/>
            </p:cNvSpPr>
            <p:nvPr/>
          </p:nvSpPr>
          <p:spPr bwMode="auto">
            <a:xfrm>
              <a:off x="313" y="1574"/>
              <a:ext cx="330" cy="150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756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200">
                  <a:latin typeface="Times New Roman" panose="02020603050405020304" pitchFamily="18" charset="0"/>
                  <a:cs typeface="Times New Roman" panose="02020603050405020304" pitchFamily="18" charset="0"/>
                </a:rPr>
                <a:t>02</a:t>
              </a:r>
            </a:p>
          </p:txBody>
        </p:sp>
        <p:sp>
          <p:nvSpPr>
            <p:cNvPr id="26644" name="Rectangle 20"/>
            <p:cNvSpPr>
              <a:spLocks noChangeArrowheads="1"/>
            </p:cNvSpPr>
            <p:nvPr/>
          </p:nvSpPr>
          <p:spPr bwMode="auto">
            <a:xfrm>
              <a:off x="652" y="1574"/>
              <a:ext cx="1171" cy="150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756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20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Национальная оборона</a:t>
              </a:r>
            </a:p>
          </p:txBody>
        </p:sp>
        <p:sp>
          <p:nvSpPr>
            <p:cNvPr id="26645" name="Rectangle 21"/>
            <p:cNvSpPr>
              <a:spLocks noChangeArrowheads="1"/>
            </p:cNvSpPr>
            <p:nvPr/>
          </p:nvSpPr>
          <p:spPr bwMode="auto">
            <a:xfrm>
              <a:off x="1832" y="1574"/>
              <a:ext cx="534" cy="150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756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200">
                  <a:latin typeface="Times New Roman" panose="02020603050405020304" pitchFamily="18" charset="0"/>
                  <a:cs typeface="Times New Roman" panose="02020603050405020304" pitchFamily="18" charset="0"/>
                </a:rPr>
                <a:t>58,9</a:t>
              </a:r>
            </a:p>
          </p:txBody>
        </p:sp>
        <p:sp>
          <p:nvSpPr>
            <p:cNvPr id="26646" name="Rectangle 22"/>
            <p:cNvSpPr>
              <a:spLocks noChangeArrowheads="1"/>
            </p:cNvSpPr>
            <p:nvPr/>
          </p:nvSpPr>
          <p:spPr bwMode="auto">
            <a:xfrm>
              <a:off x="2377" y="1574"/>
              <a:ext cx="580" cy="150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756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200">
                  <a:latin typeface="Times New Roman" panose="02020603050405020304" pitchFamily="18" charset="0"/>
                  <a:cs typeface="Times New Roman" panose="02020603050405020304" pitchFamily="18" charset="0"/>
                </a:rPr>
                <a:t>80,2</a:t>
              </a:r>
            </a:p>
          </p:txBody>
        </p:sp>
        <p:sp>
          <p:nvSpPr>
            <p:cNvPr id="26647" name="Rectangle 23"/>
            <p:cNvSpPr>
              <a:spLocks noChangeArrowheads="1"/>
            </p:cNvSpPr>
            <p:nvPr/>
          </p:nvSpPr>
          <p:spPr bwMode="auto">
            <a:xfrm>
              <a:off x="2959" y="1574"/>
              <a:ext cx="625" cy="150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756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200">
                  <a:latin typeface="Times New Roman" panose="02020603050405020304" pitchFamily="18" charset="0"/>
                  <a:cs typeface="Times New Roman" panose="02020603050405020304" pitchFamily="18" charset="0"/>
                </a:rPr>
                <a:t>80,2</a:t>
              </a:r>
            </a:p>
          </p:txBody>
        </p:sp>
        <p:sp>
          <p:nvSpPr>
            <p:cNvPr id="26648" name="Rectangle 24"/>
            <p:cNvSpPr>
              <a:spLocks noChangeArrowheads="1"/>
            </p:cNvSpPr>
            <p:nvPr/>
          </p:nvSpPr>
          <p:spPr bwMode="auto">
            <a:xfrm>
              <a:off x="3594" y="1574"/>
              <a:ext cx="625" cy="150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756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200">
                  <a:latin typeface="Times New Roman" panose="02020603050405020304" pitchFamily="18" charset="0"/>
                  <a:cs typeface="Times New Roman" panose="02020603050405020304" pitchFamily="18" charset="0"/>
                </a:rPr>
                <a:t>80,2</a:t>
              </a:r>
            </a:p>
          </p:txBody>
        </p:sp>
        <p:sp>
          <p:nvSpPr>
            <p:cNvPr id="26649" name="Rectangle 25"/>
            <p:cNvSpPr>
              <a:spLocks noChangeArrowheads="1"/>
            </p:cNvSpPr>
            <p:nvPr/>
          </p:nvSpPr>
          <p:spPr bwMode="auto">
            <a:xfrm>
              <a:off x="4230" y="1574"/>
              <a:ext cx="625" cy="150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756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200">
                  <a:latin typeface="Times New Roman" panose="02020603050405020304" pitchFamily="18" charset="0"/>
                  <a:cs typeface="Times New Roman" panose="02020603050405020304" pitchFamily="18" charset="0"/>
                </a:rPr>
                <a:t>80,2</a:t>
              </a:r>
            </a:p>
          </p:txBody>
        </p:sp>
        <p:sp>
          <p:nvSpPr>
            <p:cNvPr id="26650" name="Rectangle 26"/>
            <p:cNvSpPr>
              <a:spLocks noChangeArrowheads="1"/>
            </p:cNvSpPr>
            <p:nvPr/>
          </p:nvSpPr>
          <p:spPr bwMode="auto">
            <a:xfrm>
              <a:off x="4865" y="1574"/>
              <a:ext cx="625" cy="150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756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200">
                  <a:latin typeface="Times New Roman" panose="02020603050405020304" pitchFamily="18" charset="0"/>
                  <a:cs typeface="Times New Roman" panose="02020603050405020304" pitchFamily="18" charset="0"/>
                </a:rPr>
                <a:t>80,2</a:t>
              </a:r>
            </a:p>
          </p:txBody>
        </p:sp>
        <p:sp>
          <p:nvSpPr>
            <p:cNvPr id="26651" name="Rectangle 27"/>
            <p:cNvSpPr>
              <a:spLocks noChangeArrowheads="1"/>
            </p:cNvSpPr>
            <p:nvPr/>
          </p:nvSpPr>
          <p:spPr bwMode="auto">
            <a:xfrm>
              <a:off x="313" y="1733"/>
              <a:ext cx="330" cy="428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756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200">
                  <a:latin typeface="Times New Roman" panose="02020603050405020304" pitchFamily="18" charset="0"/>
                  <a:cs typeface="Times New Roman" panose="02020603050405020304" pitchFamily="18" charset="0"/>
                </a:rPr>
                <a:t>03</a:t>
              </a:r>
            </a:p>
          </p:txBody>
        </p:sp>
        <p:sp>
          <p:nvSpPr>
            <p:cNvPr id="26652" name="Rectangle 28"/>
            <p:cNvSpPr>
              <a:spLocks noChangeArrowheads="1"/>
            </p:cNvSpPr>
            <p:nvPr/>
          </p:nvSpPr>
          <p:spPr bwMode="auto">
            <a:xfrm>
              <a:off x="652" y="1733"/>
              <a:ext cx="1171" cy="428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756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20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Национальная безопасность и правоохранительная деятельность</a:t>
              </a:r>
            </a:p>
          </p:txBody>
        </p:sp>
        <p:sp>
          <p:nvSpPr>
            <p:cNvPr id="26653" name="Rectangle 29"/>
            <p:cNvSpPr>
              <a:spLocks noChangeArrowheads="1"/>
            </p:cNvSpPr>
            <p:nvPr/>
          </p:nvSpPr>
          <p:spPr bwMode="auto">
            <a:xfrm>
              <a:off x="1832" y="1733"/>
              <a:ext cx="534" cy="428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756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200">
                  <a:latin typeface="Times New Roman" panose="02020603050405020304" pitchFamily="18" charset="0"/>
                  <a:cs typeface="Times New Roman" panose="02020603050405020304" pitchFamily="18" charset="0"/>
                </a:rPr>
                <a:t>38,1</a:t>
              </a:r>
            </a:p>
          </p:txBody>
        </p:sp>
        <p:sp>
          <p:nvSpPr>
            <p:cNvPr id="26654" name="Rectangle 30"/>
            <p:cNvSpPr>
              <a:spLocks noChangeArrowheads="1"/>
            </p:cNvSpPr>
            <p:nvPr/>
          </p:nvSpPr>
          <p:spPr bwMode="auto">
            <a:xfrm>
              <a:off x="2377" y="1733"/>
              <a:ext cx="580" cy="428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756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200">
                  <a:latin typeface="Times New Roman" panose="02020603050405020304" pitchFamily="18" charset="0"/>
                  <a:cs typeface="Times New Roman" panose="02020603050405020304" pitchFamily="18" charset="0"/>
                </a:rPr>
                <a:t>156,8</a:t>
              </a:r>
            </a:p>
          </p:txBody>
        </p:sp>
        <p:sp>
          <p:nvSpPr>
            <p:cNvPr id="26655" name="Rectangle 31"/>
            <p:cNvSpPr>
              <a:spLocks noChangeArrowheads="1"/>
            </p:cNvSpPr>
            <p:nvPr/>
          </p:nvSpPr>
          <p:spPr bwMode="auto">
            <a:xfrm>
              <a:off x="2959" y="1733"/>
              <a:ext cx="625" cy="428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756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200">
                  <a:latin typeface="Times New Roman" panose="02020603050405020304" pitchFamily="18" charset="0"/>
                  <a:cs typeface="Times New Roman" panose="02020603050405020304" pitchFamily="18" charset="0"/>
                </a:rPr>
                <a:t>30,2</a:t>
              </a:r>
            </a:p>
          </p:txBody>
        </p:sp>
        <p:sp>
          <p:nvSpPr>
            <p:cNvPr id="26656" name="Rectangle 32"/>
            <p:cNvSpPr>
              <a:spLocks noChangeArrowheads="1"/>
            </p:cNvSpPr>
            <p:nvPr/>
          </p:nvSpPr>
          <p:spPr bwMode="auto">
            <a:xfrm>
              <a:off x="3594" y="1733"/>
              <a:ext cx="625" cy="428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756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200">
                  <a:latin typeface="Times New Roman" panose="02020603050405020304" pitchFamily="18" charset="0"/>
                  <a:cs typeface="Times New Roman" panose="02020603050405020304" pitchFamily="18" charset="0"/>
                </a:rPr>
                <a:t>51,2</a:t>
              </a:r>
            </a:p>
          </p:txBody>
        </p:sp>
        <p:sp>
          <p:nvSpPr>
            <p:cNvPr id="26657" name="Rectangle 33"/>
            <p:cNvSpPr>
              <a:spLocks noChangeArrowheads="1"/>
            </p:cNvSpPr>
            <p:nvPr/>
          </p:nvSpPr>
          <p:spPr bwMode="auto">
            <a:xfrm>
              <a:off x="4230" y="1733"/>
              <a:ext cx="625" cy="428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756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200">
                  <a:latin typeface="Times New Roman" panose="02020603050405020304" pitchFamily="18" charset="0"/>
                  <a:cs typeface="Times New Roman" panose="02020603050405020304" pitchFamily="18" charset="0"/>
                </a:rPr>
                <a:t>30,0</a:t>
              </a:r>
            </a:p>
          </p:txBody>
        </p:sp>
        <p:sp>
          <p:nvSpPr>
            <p:cNvPr id="26658" name="Rectangle 34"/>
            <p:cNvSpPr>
              <a:spLocks noChangeArrowheads="1"/>
            </p:cNvSpPr>
            <p:nvPr/>
          </p:nvSpPr>
          <p:spPr bwMode="auto">
            <a:xfrm>
              <a:off x="4865" y="1733"/>
              <a:ext cx="625" cy="428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756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200">
                  <a:latin typeface="Times New Roman" panose="02020603050405020304" pitchFamily="18" charset="0"/>
                  <a:cs typeface="Times New Roman" panose="02020603050405020304" pitchFamily="18" charset="0"/>
                </a:rPr>
                <a:t>30,0</a:t>
              </a:r>
            </a:p>
          </p:txBody>
        </p:sp>
        <p:sp>
          <p:nvSpPr>
            <p:cNvPr id="26659" name="Rectangle 35"/>
            <p:cNvSpPr>
              <a:spLocks noChangeArrowheads="1"/>
            </p:cNvSpPr>
            <p:nvPr/>
          </p:nvSpPr>
          <p:spPr bwMode="auto">
            <a:xfrm>
              <a:off x="313" y="2167"/>
              <a:ext cx="330" cy="206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756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200">
                  <a:latin typeface="Times New Roman" panose="02020603050405020304" pitchFamily="18" charset="0"/>
                  <a:cs typeface="Times New Roman" panose="02020603050405020304" pitchFamily="18" charset="0"/>
                </a:rPr>
                <a:t>04</a:t>
              </a:r>
            </a:p>
          </p:txBody>
        </p:sp>
        <p:sp>
          <p:nvSpPr>
            <p:cNvPr id="26660" name="Rectangle 36"/>
            <p:cNvSpPr>
              <a:spLocks noChangeArrowheads="1"/>
            </p:cNvSpPr>
            <p:nvPr/>
          </p:nvSpPr>
          <p:spPr bwMode="auto">
            <a:xfrm>
              <a:off x="652" y="2167"/>
              <a:ext cx="1171" cy="206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756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20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Национальная экономика</a:t>
              </a:r>
            </a:p>
          </p:txBody>
        </p:sp>
        <p:sp>
          <p:nvSpPr>
            <p:cNvPr id="26661" name="Rectangle 37"/>
            <p:cNvSpPr>
              <a:spLocks noChangeArrowheads="1"/>
            </p:cNvSpPr>
            <p:nvPr/>
          </p:nvSpPr>
          <p:spPr bwMode="auto">
            <a:xfrm>
              <a:off x="1832" y="2167"/>
              <a:ext cx="534" cy="206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756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200">
                  <a:latin typeface="Times New Roman" panose="02020603050405020304" pitchFamily="18" charset="0"/>
                  <a:cs typeface="Times New Roman" panose="02020603050405020304" pitchFamily="18" charset="0"/>
                </a:rPr>
                <a:t>1427,9</a:t>
              </a:r>
            </a:p>
          </p:txBody>
        </p:sp>
        <p:sp>
          <p:nvSpPr>
            <p:cNvPr id="26662" name="Rectangle 38"/>
            <p:cNvSpPr>
              <a:spLocks noChangeArrowheads="1"/>
            </p:cNvSpPr>
            <p:nvPr/>
          </p:nvSpPr>
          <p:spPr bwMode="auto">
            <a:xfrm>
              <a:off x="2377" y="2167"/>
              <a:ext cx="580" cy="206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756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200">
                  <a:latin typeface="Times New Roman" panose="02020603050405020304" pitchFamily="18" charset="0"/>
                  <a:cs typeface="Times New Roman" panose="02020603050405020304" pitchFamily="18" charset="0"/>
                </a:rPr>
                <a:t>763,6</a:t>
              </a:r>
            </a:p>
          </p:txBody>
        </p:sp>
        <p:sp>
          <p:nvSpPr>
            <p:cNvPr id="26663" name="Rectangle 39"/>
            <p:cNvSpPr>
              <a:spLocks noChangeArrowheads="1"/>
            </p:cNvSpPr>
            <p:nvPr/>
          </p:nvSpPr>
          <p:spPr bwMode="auto">
            <a:xfrm>
              <a:off x="2959" y="2167"/>
              <a:ext cx="625" cy="206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6664" name="Rectangle 40"/>
            <p:cNvSpPr>
              <a:spLocks noChangeArrowheads="1"/>
            </p:cNvSpPr>
            <p:nvPr/>
          </p:nvSpPr>
          <p:spPr bwMode="auto">
            <a:xfrm>
              <a:off x="3594" y="2167"/>
              <a:ext cx="625" cy="206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756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200">
                  <a:latin typeface="Times New Roman" panose="02020603050405020304" pitchFamily="18" charset="0"/>
                  <a:cs typeface="Times New Roman" panose="02020603050405020304" pitchFamily="18" charset="0"/>
                </a:rPr>
                <a:t>1485,0</a:t>
              </a:r>
            </a:p>
          </p:txBody>
        </p:sp>
        <p:sp>
          <p:nvSpPr>
            <p:cNvPr id="26665" name="Rectangle 41"/>
            <p:cNvSpPr>
              <a:spLocks noChangeArrowheads="1"/>
            </p:cNvSpPr>
            <p:nvPr/>
          </p:nvSpPr>
          <p:spPr bwMode="auto">
            <a:xfrm>
              <a:off x="4230" y="2167"/>
              <a:ext cx="625" cy="206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756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200">
                  <a:latin typeface="Times New Roman" panose="02020603050405020304" pitchFamily="18" charset="0"/>
                  <a:cs typeface="Times New Roman" panose="02020603050405020304" pitchFamily="18" charset="0"/>
                </a:rPr>
                <a:t>1485,0</a:t>
              </a:r>
            </a:p>
          </p:txBody>
        </p:sp>
        <p:sp>
          <p:nvSpPr>
            <p:cNvPr id="26666" name="Rectangle 42"/>
            <p:cNvSpPr>
              <a:spLocks noChangeArrowheads="1"/>
            </p:cNvSpPr>
            <p:nvPr/>
          </p:nvSpPr>
          <p:spPr bwMode="auto">
            <a:xfrm>
              <a:off x="4865" y="2167"/>
              <a:ext cx="625" cy="206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756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200">
                  <a:latin typeface="Times New Roman" panose="02020603050405020304" pitchFamily="18" charset="0"/>
                  <a:cs typeface="Times New Roman" panose="02020603050405020304" pitchFamily="18" charset="0"/>
                </a:rPr>
                <a:t>1485,0</a:t>
              </a:r>
            </a:p>
          </p:txBody>
        </p:sp>
        <p:sp>
          <p:nvSpPr>
            <p:cNvPr id="26667" name="Rectangle 43"/>
            <p:cNvSpPr>
              <a:spLocks noChangeArrowheads="1"/>
            </p:cNvSpPr>
            <p:nvPr/>
          </p:nvSpPr>
          <p:spPr bwMode="auto">
            <a:xfrm>
              <a:off x="313" y="2379"/>
              <a:ext cx="330" cy="209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756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200">
                  <a:latin typeface="Times New Roman" panose="02020603050405020304" pitchFamily="18" charset="0"/>
                  <a:cs typeface="Times New Roman" panose="02020603050405020304" pitchFamily="18" charset="0"/>
                </a:rPr>
                <a:t>05</a:t>
              </a:r>
            </a:p>
          </p:txBody>
        </p:sp>
        <p:sp>
          <p:nvSpPr>
            <p:cNvPr id="26668" name="Rectangle 44"/>
            <p:cNvSpPr>
              <a:spLocks noChangeArrowheads="1"/>
            </p:cNvSpPr>
            <p:nvPr/>
          </p:nvSpPr>
          <p:spPr bwMode="auto">
            <a:xfrm>
              <a:off x="652" y="2379"/>
              <a:ext cx="1171" cy="209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756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200">
                  <a:latin typeface="Times New Roman" panose="02020603050405020304" pitchFamily="18" charset="0"/>
                  <a:cs typeface="Times New Roman" panose="02020603050405020304" pitchFamily="18" charset="0"/>
                </a:rPr>
                <a:t>Жилищно –коммунальное хозяйство</a:t>
              </a:r>
            </a:p>
          </p:txBody>
        </p:sp>
        <p:sp>
          <p:nvSpPr>
            <p:cNvPr id="26669" name="Rectangle 45"/>
            <p:cNvSpPr>
              <a:spLocks noChangeArrowheads="1"/>
            </p:cNvSpPr>
            <p:nvPr/>
          </p:nvSpPr>
          <p:spPr bwMode="auto">
            <a:xfrm>
              <a:off x="1832" y="2379"/>
              <a:ext cx="534" cy="209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756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200">
                  <a:latin typeface="Times New Roman" panose="02020603050405020304" pitchFamily="18" charset="0"/>
                  <a:cs typeface="Times New Roman" panose="02020603050405020304" pitchFamily="18" charset="0"/>
                </a:rPr>
                <a:t>1702,1</a:t>
              </a:r>
            </a:p>
          </p:txBody>
        </p:sp>
        <p:sp>
          <p:nvSpPr>
            <p:cNvPr id="26670" name="Rectangle 46"/>
            <p:cNvSpPr>
              <a:spLocks noChangeArrowheads="1"/>
            </p:cNvSpPr>
            <p:nvPr/>
          </p:nvSpPr>
          <p:spPr bwMode="auto">
            <a:xfrm>
              <a:off x="2377" y="2379"/>
              <a:ext cx="580" cy="209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756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200">
                  <a:latin typeface="Times New Roman" panose="02020603050405020304" pitchFamily="18" charset="0"/>
                  <a:cs typeface="Times New Roman" panose="02020603050405020304" pitchFamily="18" charset="0"/>
                </a:rPr>
                <a:t>944,0</a:t>
              </a:r>
            </a:p>
          </p:txBody>
        </p:sp>
        <p:sp>
          <p:nvSpPr>
            <p:cNvPr id="26671" name="Rectangle 47"/>
            <p:cNvSpPr>
              <a:spLocks noChangeArrowheads="1"/>
            </p:cNvSpPr>
            <p:nvPr/>
          </p:nvSpPr>
          <p:spPr bwMode="auto">
            <a:xfrm>
              <a:off x="2959" y="2379"/>
              <a:ext cx="625" cy="209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756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200">
                  <a:latin typeface="Times New Roman" panose="02020603050405020304" pitchFamily="18" charset="0"/>
                  <a:cs typeface="Times New Roman" panose="02020603050405020304" pitchFamily="18" charset="0"/>
                </a:rPr>
                <a:t>457,0</a:t>
              </a:r>
            </a:p>
          </p:txBody>
        </p:sp>
        <p:sp>
          <p:nvSpPr>
            <p:cNvPr id="26672" name="Rectangle 48"/>
            <p:cNvSpPr>
              <a:spLocks noChangeArrowheads="1"/>
            </p:cNvSpPr>
            <p:nvPr/>
          </p:nvSpPr>
          <p:spPr bwMode="auto">
            <a:xfrm>
              <a:off x="3594" y="2379"/>
              <a:ext cx="625" cy="209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756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200">
                  <a:latin typeface="Times New Roman" panose="02020603050405020304" pitchFamily="18" charset="0"/>
                  <a:cs typeface="Times New Roman" panose="02020603050405020304" pitchFamily="18" charset="0"/>
                </a:rPr>
                <a:t>1710,0</a:t>
              </a:r>
            </a:p>
          </p:txBody>
        </p:sp>
        <p:sp>
          <p:nvSpPr>
            <p:cNvPr id="26673" name="Rectangle 49"/>
            <p:cNvSpPr>
              <a:spLocks noChangeArrowheads="1"/>
            </p:cNvSpPr>
            <p:nvPr/>
          </p:nvSpPr>
          <p:spPr bwMode="auto">
            <a:xfrm>
              <a:off x="4230" y="2379"/>
              <a:ext cx="625" cy="209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756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200">
                  <a:latin typeface="Times New Roman" panose="02020603050405020304" pitchFamily="18" charset="0"/>
                  <a:cs typeface="Times New Roman" panose="02020603050405020304" pitchFamily="18" charset="0"/>
                </a:rPr>
                <a:t>660,2</a:t>
              </a:r>
            </a:p>
          </p:txBody>
        </p:sp>
        <p:sp>
          <p:nvSpPr>
            <p:cNvPr id="26674" name="Rectangle 50"/>
            <p:cNvSpPr>
              <a:spLocks noChangeArrowheads="1"/>
            </p:cNvSpPr>
            <p:nvPr/>
          </p:nvSpPr>
          <p:spPr bwMode="auto">
            <a:xfrm>
              <a:off x="4865" y="2379"/>
              <a:ext cx="625" cy="209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756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200">
                  <a:latin typeface="Times New Roman" panose="02020603050405020304" pitchFamily="18" charset="0"/>
                  <a:cs typeface="Times New Roman" panose="02020603050405020304" pitchFamily="18" charset="0"/>
                </a:rPr>
                <a:t>519,0</a:t>
              </a:r>
            </a:p>
          </p:txBody>
        </p:sp>
        <p:sp>
          <p:nvSpPr>
            <p:cNvPr id="26675" name="Rectangle 51"/>
            <p:cNvSpPr>
              <a:spLocks noChangeArrowheads="1"/>
            </p:cNvSpPr>
            <p:nvPr/>
          </p:nvSpPr>
          <p:spPr bwMode="auto">
            <a:xfrm>
              <a:off x="313" y="2599"/>
              <a:ext cx="330" cy="206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756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200">
                  <a:latin typeface="Times New Roman" panose="02020603050405020304" pitchFamily="18" charset="0"/>
                  <a:cs typeface="Times New Roman" panose="02020603050405020304" pitchFamily="18" charset="0"/>
                </a:rPr>
                <a:t>07</a:t>
              </a:r>
            </a:p>
          </p:txBody>
        </p:sp>
        <p:sp>
          <p:nvSpPr>
            <p:cNvPr id="26676" name="Rectangle 52"/>
            <p:cNvSpPr>
              <a:spLocks noChangeArrowheads="1"/>
            </p:cNvSpPr>
            <p:nvPr/>
          </p:nvSpPr>
          <p:spPr bwMode="auto">
            <a:xfrm>
              <a:off x="652" y="2599"/>
              <a:ext cx="1171" cy="206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756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200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Образование</a:t>
              </a:r>
            </a:p>
          </p:txBody>
        </p:sp>
        <p:sp>
          <p:nvSpPr>
            <p:cNvPr id="26677" name="Rectangle 53"/>
            <p:cNvSpPr>
              <a:spLocks noChangeArrowheads="1"/>
            </p:cNvSpPr>
            <p:nvPr/>
          </p:nvSpPr>
          <p:spPr bwMode="auto">
            <a:xfrm>
              <a:off x="1832" y="2599"/>
              <a:ext cx="534" cy="206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6678" name="Rectangle 54"/>
            <p:cNvSpPr>
              <a:spLocks noChangeArrowheads="1"/>
            </p:cNvSpPr>
            <p:nvPr/>
          </p:nvSpPr>
          <p:spPr bwMode="auto">
            <a:xfrm>
              <a:off x="2377" y="2599"/>
              <a:ext cx="580" cy="206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6679" name="Rectangle 55"/>
            <p:cNvSpPr>
              <a:spLocks noChangeArrowheads="1"/>
            </p:cNvSpPr>
            <p:nvPr/>
          </p:nvSpPr>
          <p:spPr bwMode="auto">
            <a:xfrm>
              <a:off x="2959" y="2599"/>
              <a:ext cx="625" cy="206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6680" name="Rectangle 56"/>
            <p:cNvSpPr>
              <a:spLocks noChangeArrowheads="1"/>
            </p:cNvSpPr>
            <p:nvPr/>
          </p:nvSpPr>
          <p:spPr bwMode="auto">
            <a:xfrm>
              <a:off x="3594" y="2599"/>
              <a:ext cx="625" cy="206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6681" name="Rectangle 57"/>
            <p:cNvSpPr>
              <a:spLocks noChangeArrowheads="1"/>
            </p:cNvSpPr>
            <p:nvPr/>
          </p:nvSpPr>
          <p:spPr bwMode="auto">
            <a:xfrm>
              <a:off x="4230" y="2599"/>
              <a:ext cx="625" cy="206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6682" name="Rectangle 58"/>
            <p:cNvSpPr>
              <a:spLocks noChangeArrowheads="1"/>
            </p:cNvSpPr>
            <p:nvPr/>
          </p:nvSpPr>
          <p:spPr bwMode="auto">
            <a:xfrm>
              <a:off x="4865" y="2599"/>
              <a:ext cx="625" cy="206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6683" name="Rectangle 59"/>
            <p:cNvSpPr>
              <a:spLocks noChangeArrowheads="1"/>
            </p:cNvSpPr>
            <p:nvPr/>
          </p:nvSpPr>
          <p:spPr bwMode="auto">
            <a:xfrm>
              <a:off x="313" y="2815"/>
              <a:ext cx="330" cy="150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756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200">
                  <a:latin typeface="Times New Roman" panose="02020603050405020304" pitchFamily="18" charset="0"/>
                  <a:cs typeface="Times New Roman" panose="02020603050405020304" pitchFamily="18" charset="0"/>
                </a:rPr>
                <a:t>08</a:t>
              </a:r>
            </a:p>
          </p:txBody>
        </p:sp>
        <p:sp>
          <p:nvSpPr>
            <p:cNvPr id="26684" name="Rectangle 60"/>
            <p:cNvSpPr>
              <a:spLocks noChangeArrowheads="1"/>
            </p:cNvSpPr>
            <p:nvPr/>
          </p:nvSpPr>
          <p:spPr bwMode="auto">
            <a:xfrm>
              <a:off x="652" y="2815"/>
              <a:ext cx="1171" cy="150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756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200">
                  <a:latin typeface="Times New Roman" panose="02020603050405020304" pitchFamily="18" charset="0"/>
                  <a:cs typeface="Times New Roman" panose="02020603050405020304" pitchFamily="18" charset="0"/>
                </a:rPr>
                <a:t>Культура, кинематография </a:t>
              </a:r>
            </a:p>
          </p:txBody>
        </p:sp>
        <p:sp>
          <p:nvSpPr>
            <p:cNvPr id="26685" name="Rectangle 61"/>
            <p:cNvSpPr>
              <a:spLocks noChangeArrowheads="1"/>
            </p:cNvSpPr>
            <p:nvPr/>
          </p:nvSpPr>
          <p:spPr bwMode="auto">
            <a:xfrm>
              <a:off x="1832" y="2815"/>
              <a:ext cx="534" cy="150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756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200">
                  <a:latin typeface="Times New Roman" panose="02020603050405020304" pitchFamily="18" charset="0"/>
                  <a:cs typeface="Times New Roman" panose="02020603050405020304" pitchFamily="18" charset="0"/>
                </a:rPr>
                <a:t>2391,5</a:t>
              </a:r>
            </a:p>
          </p:txBody>
        </p:sp>
        <p:sp>
          <p:nvSpPr>
            <p:cNvPr id="26686" name="Rectangle 62"/>
            <p:cNvSpPr>
              <a:spLocks noChangeArrowheads="1"/>
            </p:cNvSpPr>
            <p:nvPr/>
          </p:nvSpPr>
          <p:spPr bwMode="auto">
            <a:xfrm>
              <a:off x="2377" y="2815"/>
              <a:ext cx="580" cy="150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756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200">
                  <a:latin typeface="Times New Roman" panose="02020603050405020304" pitchFamily="18" charset="0"/>
                  <a:cs typeface="Times New Roman" panose="02020603050405020304" pitchFamily="18" charset="0"/>
                </a:rPr>
                <a:t>1993,0</a:t>
              </a:r>
            </a:p>
          </p:txBody>
        </p:sp>
        <p:sp>
          <p:nvSpPr>
            <p:cNvPr id="26687" name="Rectangle 63"/>
            <p:cNvSpPr>
              <a:spLocks noChangeArrowheads="1"/>
            </p:cNvSpPr>
            <p:nvPr/>
          </p:nvSpPr>
          <p:spPr bwMode="auto">
            <a:xfrm>
              <a:off x="2959" y="2815"/>
              <a:ext cx="625" cy="150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756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200">
                  <a:latin typeface="Times New Roman" panose="02020603050405020304" pitchFamily="18" charset="0"/>
                  <a:cs typeface="Times New Roman" panose="02020603050405020304" pitchFamily="18" charset="0"/>
                </a:rPr>
                <a:t>2352,1</a:t>
              </a:r>
            </a:p>
          </p:txBody>
        </p:sp>
        <p:sp>
          <p:nvSpPr>
            <p:cNvPr id="26688" name="Rectangle 64"/>
            <p:cNvSpPr>
              <a:spLocks noChangeArrowheads="1"/>
            </p:cNvSpPr>
            <p:nvPr/>
          </p:nvSpPr>
          <p:spPr bwMode="auto">
            <a:xfrm>
              <a:off x="3594" y="2815"/>
              <a:ext cx="625" cy="150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756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200">
                  <a:latin typeface="Times New Roman" panose="02020603050405020304" pitchFamily="18" charset="0"/>
                  <a:cs typeface="Times New Roman" panose="02020603050405020304" pitchFamily="18" charset="0"/>
                </a:rPr>
                <a:t>2701,1</a:t>
              </a:r>
            </a:p>
          </p:txBody>
        </p:sp>
        <p:sp>
          <p:nvSpPr>
            <p:cNvPr id="26689" name="Rectangle 65"/>
            <p:cNvSpPr>
              <a:spLocks noChangeArrowheads="1"/>
            </p:cNvSpPr>
            <p:nvPr/>
          </p:nvSpPr>
          <p:spPr bwMode="auto">
            <a:xfrm>
              <a:off x="4230" y="2815"/>
              <a:ext cx="625" cy="150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756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200">
                  <a:latin typeface="Times New Roman" panose="02020603050405020304" pitchFamily="18" charset="0"/>
                  <a:cs typeface="Times New Roman" panose="02020603050405020304" pitchFamily="18" charset="0"/>
                </a:rPr>
                <a:t>2209,8</a:t>
              </a:r>
            </a:p>
          </p:txBody>
        </p:sp>
        <p:sp>
          <p:nvSpPr>
            <p:cNvPr id="26690" name="Rectangle 66"/>
            <p:cNvSpPr>
              <a:spLocks noChangeArrowheads="1"/>
            </p:cNvSpPr>
            <p:nvPr/>
          </p:nvSpPr>
          <p:spPr bwMode="auto">
            <a:xfrm>
              <a:off x="4865" y="2815"/>
              <a:ext cx="625" cy="150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756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200">
                  <a:latin typeface="Times New Roman" panose="02020603050405020304" pitchFamily="18" charset="0"/>
                  <a:cs typeface="Times New Roman" panose="02020603050405020304" pitchFamily="18" charset="0"/>
                </a:rPr>
                <a:t>2101,6</a:t>
              </a:r>
            </a:p>
          </p:txBody>
        </p:sp>
        <p:sp>
          <p:nvSpPr>
            <p:cNvPr id="26691" name="Rectangle 67"/>
            <p:cNvSpPr>
              <a:spLocks noChangeArrowheads="1"/>
            </p:cNvSpPr>
            <p:nvPr/>
          </p:nvSpPr>
          <p:spPr bwMode="auto">
            <a:xfrm>
              <a:off x="313" y="2975"/>
              <a:ext cx="330" cy="206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756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200">
                  <a:latin typeface="Times New Roman" panose="02020603050405020304" pitchFamily="18" charset="0"/>
                  <a:cs typeface="Times New Roman" panose="02020603050405020304" pitchFamily="18" charset="0"/>
                </a:rPr>
                <a:t>10</a:t>
              </a:r>
            </a:p>
          </p:txBody>
        </p:sp>
        <p:sp>
          <p:nvSpPr>
            <p:cNvPr id="26692" name="Rectangle 68"/>
            <p:cNvSpPr>
              <a:spLocks noChangeArrowheads="1"/>
            </p:cNvSpPr>
            <p:nvPr/>
          </p:nvSpPr>
          <p:spPr bwMode="auto">
            <a:xfrm>
              <a:off x="652" y="2975"/>
              <a:ext cx="1171" cy="206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756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200">
                  <a:latin typeface="Times New Roman" panose="02020603050405020304" pitchFamily="18" charset="0"/>
                  <a:cs typeface="Times New Roman" panose="02020603050405020304" pitchFamily="18" charset="0"/>
                </a:rPr>
                <a:t>Социальная политика</a:t>
              </a:r>
            </a:p>
          </p:txBody>
        </p:sp>
        <p:sp>
          <p:nvSpPr>
            <p:cNvPr id="26693" name="Rectangle 69"/>
            <p:cNvSpPr>
              <a:spLocks noChangeArrowheads="1"/>
            </p:cNvSpPr>
            <p:nvPr/>
          </p:nvSpPr>
          <p:spPr bwMode="auto">
            <a:xfrm>
              <a:off x="1832" y="2975"/>
              <a:ext cx="534" cy="206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6694" name="Rectangle 70"/>
            <p:cNvSpPr>
              <a:spLocks noChangeArrowheads="1"/>
            </p:cNvSpPr>
            <p:nvPr/>
          </p:nvSpPr>
          <p:spPr bwMode="auto">
            <a:xfrm>
              <a:off x="2377" y="2975"/>
              <a:ext cx="580" cy="206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6695" name="Rectangle 71"/>
            <p:cNvSpPr>
              <a:spLocks noChangeArrowheads="1"/>
            </p:cNvSpPr>
            <p:nvPr/>
          </p:nvSpPr>
          <p:spPr bwMode="auto">
            <a:xfrm>
              <a:off x="2959" y="2975"/>
              <a:ext cx="625" cy="206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6696" name="Rectangle 72"/>
            <p:cNvSpPr>
              <a:spLocks noChangeArrowheads="1"/>
            </p:cNvSpPr>
            <p:nvPr/>
          </p:nvSpPr>
          <p:spPr bwMode="auto">
            <a:xfrm>
              <a:off x="3594" y="2975"/>
              <a:ext cx="625" cy="206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6697" name="Rectangle 73"/>
            <p:cNvSpPr>
              <a:spLocks noChangeArrowheads="1"/>
            </p:cNvSpPr>
            <p:nvPr/>
          </p:nvSpPr>
          <p:spPr bwMode="auto">
            <a:xfrm>
              <a:off x="4230" y="2975"/>
              <a:ext cx="625" cy="206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6698" name="Rectangle 74"/>
            <p:cNvSpPr>
              <a:spLocks noChangeArrowheads="1"/>
            </p:cNvSpPr>
            <p:nvPr/>
          </p:nvSpPr>
          <p:spPr bwMode="auto">
            <a:xfrm>
              <a:off x="4865" y="2975"/>
              <a:ext cx="625" cy="206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6699" name="Rectangle 75"/>
            <p:cNvSpPr>
              <a:spLocks noChangeArrowheads="1"/>
            </p:cNvSpPr>
            <p:nvPr/>
          </p:nvSpPr>
          <p:spPr bwMode="auto">
            <a:xfrm>
              <a:off x="313" y="3191"/>
              <a:ext cx="330" cy="206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6700" name="Rectangle 76"/>
            <p:cNvSpPr>
              <a:spLocks noChangeArrowheads="1"/>
            </p:cNvSpPr>
            <p:nvPr/>
          </p:nvSpPr>
          <p:spPr bwMode="auto">
            <a:xfrm>
              <a:off x="652" y="3191"/>
              <a:ext cx="1171" cy="206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756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200">
                  <a:latin typeface="Times New Roman" panose="02020603050405020304" pitchFamily="18" charset="0"/>
                  <a:cs typeface="Times New Roman" panose="02020603050405020304" pitchFamily="18" charset="0"/>
                </a:rPr>
                <a:t>ВСЕГО РАСХОДОВ</a:t>
              </a:r>
            </a:p>
          </p:txBody>
        </p:sp>
        <p:sp>
          <p:nvSpPr>
            <p:cNvPr id="26701" name="Rectangle 77"/>
            <p:cNvSpPr>
              <a:spLocks noChangeArrowheads="1"/>
            </p:cNvSpPr>
            <p:nvPr/>
          </p:nvSpPr>
          <p:spPr bwMode="auto">
            <a:xfrm>
              <a:off x="1832" y="3191"/>
              <a:ext cx="534" cy="206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756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200">
                  <a:latin typeface="Times New Roman" panose="02020603050405020304" pitchFamily="18" charset="0"/>
                  <a:cs typeface="Times New Roman" panose="02020603050405020304" pitchFamily="18" charset="0"/>
                </a:rPr>
                <a:t>8517,5</a:t>
              </a:r>
            </a:p>
          </p:txBody>
        </p:sp>
        <p:sp>
          <p:nvSpPr>
            <p:cNvPr id="26702" name="Rectangle 78"/>
            <p:cNvSpPr>
              <a:spLocks noChangeArrowheads="1"/>
            </p:cNvSpPr>
            <p:nvPr/>
          </p:nvSpPr>
          <p:spPr bwMode="auto">
            <a:xfrm>
              <a:off x="2377" y="3191"/>
              <a:ext cx="580" cy="206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756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200">
                  <a:latin typeface="Times New Roman" panose="02020603050405020304" pitchFamily="18" charset="0"/>
                  <a:cs typeface="Times New Roman" panose="02020603050405020304" pitchFamily="18" charset="0"/>
                </a:rPr>
                <a:t>6498,2</a:t>
              </a:r>
            </a:p>
          </p:txBody>
        </p:sp>
        <p:sp>
          <p:nvSpPr>
            <p:cNvPr id="26703" name="Rectangle 79"/>
            <p:cNvSpPr>
              <a:spLocks noChangeArrowheads="1"/>
            </p:cNvSpPr>
            <p:nvPr/>
          </p:nvSpPr>
          <p:spPr bwMode="auto">
            <a:xfrm>
              <a:off x="2959" y="3191"/>
              <a:ext cx="625" cy="206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756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200">
                  <a:latin typeface="Times New Roman" panose="02020603050405020304" pitchFamily="18" charset="0"/>
                  <a:cs typeface="Times New Roman" panose="02020603050405020304" pitchFamily="18" charset="0"/>
                </a:rPr>
                <a:t>4727,7</a:t>
              </a:r>
            </a:p>
          </p:txBody>
        </p:sp>
        <p:sp>
          <p:nvSpPr>
            <p:cNvPr id="26704" name="Rectangle 80"/>
            <p:cNvSpPr>
              <a:spLocks noChangeArrowheads="1"/>
            </p:cNvSpPr>
            <p:nvPr/>
          </p:nvSpPr>
          <p:spPr bwMode="auto">
            <a:xfrm>
              <a:off x="3594" y="3191"/>
              <a:ext cx="625" cy="206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756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200">
                  <a:latin typeface="Times New Roman" panose="02020603050405020304" pitchFamily="18" charset="0"/>
                  <a:cs typeface="Times New Roman" panose="02020603050405020304" pitchFamily="18" charset="0"/>
                </a:rPr>
                <a:t>8220,5</a:t>
              </a:r>
            </a:p>
          </p:txBody>
        </p:sp>
        <p:sp>
          <p:nvSpPr>
            <p:cNvPr id="26705" name="Rectangle 81"/>
            <p:cNvSpPr>
              <a:spLocks noChangeArrowheads="1"/>
            </p:cNvSpPr>
            <p:nvPr/>
          </p:nvSpPr>
          <p:spPr bwMode="auto">
            <a:xfrm>
              <a:off x="4230" y="3191"/>
              <a:ext cx="625" cy="206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756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200">
                  <a:latin typeface="Times New Roman" panose="02020603050405020304" pitchFamily="18" charset="0"/>
                  <a:cs typeface="Times New Roman" panose="02020603050405020304" pitchFamily="18" charset="0"/>
                </a:rPr>
                <a:t>6687,9</a:t>
              </a:r>
            </a:p>
          </p:txBody>
        </p:sp>
        <p:sp>
          <p:nvSpPr>
            <p:cNvPr id="26706" name="Rectangle 82"/>
            <p:cNvSpPr>
              <a:spLocks noChangeArrowheads="1"/>
            </p:cNvSpPr>
            <p:nvPr/>
          </p:nvSpPr>
          <p:spPr bwMode="auto">
            <a:xfrm>
              <a:off x="4865" y="3191"/>
              <a:ext cx="625" cy="206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8400" tIns="7560" rIns="68400" bIns="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95000"/>
                </a:lnSpc>
                <a:buClrTx/>
                <a:buFontTx/>
                <a:buNone/>
              </a:pPr>
              <a:r>
                <a:rPr lang="ru-RU" altLang="ru-RU" sz="1200">
                  <a:latin typeface="Times New Roman" panose="02020603050405020304" pitchFamily="18" charset="0"/>
                  <a:cs typeface="Times New Roman" panose="02020603050405020304" pitchFamily="18" charset="0"/>
                </a:rPr>
                <a:t>6342,7</a:t>
              </a:r>
            </a:p>
          </p:txBody>
        </p:sp>
        <p:sp>
          <p:nvSpPr>
            <p:cNvPr id="26707" name="Line 83"/>
            <p:cNvSpPr>
              <a:spLocks noChangeShapeType="1"/>
            </p:cNvSpPr>
            <p:nvPr/>
          </p:nvSpPr>
          <p:spPr bwMode="auto">
            <a:xfrm>
              <a:off x="313" y="1080"/>
              <a:ext cx="330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708" name="Line 84"/>
            <p:cNvSpPr>
              <a:spLocks noChangeShapeType="1"/>
            </p:cNvSpPr>
            <p:nvPr/>
          </p:nvSpPr>
          <p:spPr bwMode="auto">
            <a:xfrm>
              <a:off x="652" y="1080"/>
              <a:ext cx="1171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709" name="Line 85"/>
            <p:cNvSpPr>
              <a:spLocks noChangeShapeType="1"/>
            </p:cNvSpPr>
            <p:nvPr/>
          </p:nvSpPr>
          <p:spPr bwMode="auto">
            <a:xfrm>
              <a:off x="1832" y="1080"/>
              <a:ext cx="534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710" name="Line 86"/>
            <p:cNvSpPr>
              <a:spLocks noChangeShapeType="1"/>
            </p:cNvSpPr>
            <p:nvPr/>
          </p:nvSpPr>
          <p:spPr bwMode="auto">
            <a:xfrm>
              <a:off x="2377" y="1080"/>
              <a:ext cx="580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711" name="Line 87"/>
            <p:cNvSpPr>
              <a:spLocks noChangeShapeType="1"/>
            </p:cNvSpPr>
            <p:nvPr/>
          </p:nvSpPr>
          <p:spPr bwMode="auto">
            <a:xfrm>
              <a:off x="2959" y="1080"/>
              <a:ext cx="625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712" name="Line 88"/>
            <p:cNvSpPr>
              <a:spLocks noChangeShapeType="1"/>
            </p:cNvSpPr>
            <p:nvPr/>
          </p:nvSpPr>
          <p:spPr bwMode="auto">
            <a:xfrm>
              <a:off x="3594" y="1080"/>
              <a:ext cx="625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713" name="Line 89"/>
            <p:cNvSpPr>
              <a:spLocks noChangeShapeType="1"/>
            </p:cNvSpPr>
            <p:nvPr/>
          </p:nvSpPr>
          <p:spPr bwMode="auto">
            <a:xfrm>
              <a:off x="4230" y="1080"/>
              <a:ext cx="625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714" name="Line 90"/>
            <p:cNvSpPr>
              <a:spLocks noChangeShapeType="1"/>
            </p:cNvSpPr>
            <p:nvPr/>
          </p:nvSpPr>
          <p:spPr bwMode="auto">
            <a:xfrm>
              <a:off x="4865" y="1080"/>
              <a:ext cx="625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715" name="Line 91"/>
            <p:cNvSpPr>
              <a:spLocks noChangeShapeType="1"/>
            </p:cNvSpPr>
            <p:nvPr/>
          </p:nvSpPr>
          <p:spPr bwMode="auto">
            <a:xfrm>
              <a:off x="313" y="1355"/>
              <a:ext cx="330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716" name="Line 92"/>
            <p:cNvSpPr>
              <a:spLocks noChangeShapeType="1"/>
            </p:cNvSpPr>
            <p:nvPr/>
          </p:nvSpPr>
          <p:spPr bwMode="auto">
            <a:xfrm>
              <a:off x="652" y="1355"/>
              <a:ext cx="1171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717" name="Line 93"/>
            <p:cNvSpPr>
              <a:spLocks noChangeShapeType="1"/>
            </p:cNvSpPr>
            <p:nvPr/>
          </p:nvSpPr>
          <p:spPr bwMode="auto">
            <a:xfrm>
              <a:off x="1832" y="1355"/>
              <a:ext cx="534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718" name="Line 94"/>
            <p:cNvSpPr>
              <a:spLocks noChangeShapeType="1"/>
            </p:cNvSpPr>
            <p:nvPr/>
          </p:nvSpPr>
          <p:spPr bwMode="auto">
            <a:xfrm>
              <a:off x="2377" y="1355"/>
              <a:ext cx="580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719" name="Line 95"/>
            <p:cNvSpPr>
              <a:spLocks noChangeShapeType="1"/>
            </p:cNvSpPr>
            <p:nvPr/>
          </p:nvSpPr>
          <p:spPr bwMode="auto">
            <a:xfrm>
              <a:off x="2959" y="1355"/>
              <a:ext cx="625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720" name="Line 96"/>
            <p:cNvSpPr>
              <a:spLocks noChangeShapeType="1"/>
            </p:cNvSpPr>
            <p:nvPr/>
          </p:nvSpPr>
          <p:spPr bwMode="auto">
            <a:xfrm>
              <a:off x="3594" y="1355"/>
              <a:ext cx="625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721" name="Line 97"/>
            <p:cNvSpPr>
              <a:spLocks noChangeShapeType="1"/>
            </p:cNvSpPr>
            <p:nvPr/>
          </p:nvSpPr>
          <p:spPr bwMode="auto">
            <a:xfrm>
              <a:off x="4230" y="1355"/>
              <a:ext cx="625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722" name="Line 98"/>
            <p:cNvSpPr>
              <a:spLocks noChangeShapeType="1"/>
            </p:cNvSpPr>
            <p:nvPr/>
          </p:nvSpPr>
          <p:spPr bwMode="auto">
            <a:xfrm>
              <a:off x="4865" y="1355"/>
              <a:ext cx="625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723" name="Line 99"/>
            <p:cNvSpPr>
              <a:spLocks noChangeShapeType="1"/>
            </p:cNvSpPr>
            <p:nvPr/>
          </p:nvSpPr>
          <p:spPr bwMode="auto">
            <a:xfrm>
              <a:off x="313" y="1574"/>
              <a:ext cx="330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724" name="Line 100"/>
            <p:cNvSpPr>
              <a:spLocks noChangeShapeType="1"/>
            </p:cNvSpPr>
            <p:nvPr/>
          </p:nvSpPr>
          <p:spPr bwMode="auto">
            <a:xfrm>
              <a:off x="652" y="1574"/>
              <a:ext cx="1171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725" name="Line 101"/>
            <p:cNvSpPr>
              <a:spLocks noChangeShapeType="1"/>
            </p:cNvSpPr>
            <p:nvPr/>
          </p:nvSpPr>
          <p:spPr bwMode="auto">
            <a:xfrm>
              <a:off x="1832" y="1574"/>
              <a:ext cx="534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726" name="Line 102"/>
            <p:cNvSpPr>
              <a:spLocks noChangeShapeType="1"/>
            </p:cNvSpPr>
            <p:nvPr/>
          </p:nvSpPr>
          <p:spPr bwMode="auto">
            <a:xfrm>
              <a:off x="2377" y="1574"/>
              <a:ext cx="580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727" name="Line 103"/>
            <p:cNvSpPr>
              <a:spLocks noChangeShapeType="1"/>
            </p:cNvSpPr>
            <p:nvPr/>
          </p:nvSpPr>
          <p:spPr bwMode="auto">
            <a:xfrm>
              <a:off x="2959" y="1574"/>
              <a:ext cx="625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728" name="Line 104"/>
            <p:cNvSpPr>
              <a:spLocks noChangeShapeType="1"/>
            </p:cNvSpPr>
            <p:nvPr/>
          </p:nvSpPr>
          <p:spPr bwMode="auto">
            <a:xfrm>
              <a:off x="3594" y="1574"/>
              <a:ext cx="625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729" name="Line 105"/>
            <p:cNvSpPr>
              <a:spLocks noChangeShapeType="1"/>
            </p:cNvSpPr>
            <p:nvPr/>
          </p:nvSpPr>
          <p:spPr bwMode="auto">
            <a:xfrm>
              <a:off x="4230" y="1574"/>
              <a:ext cx="625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730" name="Line 106"/>
            <p:cNvSpPr>
              <a:spLocks noChangeShapeType="1"/>
            </p:cNvSpPr>
            <p:nvPr/>
          </p:nvSpPr>
          <p:spPr bwMode="auto">
            <a:xfrm>
              <a:off x="4865" y="1574"/>
              <a:ext cx="625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731" name="Line 107"/>
            <p:cNvSpPr>
              <a:spLocks noChangeShapeType="1"/>
            </p:cNvSpPr>
            <p:nvPr/>
          </p:nvSpPr>
          <p:spPr bwMode="auto">
            <a:xfrm>
              <a:off x="313" y="1733"/>
              <a:ext cx="330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732" name="Line 108"/>
            <p:cNvSpPr>
              <a:spLocks noChangeShapeType="1"/>
            </p:cNvSpPr>
            <p:nvPr/>
          </p:nvSpPr>
          <p:spPr bwMode="auto">
            <a:xfrm>
              <a:off x="652" y="1733"/>
              <a:ext cx="1171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733" name="Line 109"/>
            <p:cNvSpPr>
              <a:spLocks noChangeShapeType="1"/>
            </p:cNvSpPr>
            <p:nvPr/>
          </p:nvSpPr>
          <p:spPr bwMode="auto">
            <a:xfrm>
              <a:off x="1832" y="1733"/>
              <a:ext cx="534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734" name="Line 110"/>
            <p:cNvSpPr>
              <a:spLocks noChangeShapeType="1"/>
            </p:cNvSpPr>
            <p:nvPr/>
          </p:nvSpPr>
          <p:spPr bwMode="auto">
            <a:xfrm>
              <a:off x="2377" y="1733"/>
              <a:ext cx="580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735" name="Line 111"/>
            <p:cNvSpPr>
              <a:spLocks noChangeShapeType="1"/>
            </p:cNvSpPr>
            <p:nvPr/>
          </p:nvSpPr>
          <p:spPr bwMode="auto">
            <a:xfrm>
              <a:off x="2959" y="1733"/>
              <a:ext cx="625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736" name="Line 112"/>
            <p:cNvSpPr>
              <a:spLocks noChangeShapeType="1"/>
            </p:cNvSpPr>
            <p:nvPr/>
          </p:nvSpPr>
          <p:spPr bwMode="auto">
            <a:xfrm>
              <a:off x="3594" y="1733"/>
              <a:ext cx="625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737" name="Line 113"/>
            <p:cNvSpPr>
              <a:spLocks noChangeShapeType="1"/>
            </p:cNvSpPr>
            <p:nvPr/>
          </p:nvSpPr>
          <p:spPr bwMode="auto">
            <a:xfrm>
              <a:off x="4230" y="1733"/>
              <a:ext cx="625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738" name="Line 114"/>
            <p:cNvSpPr>
              <a:spLocks noChangeShapeType="1"/>
            </p:cNvSpPr>
            <p:nvPr/>
          </p:nvSpPr>
          <p:spPr bwMode="auto">
            <a:xfrm>
              <a:off x="4865" y="1733"/>
              <a:ext cx="625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739" name="Line 115"/>
            <p:cNvSpPr>
              <a:spLocks noChangeShapeType="1"/>
            </p:cNvSpPr>
            <p:nvPr/>
          </p:nvSpPr>
          <p:spPr bwMode="auto">
            <a:xfrm>
              <a:off x="313" y="2167"/>
              <a:ext cx="330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740" name="Line 116"/>
            <p:cNvSpPr>
              <a:spLocks noChangeShapeType="1"/>
            </p:cNvSpPr>
            <p:nvPr/>
          </p:nvSpPr>
          <p:spPr bwMode="auto">
            <a:xfrm>
              <a:off x="652" y="2167"/>
              <a:ext cx="1171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741" name="Line 117"/>
            <p:cNvSpPr>
              <a:spLocks noChangeShapeType="1"/>
            </p:cNvSpPr>
            <p:nvPr/>
          </p:nvSpPr>
          <p:spPr bwMode="auto">
            <a:xfrm>
              <a:off x="1832" y="2167"/>
              <a:ext cx="534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742" name="Line 118"/>
            <p:cNvSpPr>
              <a:spLocks noChangeShapeType="1"/>
            </p:cNvSpPr>
            <p:nvPr/>
          </p:nvSpPr>
          <p:spPr bwMode="auto">
            <a:xfrm>
              <a:off x="2377" y="2167"/>
              <a:ext cx="580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743" name="Line 119"/>
            <p:cNvSpPr>
              <a:spLocks noChangeShapeType="1"/>
            </p:cNvSpPr>
            <p:nvPr/>
          </p:nvSpPr>
          <p:spPr bwMode="auto">
            <a:xfrm>
              <a:off x="2959" y="2167"/>
              <a:ext cx="625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744" name="Line 120"/>
            <p:cNvSpPr>
              <a:spLocks noChangeShapeType="1"/>
            </p:cNvSpPr>
            <p:nvPr/>
          </p:nvSpPr>
          <p:spPr bwMode="auto">
            <a:xfrm>
              <a:off x="3594" y="2167"/>
              <a:ext cx="625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745" name="Line 121"/>
            <p:cNvSpPr>
              <a:spLocks noChangeShapeType="1"/>
            </p:cNvSpPr>
            <p:nvPr/>
          </p:nvSpPr>
          <p:spPr bwMode="auto">
            <a:xfrm>
              <a:off x="4230" y="2167"/>
              <a:ext cx="625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746" name="Line 122"/>
            <p:cNvSpPr>
              <a:spLocks noChangeShapeType="1"/>
            </p:cNvSpPr>
            <p:nvPr/>
          </p:nvSpPr>
          <p:spPr bwMode="auto">
            <a:xfrm>
              <a:off x="4865" y="2167"/>
              <a:ext cx="625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747" name="Line 123"/>
            <p:cNvSpPr>
              <a:spLocks noChangeShapeType="1"/>
            </p:cNvSpPr>
            <p:nvPr/>
          </p:nvSpPr>
          <p:spPr bwMode="auto">
            <a:xfrm>
              <a:off x="313" y="2379"/>
              <a:ext cx="330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748" name="Line 124"/>
            <p:cNvSpPr>
              <a:spLocks noChangeShapeType="1"/>
            </p:cNvSpPr>
            <p:nvPr/>
          </p:nvSpPr>
          <p:spPr bwMode="auto">
            <a:xfrm>
              <a:off x="652" y="2379"/>
              <a:ext cx="1171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749" name="Line 125"/>
            <p:cNvSpPr>
              <a:spLocks noChangeShapeType="1"/>
            </p:cNvSpPr>
            <p:nvPr/>
          </p:nvSpPr>
          <p:spPr bwMode="auto">
            <a:xfrm>
              <a:off x="1832" y="2379"/>
              <a:ext cx="534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750" name="Line 126"/>
            <p:cNvSpPr>
              <a:spLocks noChangeShapeType="1"/>
            </p:cNvSpPr>
            <p:nvPr/>
          </p:nvSpPr>
          <p:spPr bwMode="auto">
            <a:xfrm>
              <a:off x="2377" y="2379"/>
              <a:ext cx="580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751" name="Line 127"/>
            <p:cNvSpPr>
              <a:spLocks noChangeShapeType="1"/>
            </p:cNvSpPr>
            <p:nvPr/>
          </p:nvSpPr>
          <p:spPr bwMode="auto">
            <a:xfrm>
              <a:off x="2959" y="2379"/>
              <a:ext cx="625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752" name="Line 128"/>
            <p:cNvSpPr>
              <a:spLocks noChangeShapeType="1"/>
            </p:cNvSpPr>
            <p:nvPr/>
          </p:nvSpPr>
          <p:spPr bwMode="auto">
            <a:xfrm>
              <a:off x="3594" y="2379"/>
              <a:ext cx="625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753" name="Line 129"/>
            <p:cNvSpPr>
              <a:spLocks noChangeShapeType="1"/>
            </p:cNvSpPr>
            <p:nvPr/>
          </p:nvSpPr>
          <p:spPr bwMode="auto">
            <a:xfrm>
              <a:off x="4230" y="2379"/>
              <a:ext cx="625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754" name="Line 130"/>
            <p:cNvSpPr>
              <a:spLocks noChangeShapeType="1"/>
            </p:cNvSpPr>
            <p:nvPr/>
          </p:nvSpPr>
          <p:spPr bwMode="auto">
            <a:xfrm>
              <a:off x="4865" y="2379"/>
              <a:ext cx="625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755" name="Line 131"/>
            <p:cNvSpPr>
              <a:spLocks noChangeShapeType="1"/>
            </p:cNvSpPr>
            <p:nvPr/>
          </p:nvSpPr>
          <p:spPr bwMode="auto">
            <a:xfrm>
              <a:off x="313" y="2599"/>
              <a:ext cx="330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756" name="Line 132"/>
            <p:cNvSpPr>
              <a:spLocks noChangeShapeType="1"/>
            </p:cNvSpPr>
            <p:nvPr/>
          </p:nvSpPr>
          <p:spPr bwMode="auto">
            <a:xfrm>
              <a:off x="652" y="2599"/>
              <a:ext cx="1171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757" name="Line 133"/>
            <p:cNvSpPr>
              <a:spLocks noChangeShapeType="1"/>
            </p:cNvSpPr>
            <p:nvPr/>
          </p:nvSpPr>
          <p:spPr bwMode="auto">
            <a:xfrm>
              <a:off x="1832" y="2599"/>
              <a:ext cx="534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758" name="Line 134"/>
            <p:cNvSpPr>
              <a:spLocks noChangeShapeType="1"/>
            </p:cNvSpPr>
            <p:nvPr/>
          </p:nvSpPr>
          <p:spPr bwMode="auto">
            <a:xfrm>
              <a:off x="2377" y="2599"/>
              <a:ext cx="580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759" name="Line 135"/>
            <p:cNvSpPr>
              <a:spLocks noChangeShapeType="1"/>
            </p:cNvSpPr>
            <p:nvPr/>
          </p:nvSpPr>
          <p:spPr bwMode="auto">
            <a:xfrm>
              <a:off x="2959" y="2599"/>
              <a:ext cx="625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760" name="Line 136"/>
            <p:cNvSpPr>
              <a:spLocks noChangeShapeType="1"/>
            </p:cNvSpPr>
            <p:nvPr/>
          </p:nvSpPr>
          <p:spPr bwMode="auto">
            <a:xfrm>
              <a:off x="3594" y="2599"/>
              <a:ext cx="625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761" name="Line 137"/>
            <p:cNvSpPr>
              <a:spLocks noChangeShapeType="1"/>
            </p:cNvSpPr>
            <p:nvPr/>
          </p:nvSpPr>
          <p:spPr bwMode="auto">
            <a:xfrm>
              <a:off x="4230" y="2599"/>
              <a:ext cx="625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762" name="Line 138"/>
            <p:cNvSpPr>
              <a:spLocks noChangeShapeType="1"/>
            </p:cNvSpPr>
            <p:nvPr/>
          </p:nvSpPr>
          <p:spPr bwMode="auto">
            <a:xfrm>
              <a:off x="4865" y="2599"/>
              <a:ext cx="625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763" name="Line 139"/>
            <p:cNvSpPr>
              <a:spLocks noChangeShapeType="1"/>
            </p:cNvSpPr>
            <p:nvPr/>
          </p:nvSpPr>
          <p:spPr bwMode="auto">
            <a:xfrm>
              <a:off x="313" y="2815"/>
              <a:ext cx="330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764" name="Line 140"/>
            <p:cNvSpPr>
              <a:spLocks noChangeShapeType="1"/>
            </p:cNvSpPr>
            <p:nvPr/>
          </p:nvSpPr>
          <p:spPr bwMode="auto">
            <a:xfrm>
              <a:off x="652" y="2815"/>
              <a:ext cx="1171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765" name="Line 141"/>
            <p:cNvSpPr>
              <a:spLocks noChangeShapeType="1"/>
            </p:cNvSpPr>
            <p:nvPr/>
          </p:nvSpPr>
          <p:spPr bwMode="auto">
            <a:xfrm>
              <a:off x="1832" y="2815"/>
              <a:ext cx="534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766" name="Line 142"/>
            <p:cNvSpPr>
              <a:spLocks noChangeShapeType="1"/>
            </p:cNvSpPr>
            <p:nvPr/>
          </p:nvSpPr>
          <p:spPr bwMode="auto">
            <a:xfrm>
              <a:off x="2377" y="2815"/>
              <a:ext cx="580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767" name="Line 143"/>
            <p:cNvSpPr>
              <a:spLocks noChangeShapeType="1"/>
            </p:cNvSpPr>
            <p:nvPr/>
          </p:nvSpPr>
          <p:spPr bwMode="auto">
            <a:xfrm>
              <a:off x="2959" y="2815"/>
              <a:ext cx="625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768" name="Line 144"/>
            <p:cNvSpPr>
              <a:spLocks noChangeShapeType="1"/>
            </p:cNvSpPr>
            <p:nvPr/>
          </p:nvSpPr>
          <p:spPr bwMode="auto">
            <a:xfrm>
              <a:off x="3594" y="2815"/>
              <a:ext cx="625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769" name="Line 145"/>
            <p:cNvSpPr>
              <a:spLocks noChangeShapeType="1"/>
            </p:cNvSpPr>
            <p:nvPr/>
          </p:nvSpPr>
          <p:spPr bwMode="auto">
            <a:xfrm>
              <a:off x="4230" y="2815"/>
              <a:ext cx="625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770" name="Line 146"/>
            <p:cNvSpPr>
              <a:spLocks noChangeShapeType="1"/>
            </p:cNvSpPr>
            <p:nvPr/>
          </p:nvSpPr>
          <p:spPr bwMode="auto">
            <a:xfrm>
              <a:off x="4865" y="2815"/>
              <a:ext cx="625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771" name="Line 147"/>
            <p:cNvSpPr>
              <a:spLocks noChangeShapeType="1"/>
            </p:cNvSpPr>
            <p:nvPr/>
          </p:nvSpPr>
          <p:spPr bwMode="auto">
            <a:xfrm>
              <a:off x="313" y="2975"/>
              <a:ext cx="330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772" name="Line 148"/>
            <p:cNvSpPr>
              <a:spLocks noChangeShapeType="1"/>
            </p:cNvSpPr>
            <p:nvPr/>
          </p:nvSpPr>
          <p:spPr bwMode="auto">
            <a:xfrm>
              <a:off x="652" y="2975"/>
              <a:ext cx="1171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773" name="Line 149"/>
            <p:cNvSpPr>
              <a:spLocks noChangeShapeType="1"/>
            </p:cNvSpPr>
            <p:nvPr/>
          </p:nvSpPr>
          <p:spPr bwMode="auto">
            <a:xfrm>
              <a:off x="1832" y="2975"/>
              <a:ext cx="534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774" name="Line 150"/>
            <p:cNvSpPr>
              <a:spLocks noChangeShapeType="1"/>
            </p:cNvSpPr>
            <p:nvPr/>
          </p:nvSpPr>
          <p:spPr bwMode="auto">
            <a:xfrm>
              <a:off x="2377" y="2975"/>
              <a:ext cx="580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775" name="Line 151"/>
            <p:cNvSpPr>
              <a:spLocks noChangeShapeType="1"/>
            </p:cNvSpPr>
            <p:nvPr/>
          </p:nvSpPr>
          <p:spPr bwMode="auto">
            <a:xfrm>
              <a:off x="2959" y="2975"/>
              <a:ext cx="625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776" name="Line 152"/>
            <p:cNvSpPr>
              <a:spLocks noChangeShapeType="1"/>
            </p:cNvSpPr>
            <p:nvPr/>
          </p:nvSpPr>
          <p:spPr bwMode="auto">
            <a:xfrm>
              <a:off x="3594" y="2975"/>
              <a:ext cx="625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777" name="Line 153"/>
            <p:cNvSpPr>
              <a:spLocks noChangeShapeType="1"/>
            </p:cNvSpPr>
            <p:nvPr/>
          </p:nvSpPr>
          <p:spPr bwMode="auto">
            <a:xfrm>
              <a:off x="4230" y="2975"/>
              <a:ext cx="625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778" name="Line 154"/>
            <p:cNvSpPr>
              <a:spLocks noChangeShapeType="1"/>
            </p:cNvSpPr>
            <p:nvPr/>
          </p:nvSpPr>
          <p:spPr bwMode="auto">
            <a:xfrm>
              <a:off x="4865" y="2975"/>
              <a:ext cx="625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779" name="Line 155"/>
            <p:cNvSpPr>
              <a:spLocks noChangeShapeType="1"/>
            </p:cNvSpPr>
            <p:nvPr/>
          </p:nvSpPr>
          <p:spPr bwMode="auto">
            <a:xfrm>
              <a:off x="313" y="3191"/>
              <a:ext cx="330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780" name="Line 156"/>
            <p:cNvSpPr>
              <a:spLocks noChangeShapeType="1"/>
            </p:cNvSpPr>
            <p:nvPr/>
          </p:nvSpPr>
          <p:spPr bwMode="auto">
            <a:xfrm>
              <a:off x="652" y="3191"/>
              <a:ext cx="1171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781" name="Line 157"/>
            <p:cNvSpPr>
              <a:spLocks noChangeShapeType="1"/>
            </p:cNvSpPr>
            <p:nvPr/>
          </p:nvSpPr>
          <p:spPr bwMode="auto">
            <a:xfrm>
              <a:off x="1832" y="3191"/>
              <a:ext cx="534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782" name="Line 158"/>
            <p:cNvSpPr>
              <a:spLocks noChangeShapeType="1"/>
            </p:cNvSpPr>
            <p:nvPr/>
          </p:nvSpPr>
          <p:spPr bwMode="auto">
            <a:xfrm>
              <a:off x="2377" y="3191"/>
              <a:ext cx="580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783" name="Line 159"/>
            <p:cNvSpPr>
              <a:spLocks noChangeShapeType="1"/>
            </p:cNvSpPr>
            <p:nvPr/>
          </p:nvSpPr>
          <p:spPr bwMode="auto">
            <a:xfrm>
              <a:off x="2959" y="3191"/>
              <a:ext cx="625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784" name="Line 160"/>
            <p:cNvSpPr>
              <a:spLocks noChangeShapeType="1"/>
            </p:cNvSpPr>
            <p:nvPr/>
          </p:nvSpPr>
          <p:spPr bwMode="auto">
            <a:xfrm>
              <a:off x="3594" y="3191"/>
              <a:ext cx="625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785" name="Line 161"/>
            <p:cNvSpPr>
              <a:spLocks noChangeShapeType="1"/>
            </p:cNvSpPr>
            <p:nvPr/>
          </p:nvSpPr>
          <p:spPr bwMode="auto">
            <a:xfrm>
              <a:off x="4230" y="3191"/>
              <a:ext cx="625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786" name="Line 162"/>
            <p:cNvSpPr>
              <a:spLocks noChangeShapeType="1"/>
            </p:cNvSpPr>
            <p:nvPr/>
          </p:nvSpPr>
          <p:spPr bwMode="auto">
            <a:xfrm>
              <a:off x="4865" y="3191"/>
              <a:ext cx="625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787" name="Line 163"/>
            <p:cNvSpPr>
              <a:spLocks noChangeShapeType="1"/>
            </p:cNvSpPr>
            <p:nvPr/>
          </p:nvSpPr>
          <p:spPr bwMode="auto">
            <a:xfrm>
              <a:off x="313" y="3407"/>
              <a:ext cx="330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788" name="Line 164"/>
            <p:cNvSpPr>
              <a:spLocks noChangeShapeType="1"/>
            </p:cNvSpPr>
            <p:nvPr/>
          </p:nvSpPr>
          <p:spPr bwMode="auto">
            <a:xfrm>
              <a:off x="652" y="3407"/>
              <a:ext cx="1171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789" name="Line 165"/>
            <p:cNvSpPr>
              <a:spLocks noChangeShapeType="1"/>
            </p:cNvSpPr>
            <p:nvPr/>
          </p:nvSpPr>
          <p:spPr bwMode="auto">
            <a:xfrm>
              <a:off x="1832" y="3407"/>
              <a:ext cx="534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790" name="Line 166"/>
            <p:cNvSpPr>
              <a:spLocks noChangeShapeType="1"/>
            </p:cNvSpPr>
            <p:nvPr/>
          </p:nvSpPr>
          <p:spPr bwMode="auto">
            <a:xfrm>
              <a:off x="2377" y="3407"/>
              <a:ext cx="580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791" name="Line 167"/>
            <p:cNvSpPr>
              <a:spLocks noChangeShapeType="1"/>
            </p:cNvSpPr>
            <p:nvPr/>
          </p:nvSpPr>
          <p:spPr bwMode="auto">
            <a:xfrm>
              <a:off x="2959" y="3407"/>
              <a:ext cx="625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792" name="Line 168"/>
            <p:cNvSpPr>
              <a:spLocks noChangeShapeType="1"/>
            </p:cNvSpPr>
            <p:nvPr/>
          </p:nvSpPr>
          <p:spPr bwMode="auto">
            <a:xfrm>
              <a:off x="3594" y="3407"/>
              <a:ext cx="625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793" name="Line 169"/>
            <p:cNvSpPr>
              <a:spLocks noChangeShapeType="1"/>
            </p:cNvSpPr>
            <p:nvPr/>
          </p:nvSpPr>
          <p:spPr bwMode="auto">
            <a:xfrm>
              <a:off x="4230" y="3407"/>
              <a:ext cx="625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794" name="Line 170"/>
            <p:cNvSpPr>
              <a:spLocks noChangeShapeType="1"/>
            </p:cNvSpPr>
            <p:nvPr/>
          </p:nvSpPr>
          <p:spPr bwMode="auto">
            <a:xfrm>
              <a:off x="4865" y="3407"/>
              <a:ext cx="625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795" name="Line 171"/>
            <p:cNvSpPr>
              <a:spLocks noChangeShapeType="1"/>
            </p:cNvSpPr>
            <p:nvPr/>
          </p:nvSpPr>
          <p:spPr bwMode="auto">
            <a:xfrm>
              <a:off x="313" y="1080"/>
              <a:ext cx="0" cy="265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796" name="Line 172"/>
            <p:cNvSpPr>
              <a:spLocks noChangeShapeType="1"/>
            </p:cNvSpPr>
            <p:nvPr/>
          </p:nvSpPr>
          <p:spPr bwMode="auto">
            <a:xfrm>
              <a:off x="313" y="1355"/>
              <a:ext cx="0" cy="209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797" name="Line 173"/>
            <p:cNvSpPr>
              <a:spLocks noChangeShapeType="1"/>
            </p:cNvSpPr>
            <p:nvPr/>
          </p:nvSpPr>
          <p:spPr bwMode="auto">
            <a:xfrm>
              <a:off x="313" y="1574"/>
              <a:ext cx="0" cy="15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798" name="Line 174"/>
            <p:cNvSpPr>
              <a:spLocks noChangeShapeType="1"/>
            </p:cNvSpPr>
            <p:nvPr/>
          </p:nvSpPr>
          <p:spPr bwMode="auto">
            <a:xfrm>
              <a:off x="313" y="1733"/>
              <a:ext cx="0" cy="428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799" name="Line 175"/>
            <p:cNvSpPr>
              <a:spLocks noChangeShapeType="1"/>
            </p:cNvSpPr>
            <p:nvPr/>
          </p:nvSpPr>
          <p:spPr bwMode="auto">
            <a:xfrm>
              <a:off x="313" y="2167"/>
              <a:ext cx="0" cy="206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800" name="Line 176"/>
            <p:cNvSpPr>
              <a:spLocks noChangeShapeType="1"/>
            </p:cNvSpPr>
            <p:nvPr/>
          </p:nvSpPr>
          <p:spPr bwMode="auto">
            <a:xfrm>
              <a:off x="313" y="2379"/>
              <a:ext cx="0" cy="209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801" name="Line 177"/>
            <p:cNvSpPr>
              <a:spLocks noChangeShapeType="1"/>
            </p:cNvSpPr>
            <p:nvPr/>
          </p:nvSpPr>
          <p:spPr bwMode="auto">
            <a:xfrm>
              <a:off x="313" y="2599"/>
              <a:ext cx="0" cy="206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802" name="Line 178"/>
            <p:cNvSpPr>
              <a:spLocks noChangeShapeType="1"/>
            </p:cNvSpPr>
            <p:nvPr/>
          </p:nvSpPr>
          <p:spPr bwMode="auto">
            <a:xfrm>
              <a:off x="313" y="2815"/>
              <a:ext cx="0" cy="15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803" name="Line 179"/>
            <p:cNvSpPr>
              <a:spLocks noChangeShapeType="1"/>
            </p:cNvSpPr>
            <p:nvPr/>
          </p:nvSpPr>
          <p:spPr bwMode="auto">
            <a:xfrm>
              <a:off x="313" y="2975"/>
              <a:ext cx="0" cy="206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804" name="Line 180"/>
            <p:cNvSpPr>
              <a:spLocks noChangeShapeType="1"/>
            </p:cNvSpPr>
            <p:nvPr/>
          </p:nvSpPr>
          <p:spPr bwMode="auto">
            <a:xfrm>
              <a:off x="313" y="3191"/>
              <a:ext cx="0" cy="206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805" name="Line 181"/>
            <p:cNvSpPr>
              <a:spLocks noChangeShapeType="1"/>
            </p:cNvSpPr>
            <p:nvPr/>
          </p:nvSpPr>
          <p:spPr bwMode="auto">
            <a:xfrm>
              <a:off x="652" y="1080"/>
              <a:ext cx="0" cy="265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806" name="Line 182"/>
            <p:cNvSpPr>
              <a:spLocks noChangeShapeType="1"/>
            </p:cNvSpPr>
            <p:nvPr/>
          </p:nvSpPr>
          <p:spPr bwMode="auto">
            <a:xfrm>
              <a:off x="652" y="1355"/>
              <a:ext cx="0" cy="209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807" name="Line 183"/>
            <p:cNvSpPr>
              <a:spLocks noChangeShapeType="1"/>
            </p:cNvSpPr>
            <p:nvPr/>
          </p:nvSpPr>
          <p:spPr bwMode="auto">
            <a:xfrm>
              <a:off x="652" y="1574"/>
              <a:ext cx="0" cy="15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808" name="Line 184"/>
            <p:cNvSpPr>
              <a:spLocks noChangeShapeType="1"/>
            </p:cNvSpPr>
            <p:nvPr/>
          </p:nvSpPr>
          <p:spPr bwMode="auto">
            <a:xfrm>
              <a:off x="652" y="1733"/>
              <a:ext cx="0" cy="428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809" name="Line 185"/>
            <p:cNvSpPr>
              <a:spLocks noChangeShapeType="1"/>
            </p:cNvSpPr>
            <p:nvPr/>
          </p:nvSpPr>
          <p:spPr bwMode="auto">
            <a:xfrm>
              <a:off x="652" y="2167"/>
              <a:ext cx="0" cy="206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810" name="Line 186"/>
            <p:cNvSpPr>
              <a:spLocks noChangeShapeType="1"/>
            </p:cNvSpPr>
            <p:nvPr/>
          </p:nvSpPr>
          <p:spPr bwMode="auto">
            <a:xfrm>
              <a:off x="652" y="2379"/>
              <a:ext cx="0" cy="209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811" name="Line 187"/>
            <p:cNvSpPr>
              <a:spLocks noChangeShapeType="1"/>
            </p:cNvSpPr>
            <p:nvPr/>
          </p:nvSpPr>
          <p:spPr bwMode="auto">
            <a:xfrm>
              <a:off x="652" y="2599"/>
              <a:ext cx="0" cy="206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812" name="Line 188"/>
            <p:cNvSpPr>
              <a:spLocks noChangeShapeType="1"/>
            </p:cNvSpPr>
            <p:nvPr/>
          </p:nvSpPr>
          <p:spPr bwMode="auto">
            <a:xfrm>
              <a:off x="652" y="2815"/>
              <a:ext cx="0" cy="15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813" name="Line 189"/>
            <p:cNvSpPr>
              <a:spLocks noChangeShapeType="1"/>
            </p:cNvSpPr>
            <p:nvPr/>
          </p:nvSpPr>
          <p:spPr bwMode="auto">
            <a:xfrm>
              <a:off x="652" y="2975"/>
              <a:ext cx="0" cy="206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814" name="Line 190"/>
            <p:cNvSpPr>
              <a:spLocks noChangeShapeType="1"/>
            </p:cNvSpPr>
            <p:nvPr/>
          </p:nvSpPr>
          <p:spPr bwMode="auto">
            <a:xfrm>
              <a:off x="652" y="3191"/>
              <a:ext cx="0" cy="206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815" name="Line 191"/>
            <p:cNvSpPr>
              <a:spLocks noChangeShapeType="1"/>
            </p:cNvSpPr>
            <p:nvPr/>
          </p:nvSpPr>
          <p:spPr bwMode="auto">
            <a:xfrm>
              <a:off x="1832" y="1080"/>
              <a:ext cx="0" cy="265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816" name="Line 192"/>
            <p:cNvSpPr>
              <a:spLocks noChangeShapeType="1"/>
            </p:cNvSpPr>
            <p:nvPr/>
          </p:nvSpPr>
          <p:spPr bwMode="auto">
            <a:xfrm>
              <a:off x="1832" y="1355"/>
              <a:ext cx="0" cy="209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817" name="Line 193"/>
            <p:cNvSpPr>
              <a:spLocks noChangeShapeType="1"/>
            </p:cNvSpPr>
            <p:nvPr/>
          </p:nvSpPr>
          <p:spPr bwMode="auto">
            <a:xfrm>
              <a:off x="1832" y="1574"/>
              <a:ext cx="0" cy="15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818" name="Line 194"/>
            <p:cNvSpPr>
              <a:spLocks noChangeShapeType="1"/>
            </p:cNvSpPr>
            <p:nvPr/>
          </p:nvSpPr>
          <p:spPr bwMode="auto">
            <a:xfrm>
              <a:off x="1832" y="1733"/>
              <a:ext cx="0" cy="428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819" name="Line 195"/>
            <p:cNvSpPr>
              <a:spLocks noChangeShapeType="1"/>
            </p:cNvSpPr>
            <p:nvPr/>
          </p:nvSpPr>
          <p:spPr bwMode="auto">
            <a:xfrm>
              <a:off x="1832" y="2167"/>
              <a:ext cx="0" cy="206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820" name="Line 196"/>
            <p:cNvSpPr>
              <a:spLocks noChangeShapeType="1"/>
            </p:cNvSpPr>
            <p:nvPr/>
          </p:nvSpPr>
          <p:spPr bwMode="auto">
            <a:xfrm>
              <a:off x="1832" y="2379"/>
              <a:ext cx="0" cy="209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821" name="Line 197"/>
            <p:cNvSpPr>
              <a:spLocks noChangeShapeType="1"/>
            </p:cNvSpPr>
            <p:nvPr/>
          </p:nvSpPr>
          <p:spPr bwMode="auto">
            <a:xfrm>
              <a:off x="1832" y="2599"/>
              <a:ext cx="0" cy="206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822" name="Line 198"/>
            <p:cNvSpPr>
              <a:spLocks noChangeShapeType="1"/>
            </p:cNvSpPr>
            <p:nvPr/>
          </p:nvSpPr>
          <p:spPr bwMode="auto">
            <a:xfrm>
              <a:off x="1832" y="2815"/>
              <a:ext cx="0" cy="15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823" name="Line 199"/>
            <p:cNvSpPr>
              <a:spLocks noChangeShapeType="1"/>
            </p:cNvSpPr>
            <p:nvPr/>
          </p:nvSpPr>
          <p:spPr bwMode="auto">
            <a:xfrm>
              <a:off x="1832" y="2975"/>
              <a:ext cx="0" cy="206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824" name="Line 200"/>
            <p:cNvSpPr>
              <a:spLocks noChangeShapeType="1"/>
            </p:cNvSpPr>
            <p:nvPr/>
          </p:nvSpPr>
          <p:spPr bwMode="auto">
            <a:xfrm>
              <a:off x="1832" y="3191"/>
              <a:ext cx="0" cy="206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825" name="Line 201"/>
            <p:cNvSpPr>
              <a:spLocks noChangeShapeType="1"/>
            </p:cNvSpPr>
            <p:nvPr/>
          </p:nvSpPr>
          <p:spPr bwMode="auto">
            <a:xfrm>
              <a:off x="2377" y="1080"/>
              <a:ext cx="0" cy="265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826" name="Line 202"/>
            <p:cNvSpPr>
              <a:spLocks noChangeShapeType="1"/>
            </p:cNvSpPr>
            <p:nvPr/>
          </p:nvSpPr>
          <p:spPr bwMode="auto">
            <a:xfrm>
              <a:off x="2377" y="1355"/>
              <a:ext cx="0" cy="209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827" name="Line 203"/>
            <p:cNvSpPr>
              <a:spLocks noChangeShapeType="1"/>
            </p:cNvSpPr>
            <p:nvPr/>
          </p:nvSpPr>
          <p:spPr bwMode="auto">
            <a:xfrm>
              <a:off x="2377" y="1574"/>
              <a:ext cx="0" cy="15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828" name="Line 204"/>
            <p:cNvSpPr>
              <a:spLocks noChangeShapeType="1"/>
            </p:cNvSpPr>
            <p:nvPr/>
          </p:nvSpPr>
          <p:spPr bwMode="auto">
            <a:xfrm>
              <a:off x="2377" y="1733"/>
              <a:ext cx="0" cy="428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829" name="Line 205"/>
            <p:cNvSpPr>
              <a:spLocks noChangeShapeType="1"/>
            </p:cNvSpPr>
            <p:nvPr/>
          </p:nvSpPr>
          <p:spPr bwMode="auto">
            <a:xfrm>
              <a:off x="2377" y="2167"/>
              <a:ext cx="0" cy="206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830" name="Line 206"/>
            <p:cNvSpPr>
              <a:spLocks noChangeShapeType="1"/>
            </p:cNvSpPr>
            <p:nvPr/>
          </p:nvSpPr>
          <p:spPr bwMode="auto">
            <a:xfrm>
              <a:off x="2377" y="2379"/>
              <a:ext cx="0" cy="209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831" name="Line 207"/>
            <p:cNvSpPr>
              <a:spLocks noChangeShapeType="1"/>
            </p:cNvSpPr>
            <p:nvPr/>
          </p:nvSpPr>
          <p:spPr bwMode="auto">
            <a:xfrm>
              <a:off x="2377" y="2599"/>
              <a:ext cx="0" cy="206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832" name="Line 208"/>
            <p:cNvSpPr>
              <a:spLocks noChangeShapeType="1"/>
            </p:cNvSpPr>
            <p:nvPr/>
          </p:nvSpPr>
          <p:spPr bwMode="auto">
            <a:xfrm>
              <a:off x="2377" y="2815"/>
              <a:ext cx="0" cy="15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833" name="Line 209"/>
            <p:cNvSpPr>
              <a:spLocks noChangeShapeType="1"/>
            </p:cNvSpPr>
            <p:nvPr/>
          </p:nvSpPr>
          <p:spPr bwMode="auto">
            <a:xfrm>
              <a:off x="2377" y="2975"/>
              <a:ext cx="0" cy="206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834" name="Line 210"/>
            <p:cNvSpPr>
              <a:spLocks noChangeShapeType="1"/>
            </p:cNvSpPr>
            <p:nvPr/>
          </p:nvSpPr>
          <p:spPr bwMode="auto">
            <a:xfrm>
              <a:off x="2377" y="3191"/>
              <a:ext cx="0" cy="206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835" name="Line 211"/>
            <p:cNvSpPr>
              <a:spLocks noChangeShapeType="1"/>
            </p:cNvSpPr>
            <p:nvPr/>
          </p:nvSpPr>
          <p:spPr bwMode="auto">
            <a:xfrm>
              <a:off x="2959" y="1080"/>
              <a:ext cx="0" cy="265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836" name="Line 212"/>
            <p:cNvSpPr>
              <a:spLocks noChangeShapeType="1"/>
            </p:cNvSpPr>
            <p:nvPr/>
          </p:nvSpPr>
          <p:spPr bwMode="auto">
            <a:xfrm>
              <a:off x="2959" y="1355"/>
              <a:ext cx="0" cy="209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837" name="Line 213"/>
            <p:cNvSpPr>
              <a:spLocks noChangeShapeType="1"/>
            </p:cNvSpPr>
            <p:nvPr/>
          </p:nvSpPr>
          <p:spPr bwMode="auto">
            <a:xfrm>
              <a:off x="2959" y="1574"/>
              <a:ext cx="0" cy="15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838" name="Line 214"/>
            <p:cNvSpPr>
              <a:spLocks noChangeShapeType="1"/>
            </p:cNvSpPr>
            <p:nvPr/>
          </p:nvSpPr>
          <p:spPr bwMode="auto">
            <a:xfrm>
              <a:off x="2959" y="1733"/>
              <a:ext cx="0" cy="428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839" name="Line 215"/>
            <p:cNvSpPr>
              <a:spLocks noChangeShapeType="1"/>
            </p:cNvSpPr>
            <p:nvPr/>
          </p:nvSpPr>
          <p:spPr bwMode="auto">
            <a:xfrm>
              <a:off x="2959" y="2167"/>
              <a:ext cx="0" cy="206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840" name="Line 216"/>
            <p:cNvSpPr>
              <a:spLocks noChangeShapeType="1"/>
            </p:cNvSpPr>
            <p:nvPr/>
          </p:nvSpPr>
          <p:spPr bwMode="auto">
            <a:xfrm>
              <a:off x="2959" y="2379"/>
              <a:ext cx="0" cy="209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841" name="Line 217"/>
            <p:cNvSpPr>
              <a:spLocks noChangeShapeType="1"/>
            </p:cNvSpPr>
            <p:nvPr/>
          </p:nvSpPr>
          <p:spPr bwMode="auto">
            <a:xfrm>
              <a:off x="2959" y="2599"/>
              <a:ext cx="0" cy="206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842" name="Line 218"/>
            <p:cNvSpPr>
              <a:spLocks noChangeShapeType="1"/>
            </p:cNvSpPr>
            <p:nvPr/>
          </p:nvSpPr>
          <p:spPr bwMode="auto">
            <a:xfrm>
              <a:off x="2959" y="2815"/>
              <a:ext cx="0" cy="15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843" name="Line 219"/>
            <p:cNvSpPr>
              <a:spLocks noChangeShapeType="1"/>
            </p:cNvSpPr>
            <p:nvPr/>
          </p:nvSpPr>
          <p:spPr bwMode="auto">
            <a:xfrm>
              <a:off x="2959" y="2975"/>
              <a:ext cx="0" cy="206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844" name="Line 220"/>
            <p:cNvSpPr>
              <a:spLocks noChangeShapeType="1"/>
            </p:cNvSpPr>
            <p:nvPr/>
          </p:nvSpPr>
          <p:spPr bwMode="auto">
            <a:xfrm>
              <a:off x="2959" y="3191"/>
              <a:ext cx="0" cy="206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845" name="Line 221"/>
            <p:cNvSpPr>
              <a:spLocks noChangeShapeType="1"/>
            </p:cNvSpPr>
            <p:nvPr/>
          </p:nvSpPr>
          <p:spPr bwMode="auto">
            <a:xfrm>
              <a:off x="3594" y="1080"/>
              <a:ext cx="0" cy="265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846" name="Line 222"/>
            <p:cNvSpPr>
              <a:spLocks noChangeShapeType="1"/>
            </p:cNvSpPr>
            <p:nvPr/>
          </p:nvSpPr>
          <p:spPr bwMode="auto">
            <a:xfrm>
              <a:off x="3594" y="1355"/>
              <a:ext cx="0" cy="209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847" name="Line 223"/>
            <p:cNvSpPr>
              <a:spLocks noChangeShapeType="1"/>
            </p:cNvSpPr>
            <p:nvPr/>
          </p:nvSpPr>
          <p:spPr bwMode="auto">
            <a:xfrm>
              <a:off x="3594" y="1574"/>
              <a:ext cx="0" cy="15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848" name="Line 224"/>
            <p:cNvSpPr>
              <a:spLocks noChangeShapeType="1"/>
            </p:cNvSpPr>
            <p:nvPr/>
          </p:nvSpPr>
          <p:spPr bwMode="auto">
            <a:xfrm>
              <a:off x="3594" y="1733"/>
              <a:ext cx="0" cy="428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849" name="Line 225"/>
            <p:cNvSpPr>
              <a:spLocks noChangeShapeType="1"/>
            </p:cNvSpPr>
            <p:nvPr/>
          </p:nvSpPr>
          <p:spPr bwMode="auto">
            <a:xfrm>
              <a:off x="3594" y="2167"/>
              <a:ext cx="0" cy="206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850" name="Line 226"/>
            <p:cNvSpPr>
              <a:spLocks noChangeShapeType="1"/>
            </p:cNvSpPr>
            <p:nvPr/>
          </p:nvSpPr>
          <p:spPr bwMode="auto">
            <a:xfrm>
              <a:off x="3594" y="2379"/>
              <a:ext cx="0" cy="209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851" name="Line 227"/>
            <p:cNvSpPr>
              <a:spLocks noChangeShapeType="1"/>
            </p:cNvSpPr>
            <p:nvPr/>
          </p:nvSpPr>
          <p:spPr bwMode="auto">
            <a:xfrm>
              <a:off x="3594" y="2599"/>
              <a:ext cx="0" cy="206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852" name="Line 228"/>
            <p:cNvSpPr>
              <a:spLocks noChangeShapeType="1"/>
            </p:cNvSpPr>
            <p:nvPr/>
          </p:nvSpPr>
          <p:spPr bwMode="auto">
            <a:xfrm>
              <a:off x="3594" y="2815"/>
              <a:ext cx="0" cy="15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853" name="Line 229"/>
            <p:cNvSpPr>
              <a:spLocks noChangeShapeType="1"/>
            </p:cNvSpPr>
            <p:nvPr/>
          </p:nvSpPr>
          <p:spPr bwMode="auto">
            <a:xfrm>
              <a:off x="3594" y="2975"/>
              <a:ext cx="0" cy="206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854" name="Line 230"/>
            <p:cNvSpPr>
              <a:spLocks noChangeShapeType="1"/>
            </p:cNvSpPr>
            <p:nvPr/>
          </p:nvSpPr>
          <p:spPr bwMode="auto">
            <a:xfrm>
              <a:off x="3594" y="3191"/>
              <a:ext cx="0" cy="206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855" name="Line 231"/>
            <p:cNvSpPr>
              <a:spLocks noChangeShapeType="1"/>
            </p:cNvSpPr>
            <p:nvPr/>
          </p:nvSpPr>
          <p:spPr bwMode="auto">
            <a:xfrm>
              <a:off x="4230" y="1080"/>
              <a:ext cx="0" cy="265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856" name="Line 232"/>
            <p:cNvSpPr>
              <a:spLocks noChangeShapeType="1"/>
            </p:cNvSpPr>
            <p:nvPr/>
          </p:nvSpPr>
          <p:spPr bwMode="auto">
            <a:xfrm>
              <a:off x="4230" y="1355"/>
              <a:ext cx="0" cy="209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857" name="Line 233"/>
            <p:cNvSpPr>
              <a:spLocks noChangeShapeType="1"/>
            </p:cNvSpPr>
            <p:nvPr/>
          </p:nvSpPr>
          <p:spPr bwMode="auto">
            <a:xfrm>
              <a:off x="4230" y="1574"/>
              <a:ext cx="0" cy="15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858" name="Line 234"/>
            <p:cNvSpPr>
              <a:spLocks noChangeShapeType="1"/>
            </p:cNvSpPr>
            <p:nvPr/>
          </p:nvSpPr>
          <p:spPr bwMode="auto">
            <a:xfrm>
              <a:off x="4230" y="1733"/>
              <a:ext cx="0" cy="428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859" name="Line 235"/>
            <p:cNvSpPr>
              <a:spLocks noChangeShapeType="1"/>
            </p:cNvSpPr>
            <p:nvPr/>
          </p:nvSpPr>
          <p:spPr bwMode="auto">
            <a:xfrm>
              <a:off x="4230" y="2167"/>
              <a:ext cx="0" cy="206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860" name="Line 236"/>
            <p:cNvSpPr>
              <a:spLocks noChangeShapeType="1"/>
            </p:cNvSpPr>
            <p:nvPr/>
          </p:nvSpPr>
          <p:spPr bwMode="auto">
            <a:xfrm>
              <a:off x="4230" y="2379"/>
              <a:ext cx="0" cy="209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861" name="Line 237"/>
            <p:cNvSpPr>
              <a:spLocks noChangeShapeType="1"/>
            </p:cNvSpPr>
            <p:nvPr/>
          </p:nvSpPr>
          <p:spPr bwMode="auto">
            <a:xfrm>
              <a:off x="4230" y="2599"/>
              <a:ext cx="0" cy="206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862" name="Line 238"/>
            <p:cNvSpPr>
              <a:spLocks noChangeShapeType="1"/>
            </p:cNvSpPr>
            <p:nvPr/>
          </p:nvSpPr>
          <p:spPr bwMode="auto">
            <a:xfrm>
              <a:off x="4230" y="2815"/>
              <a:ext cx="0" cy="15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863" name="Line 239"/>
            <p:cNvSpPr>
              <a:spLocks noChangeShapeType="1"/>
            </p:cNvSpPr>
            <p:nvPr/>
          </p:nvSpPr>
          <p:spPr bwMode="auto">
            <a:xfrm>
              <a:off x="4230" y="2975"/>
              <a:ext cx="0" cy="206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864" name="Line 240"/>
            <p:cNvSpPr>
              <a:spLocks noChangeShapeType="1"/>
            </p:cNvSpPr>
            <p:nvPr/>
          </p:nvSpPr>
          <p:spPr bwMode="auto">
            <a:xfrm>
              <a:off x="4230" y="3191"/>
              <a:ext cx="0" cy="206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865" name="Line 241"/>
            <p:cNvSpPr>
              <a:spLocks noChangeShapeType="1"/>
            </p:cNvSpPr>
            <p:nvPr/>
          </p:nvSpPr>
          <p:spPr bwMode="auto">
            <a:xfrm>
              <a:off x="4865" y="1080"/>
              <a:ext cx="0" cy="265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866" name="Line 242"/>
            <p:cNvSpPr>
              <a:spLocks noChangeShapeType="1"/>
            </p:cNvSpPr>
            <p:nvPr/>
          </p:nvSpPr>
          <p:spPr bwMode="auto">
            <a:xfrm>
              <a:off x="4865" y="1355"/>
              <a:ext cx="0" cy="209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867" name="Line 243"/>
            <p:cNvSpPr>
              <a:spLocks noChangeShapeType="1"/>
            </p:cNvSpPr>
            <p:nvPr/>
          </p:nvSpPr>
          <p:spPr bwMode="auto">
            <a:xfrm>
              <a:off x="4865" y="1574"/>
              <a:ext cx="0" cy="15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868" name="Line 244"/>
            <p:cNvSpPr>
              <a:spLocks noChangeShapeType="1"/>
            </p:cNvSpPr>
            <p:nvPr/>
          </p:nvSpPr>
          <p:spPr bwMode="auto">
            <a:xfrm>
              <a:off x="4865" y="1733"/>
              <a:ext cx="0" cy="428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869" name="Line 245"/>
            <p:cNvSpPr>
              <a:spLocks noChangeShapeType="1"/>
            </p:cNvSpPr>
            <p:nvPr/>
          </p:nvSpPr>
          <p:spPr bwMode="auto">
            <a:xfrm>
              <a:off x="4865" y="2167"/>
              <a:ext cx="0" cy="206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870" name="Line 246"/>
            <p:cNvSpPr>
              <a:spLocks noChangeShapeType="1"/>
            </p:cNvSpPr>
            <p:nvPr/>
          </p:nvSpPr>
          <p:spPr bwMode="auto">
            <a:xfrm>
              <a:off x="4865" y="2379"/>
              <a:ext cx="0" cy="209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871" name="Line 247"/>
            <p:cNvSpPr>
              <a:spLocks noChangeShapeType="1"/>
            </p:cNvSpPr>
            <p:nvPr/>
          </p:nvSpPr>
          <p:spPr bwMode="auto">
            <a:xfrm>
              <a:off x="4865" y="2599"/>
              <a:ext cx="0" cy="206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872" name="Line 248"/>
            <p:cNvSpPr>
              <a:spLocks noChangeShapeType="1"/>
            </p:cNvSpPr>
            <p:nvPr/>
          </p:nvSpPr>
          <p:spPr bwMode="auto">
            <a:xfrm>
              <a:off x="4865" y="2815"/>
              <a:ext cx="0" cy="15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873" name="Line 249"/>
            <p:cNvSpPr>
              <a:spLocks noChangeShapeType="1"/>
            </p:cNvSpPr>
            <p:nvPr/>
          </p:nvSpPr>
          <p:spPr bwMode="auto">
            <a:xfrm>
              <a:off x="4865" y="2975"/>
              <a:ext cx="0" cy="206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874" name="Line 250"/>
            <p:cNvSpPr>
              <a:spLocks noChangeShapeType="1"/>
            </p:cNvSpPr>
            <p:nvPr/>
          </p:nvSpPr>
          <p:spPr bwMode="auto">
            <a:xfrm>
              <a:off x="4865" y="3191"/>
              <a:ext cx="0" cy="206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875" name="Line 251"/>
            <p:cNvSpPr>
              <a:spLocks noChangeShapeType="1"/>
            </p:cNvSpPr>
            <p:nvPr/>
          </p:nvSpPr>
          <p:spPr bwMode="auto">
            <a:xfrm>
              <a:off x="5500" y="1080"/>
              <a:ext cx="0" cy="265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876" name="Line 252"/>
            <p:cNvSpPr>
              <a:spLocks noChangeShapeType="1"/>
            </p:cNvSpPr>
            <p:nvPr/>
          </p:nvSpPr>
          <p:spPr bwMode="auto">
            <a:xfrm>
              <a:off x="5500" y="1355"/>
              <a:ext cx="0" cy="209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877" name="Line 253"/>
            <p:cNvSpPr>
              <a:spLocks noChangeShapeType="1"/>
            </p:cNvSpPr>
            <p:nvPr/>
          </p:nvSpPr>
          <p:spPr bwMode="auto">
            <a:xfrm>
              <a:off x="5500" y="1574"/>
              <a:ext cx="0" cy="15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878" name="Line 254"/>
            <p:cNvSpPr>
              <a:spLocks noChangeShapeType="1"/>
            </p:cNvSpPr>
            <p:nvPr/>
          </p:nvSpPr>
          <p:spPr bwMode="auto">
            <a:xfrm>
              <a:off x="5500" y="1733"/>
              <a:ext cx="0" cy="428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879" name="Line 255"/>
            <p:cNvSpPr>
              <a:spLocks noChangeShapeType="1"/>
            </p:cNvSpPr>
            <p:nvPr/>
          </p:nvSpPr>
          <p:spPr bwMode="auto">
            <a:xfrm>
              <a:off x="5500" y="2167"/>
              <a:ext cx="0" cy="206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880" name="Line 256"/>
            <p:cNvSpPr>
              <a:spLocks noChangeShapeType="1"/>
            </p:cNvSpPr>
            <p:nvPr/>
          </p:nvSpPr>
          <p:spPr bwMode="auto">
            <a:xfrm>
              <a:off x="5500" y="2379"/>
              <a:ext cx="0" cy="209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881" name="Line 257"/>
            <p:cNvSpPr>
              <a:spLocks noChangeShapeType="1"/>
            </p:cNvSpPr>
            <p:nvPr/>
          </p:nvSpPr>
          <p:spPr bwMode="auto">
            <a:xfrm>
              <a:off x="5500" y="2599"/>
              <a:ext cx="0" cy="206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882" name="Line 258"/>
            <p:cNvSpPr>
              <a:spLocks noChangeShapeType="1"/>
            </p:cNvSpPr>
            <p:nvPr/>
          </p:nvSpPr>
          <p:spPr bwMode="auto">
            <a:xfrm>
              <a:off x="5500" y="2815"/>
              <a:ext cx="0" cy="15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883" name="Line 259"/>
            <p:cNvSpPr>
              <a:spLocks noChangeShapeType="1"/>
            </p:cNvSpPr>
            <p:nvPr/>
          </p:nvSpPr>
          <p:spPr bwMode="auto">
            <a:xfrm>
              <a:off x="5500" y="2975"/>
              <a:ext cx="0" cy="206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884" name="Line 260"/>
            <p:cNvSpPr>
              <a:spLocks noChangeShapeType="1"/>
            </p:cNvSpPr>
            <p:nvPr/>
          </p:nvSpPr>
          <p:spPr bwMode="auto">
            <a:xfrm>
              <a:off x="5500" y="3191"/>
              <a:ext cx="0" cy="206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6885" name="Rectangle 261"/>
          <p:cNvSpPr>
            <a:spLocks noChangeArrowheads="1"/>
          </p:cNvSpPr>
          <p:nvPr/>
        </p:nvSpPr>
        <p:spPr bwMode="auto">
          <a:xfrm>
            <a:off x="755650" y="5589588"/>
            <a:ext cx="7632700" cy="9218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hangingPunct="1">
              <a:lnSpc>
                <a:spcPct val="100000"/>
              </a:lnSpc>
              <a:buClrTx/>
              <a:buFontTx/>
              <a:buNone/>
            </a:pPr>
            <a:r>
              <a:rPr lang="ru-RU" altLang="ru-RU" dirty="0">
                <a:solidFill>
                  <a:srgbClr val="FFFFFF"/>
                </a:solidFill>
                <a:latin typeface="Times New Roman" panose="02020603050405020304" pitchFamily="18" charset="0"/>
              </a:rPr>
              <a:t>Социально – значимые расходы в бюджете </a:t>
            </a:r>
            <a:r>
              <a:rPr lang="ru-RU" altLang="ru-RU" dirty="0" err="1">
                <a:solidFill>
                  <a:srgbClr val="FFFFFF"/>
                </a:solidFill>
                <a:latin typeface="Times New Roman" panose="02020603050405020304" pitchFamily="18" charset="0"/>
              </a:rPr>
              <a:t>Хромцовского</a:t>
            </a:r>
            <a:r>
              <a:rPr lang="ru-RU" altLang="ru-RU" dirty="0">
                <a:solidFill>
                  <a:srgbClr val="FFFFFF"/>
                </a:solidFill>
                <a:latin typeface="Times New Roman" panose="02020603050405020304" pitchFamily="18" charset="0"/>
              </a:rPr>
              <a:t> сельского поселения в </a:t>
            </a:r>
            <a:r>
              <a:rPr lang="ru-RU" altLang="ru-RU" dirty="0" smtClean="0">
                <a:solidFill>
                  <a:srgbClr val="FFFFFF"/>
                </a:solidFill>
                <a:latin typeface="Times New Roman" panose="02020603050405020304" pitchFamily="18" charset="0"/>
              </a:rPr>
              <a:t>2021 </a:t>
            </a:r>
            <a:r>
              <a:rPr lang="ru-RU" altLang="ru-RU" dirty="0">
                <a:solidFill>
                  <a:srgbClr val="FFFFFF"/>
                </a:solidFill>
                <a:latin typeface="Times New Roman" panose="02020603050405020304" pitchFamily="18" charset="0"/>
              </a:rPr>
              <a:t>году и на плановый период </a:t>
            </a:r>
            <a:r>
              <a:rPr lang="ru-RU" altLang="ru-RU" dirty="0" smtClean="0">
                <a:solidFill>
                  <a:srgbClr val="FFFFFF"/>
                </a:solidFill>
                <a:latin typeface="Times New Roman" panose="02020603050405020304" pitchFamily="18" charset="0"/>
              </a:rPr>
              <a:t>2022 </a:t>
            </a:r>
            <a:r>
              <a:rPr lang="ru-RU" altLang="ru-RU">
                <a:solidFill>
                  <a:srgbClr val="FFFFFF"/>
                </a:solidFill>
                <a:latin typeface="Times New Roman" panose="02020603050405020304" pitchFamily="18" charset="0"/>
              </a:rPr>
              <a:t>и </a:t>
            </a:r>
            <a:r>
              <a:rPr lang="ru-RU" altLang="ru-RU" smtClean="0">
                <a:solidFill>
                  <a:srgbClr val="FFFFFF"/>
                </a:solidFill>
                <a:latin typeface="Times New Roman" panose="02020603050405020304" pitchFamily="18" charset="0"/>
              </a:rPr>
              <a:t>2023 </a:t>
            </a:r>
            <a:r>
              <a:rPr lang="ru-RU" altLang="ru-RU" dirty="0">
                <a:solidFill>
                  <a:srgbClr val="FFFFFF"/>
                </a:solidFill>
                <a:latin typeface="Times New Roman" panose="02020603050405020304" pitchFamily="18" charset="0"/>
              </a:rPr>
              <a:t>годов не планируются.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ChangeArrowheads="1"/>
          </p:cNvSpPr>
          <p:nvPr/>
        </p:nvSpPr>
        <p:spPr bwMode="auto">
          <a:xfrm>
            <a:off x="274638" y="333375"/>
            <a:ext cx="8256587" cy="6300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just" hangingPunct="1">
              <a:lnSpc>
                <a:spcPct val="100000"/>
              </a:lnSpc>
              <a:buClrTx/>
              <a:buFontTx/>
              <a:buNone/>
            </a:pPr>
            <a:r>
              <a:rPr lang="ru-RU" altLang="ru-RU" sz="1400">
                <a:solidFill>
                  <a:srgbClr val="FFFFFF"/>
                </a:solidFill>
                <a:latin typeface="Rockwell" panose="02060603020205020403" pitchFamily="18" charset="0"/>
              </a:rPr>
              <a:t>В соответствии с Федеральным законом «Об общих принципах организации местного самоуправления в Российской Федерации» от 06.10.2003 №-131ФЗ Законодательное Собрание Ивановской области приняло Закон «О городском и сельских поселениях в Фурмановском муниципальном районе» от 24 февраля 2005 года № 51-03. В свете решения Ивановского Законодательного Собрания об объединении двух сельских администраций (Хромцовской с/а и Марьинской с/а) было образовано Хромцовское сельское поселение с административным центром - село Хромцово, в составе населённых пунктов: д.Новинки, с.Марьинское, д.Новое Первое, д.Слабунино, д.Скоково, д.Филиковка, д.Вакорино, д.Вахрово, д. станции Малаховская, д.Маланино, с.Березники, д. Мостечное.</a:t>
            </a:r>
          </a:p>
          <a:p>
            <a:pPr algn="just" hangingPunct="1">
              <a:lnSpc>
                <a:spcPct val="100000"/>
              </a:lnSpc>
              <a:buClrTx/>
              <a:buFontTx/>
              <a:buNone/>
            </a:pPr>
            <a:r>
              <a:rPr lang="ru-RU" altLang="ru-RU" sz="1400">
                <a:solidFill>
                  <a:srgbClr val="FFFFFF"/>
                </a:solidFill>
                <a:latin typeface="Rockwell" panose="02060603020205020403" pitchFamily="18" charset="0"/>
              </a:rPr>
              <a:t>Центром Хромцовской сельской администрации являлось село Хромцово, в котором первые два 60-ти квартирных дома были заселены в 1972 году.</a:t>
            </a:r>
          </a:p>
          <a:p>
            <a:pPr algn="just" hangingPunct="1">
              <a:lnSpc>
                <a:spcPct val="100000"/>
              </a:lnSpc>
              <a:buClrTx/>
              <a:buFontTx/>
              <a:buNone/>
            </a:pPr>
            <a:r>
              <a:rPr lang="ru-RU" altLang="ru-RU" sz="1400">
                <a:solidFill>
                  <a:srgbClr val="FFFFFF"/>
                </a:solidFill>
                <a:latin typeface="Rockwell" panose="02060603020205020403" pitchFamily="18" charset="0"/>
              </a:rPr>
              <a:t>Численность населения 1500 человек.</a:t>
            </a:r>
          </a:p>
          <a:p>
            <a:pPr algn="just" hangingPunct="1">
              <a:lnSpc>
                <a:spcPct val="100000"/>
              </a:lnSpc>
              <a:buClrTx/>
              <a:buFontTx/>
              <a:buNone/>
            </a:pPr>
            <a:r>
              <a:rPr lang="ru-RU" altLang="ru-RU" sz="1400">
                <a:solidFill>
                  <a:srgbClr val="FFFFFF"/>
                </a:solidFill>
                <a:latin typeface="Rockwell" panose="02060603020205020403" pitchFamily="18" charset="0"/>
              </a:rPr>
              <a:t>В поселении имеет общеобразовательную школу, детский сад, 2 сельских дома культуры, 2 библиотеки, 2 отделения связи, 2 АТС, 4 магазина</a:t>
            </a:r>
          </a:p>
          <a:p>
            <a:pPr algn="just" hangingPunct="1">
              <a:lnSpc>
                <a:spcPct val="100000"/>
              </a:lnSpc>
              <a:buClrTx/>
              <a:buFontTx/>
              <a:buNone/>
            </a:pPr>
            <a:r>
              <a:rPr lang="ru-RU" altLang="ru-RU" sz="1400">
                <a:solidFill>
                  <a:srgbClr val="FFFFFF"/>
                </a:solidFill>
                <a:latin typeface="Rockwell" panose="02060603020205020403" pitchFamily="18" charset="0"/>
              </a:rPr>
              <a:t>Решением Ивановского облисполкома № 20\11 от 15.11.1976 года в Фурмановском районе был образован Хромцовский сельсовет с центром в п.Хромцово. В состав Хромцовского сельсовета вошли следующие населённые пункты: дер. Новинки, ранее находившаяся в Каликинском сельсовете, пос. карьера «Завражье»,  Хромцовский сельский совет был передан в административное подчинение Фурмановскому городскому Совету депутатов трудящихся. На основании Закона Российской Федерации «О внесении изменений и дополнений в Закон Российской Федерации о местном самоуправлении » от 05.11.1992 года № 1334 была прекращена деятельность исполнительных комитетов поселковых и сельских Советов народных депутатов и функции исполнительных комитетов перешли в администрации сельских Советов. В соответствии с Указом Президента Российской Федерации № 1617 от 09.10.1993 года « О реформе представительных органов местного самоуправления в Российской Федерации» Хромцовская сельская администрация является правопреемником Хромцовского сельского Совета народных депутатов. Законом Ивановской области «Об уточнении типа населённых пунктов в Фурмановском районе» № 97-ОЗ от 07.07.2004 года посёлок Хромцово </a:t>
            </a:r>
          </a:p>
          <a:p>
            <a:pPr algn="just" hangingPunct="1">
              <a:lnSpc>
                <a:spcPct val="100000"/>
              </a:lnSpc>
              <a:buClrTx/>
              <a:buFontTx/>
              <a:buNone/>
            </a:pPr>
            <a:r>
              <a:rPr lang="ru-RU" altLang="ru-RU" sz="1600">
                <a:solidFill>
                  <a:srgbClr val="FFFFFF"/>
                </a:solidFill>
                <a:latin typeface="Rockwell" panose="02060603020205020403" pitchFamily="18" charset="0"/>
              </a:rPr>
              <a:t>    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ChangeArrowheads="1"/>
          </p:cNvSpPr>
          <p:nvPr/>
        </p:nvSpPr>
        <p:spPr bwMode="auto">
          <a:xfrm>
            <a:off x="-47625" y="765175"/>
            <a:ext cx="9005888" cy="700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hangingPunct="1">
              <a:lnSpc>
                <a:spcPct val="100000"/>
              </a:lnSpc>
              <a:buClrTx/>
              <a:buFontTx/>
              <a:buNone/>
            </a:pPr>
            <a:r>
              <a:rPr lang="ru-RU" altLang="ru-RU" sz="2000" b="1">
                <a:solidFill>
                  <a:srgbClr val="FFFFFF"/>
                </a:solidFill>
                <a:latin typeface="Rockwell" panose="02060603020205020403" pitchFamily="18" charset="0"/>
              </a:rPr>
              <a:t>Основные показатели социально-экономического развития </a:t>
            </a:r>
          </a:p>
          <a:p>
            <a:pPr algn="ctr" hangingPunct="1">
              <a:lnSpc>
                <a:spcPct val="100000"/>
              </a:lnSpc>
              <a:buClrTx/>
              <a:buFontTx/>
              <a:buNone/>
            </a:pPr>
            <a:r>
              <a:rPr lang="ru-RU" altLang="ru-RU" sz="2000" b="1">
                <a:solidFill>
                  <a:srgbClr val="FFFFFF"/>
                </a:solidFill>
                <a:latin typeface="Rockwell" panose="02060603020205020403" pitchFamily="18" charset="0"/>
              </a:rPr>
              <a:t>Хромцовского сельского поселения</a:t>
            </a:r>
          </a:p>
        </p:txBody>
      </p:sp>
      <p:grpSp>
        <p:nvGrpSpPr>
          <p:cNvPr id="9218" name="Group 2"/>
          <p:cNvGrpSpPr>
            <a:grpSpLocks/>
          </p:cNvGrpSpPr>
          <p:nvPr/>
        </p:nvGrpSpPr>
        <p:grpSpPr bwMode="auto">
          <a:xfrm>
            <a:off x="252413" y="2060575"/>
            <a:ext cx="8553450" cy="4067175"/>
            <a:chOff x="159" y="1298"/>
            <a:chExt cx="5389" cy="2563"/>
          </a:xfrm>
        </p:grpSpPr>
        <p:sp>
          <p:nvSpPr>
            <p:cNvPr id="9219" name="Rectangle 3"/>
            <p:cNvSpPr>
              <a:spLocks noChangeArrowheads="1"/>
            </p:cNvSpPr>
            <p:nvPr/>
          </p:nvSpPr>
          <p:spPr bwMode="auto">
            <a:xfrm>
              <a:off x="159" y="1298"/>
              <a:ext cx="307" cy="655"/>
            </a:xfrm>
            <a:prstGeom prst="rect">
              <a:avLst/>
            </a:prstGeom>
            <a:solidFill>
              <a:srgbClr val="72A37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600">
                  <a:solidFill>
                    <a:srgbClr val="FFFFFF"/>
                  </a:solidFill>
                  <a:latin typeface="Rockwell" panose="02060603020205020403" pitchFamily="18" charset="0"/>
                </a:rPr>
                <a:t>№ п/п</a:t>
              </a:r>
            </a:p>
          </p:txBody>
        </p:sp>
        <p:sp>
          <p:nvSpPr>
            <p:cNvPr id="9220" name="Rectangle 4"/>
            <p:cNvSpPr>
              <a:spLocks noChangeArrowheads="1"/>
            </p:cNvSpPr>
            <p:nvPr/>
          </p:nvSpPr>
          <p:spPr bwMode="auto">
            <a:xfrm>
              <a:off x="476" y="1298"/>
              <a:ext cx="1892" cy="655"/>
            </a:xfrm>
            <a:prstGeom prst="rect">
              <a:avLst/>
            </a:prstGeom>
            <a:solidFill>
              <a:srgbClr val="72A37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endParaRPr lang="ru-RU" altLang="ru-RU" sz="1600">
                <a:solidFill>
                  <a:srgbClr val="FFFFFF"/>
                </a:solidFill>
                <a:latin typeface="Rockwell" panose="02060603020205020403" pitchFamily="18" charset="0"/>
              </a:endParaRPr>
            </a:p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600">
                  <a:solidFill>
                    <a:srgbClr val="FFFFFF"/>
                  </a:solidFill>
                  <a:latin typeface="Rockwell" panose="02060603020205020403" pitchFamily="18" charset="0"/>
                </a:rPr>
                <a:t>Наименование показателя</a:t>
              </a:r>
            </a:p>
          </p:txBody>
        </p:sp>
        <p:sp>
          <p:nvSpPr>
            <p:cNvPr id="9221" name="Rectangle 5"/>
            <p:cNvSpPr>
              <a:spLocks noChangeArrowheads="1"/>
            </p:cNvSpPr>
            <p:nvPr/>
          </p:nvSpPr>
          <p:spPr bwMode="auto">
            <a:xfrm>
              <a:off x="2378" y="1298"/>
              <a:ext cx="489" cy="655"/>
            </a:xfrm>
            <a:prstGeom prst="rect">
              <a:avLst/>
            </a:prstGeom>
            <a:solidFill>
              <a:srgbClr val="72A37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600" dirty="0" smtClean="0">
                  <a:solidFill>
                    <a:srgbClr val="FFFFFF"/>
                  </a:solidFill>
                  <a:latin typeface="Rockwell" panose="02060603020205020403" pitchFamily="18" charset="0"/>
                </a:rPr>
                <a:t>2018 год</a:t>
              </a:r>
              <a:endParaRPr lang="ru-RU" altLang="ru-RU" sz="1600" dirty="0">
                <a:solidFill>
                  <a:srgbClr val="FFFFFF"/>
                </a:solidFill>
                <a:latin typeface="Rockwell" panose="02060603020205020403" pitchFamily="18" charset="0"/>
              </a:endParaRPr>
            </a:p>
          </p:txBody>
        </p:sp>
        <p:sp>
          <p:nvSpPr>
            <p:cNvPr id="9222" name="Rectangle 6"/>
            <p:cNvSpPr>
              <a:spLocks noChangeArrowheads="1"/>
            </p:cNvSpPr>
            <p:nvPr/>
          </p:nvSpPr>
          <p:spPr bwMode="auto">
            <a:xfrm>
              <a:off x="2871" y="1298"/>
              <a:ext cx="489" cy="655"/>
            </a:xfrm>
            <a:prstGeom prst="rect">
              <a:avLst/>
            </a:prstGeom>
            <a:solidFill>
              <a:srgbClr val="72A37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600" dirty="0" smtClean="0">
                  <a:solidFill>
                    <a:srgbClr val="FFFFFF"/>
                  </a:solidFill>
                  <a:latin typeface="Rockwell" panose="02060603020205020403" pitchFamily="18" charset="0"/>
                </a:rPr>
                <a:t>2019год</a:t>
              </a:r>
              <a:endParaRPr lang="ru-RU" altLang="ru-RU" sz="1600" dirty="0">
                <a:solidFill>
                  <a:srgbClr val="FFFFFF"/>
                </a:solidFill>
                <a:latin typeface="Rockwell" panose="02060603020205020403" pitchFamily="18" charset="0"/>
              </a:endParaRPr>
            </a:p>
          </p:txBody>
        </p:sp>
        <p:sp>
          <p:nvSpPr>
            <p:cNvPr id="9223" name="Rectangle 7"/>
            <p:cNvSpPr>
              <a:spLocks noChangeArrowheads="1"/>
            </p:cNvSpPr>
            <p:nvPr/>
          </p:nvSpPr>
          <p:spPr bwMode="auto">
            <a:xfrm>
              <a:off x="3370" y="1298"/>
              <a:ext cx="534" cy="655"/>
            </a:xfrm>
            <a:prstGeom prst="rect">
              <a:avLst/>
            </a:prstGeom>
            <a:solidFill>
              <a:srgbClr val="72A37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600" dirty="0" smtClean="0">
                  <a:solidFill>
                    <a:srgbClr val="FFFFFF"/>
                  </a:solidFill>
                  <a:latin typeface="Rockwell" panose="02060603020205020403" pitchFamily="18" charset="0"/>
                </a:rPr>
                <a:t>2020 год</a:t>
              </a:r>
              <a:endParaRPr lang="ru-RU" altLang="ru-RU" sz="1600" dirty="0">
                <a:solidFill>
                  <a:srgbClr val="FFFFFF"/>
                </a:solidFill>
                <a:latin typeface="Rockwell" panose="02060603020205020403" pitchFamily="18" charset="0"/>
              </a:endParaRPr>
            </a:p>
          </p:txBody>
        </p:sp>
        <p:sp>
          <p:nvSpPr>
            <p:cNvPr id="9224" name="Rectangle 8"/>
            <p:cNvSpPr>
              <a:spLocks noChangeArrowheads="1"/>
            </p:cNvSpPr>
            <p:nvPr/>
          </p:nvSpPr>
          <p:spPr bwMode="auto">
            <a:xfrm>
              <a:off x="3915" y="1298"/>
              <a:ext cx="534" cy="655"/>
            </a:xfrm>
            <a:prstGeom prst="rect">
              <a:avLst/>
            </a:prstGeom>
            <a:solidFill>
              <a:srgbClr val="72A37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600" dirty="0" smtClean="0">
                  <a:solidFill>
                    <a:srgbClr val="FFFFFF"/>
                  </a:solidFill>
                  <a:latin typeface="Rockwell" panose="02060603020205020403" pitchFamily="18" charset="0"/>
                </a:rPr>
                <a:t>2021</a:t>
              </a:r>
            </a:p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600" dirty="0" smtClean="0">
                  <a:solidFill>
                    <a:srgbClr val="FFFFFF"/>
                  </a:solidFill>
                  <a:latin typeface="Rockwell" panose="02060603020205020403" pitchFamily="18" charset="0"/>
                </a:rPr>
                <a:t>год</a:t>
              </a:r>
              <a:endParaRPr lang="ru-RU" altLang="ru-RU" sz="1600" dirty="0">
                <a:solidFill>
                  <a:srgbClr val="FFFFFF"/>
                </a:solidFill>
                <a:latin typeface="Rockwell" panose="02060603020205020403" pitchFamily="18" charset="0"/>
              </a:endParaRPr>
            </a:p>
          </p:txBody>
        </p:sp>
        <p:sp>
          <p:nvSpPr>
            <p:cNvPr id="9225" name="Rectangle 9"/>
            <p:cNvSpPr>
              <a:spLocks noChangeArrowheads="1"/>
            </p:cNvSpPr>
            <p:nvPr/>
          </p:nvSpPr>
          <p:spPr bwMode="auto">
            <a:xfrm>
              <a:off x="4459" y="1298"/>
              <a:ext cx="534" cy="655"/>
            </a:xfrm>
            <a:prstGeom prst="rect">
              <a:avLst/>
            </a:prstGeom>
            <a:solidFill>
              <a:srgbClr val="72A37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600" dirty="0" smtClean="0">
                  <a:solidFill>
                    <a:srgbClr val="FFFFFF"/>
                  </a:solidFill>
                  <a:latin typeface="Rockwell" panose="02060603020205020403" pitchFamily="18" charset="0"/>
                </a:rPr>
                <a:t>2022 </a:t>
              </a:r>
              <a:r>
                <a:rPr lang="ru-RU" altLang="ru-RU" sz="1600" dirty="0">
                  <a:solidFill>
                    <a:srgbClr val="FFFFFF"/>
                  </a:solidFill>
                  <a:latin typeface="Rockwell" panose="02060603020205020403" pitchFamily="18" charset="0"/>
                </a:rPr>
                <a:t>год (прогноз)</a:t>
              </a:r>
            </a:p>
          </p:txBody>
        </p:sp>
        <p:sp>
          <p:nvSpPr>
            <p:cNvPr id="9226" name="Rectangle 10"/>
            <p:cNvSpPr>
              <a:spLocks noChangeArrowheads="1"/>
            </p:cNvSpPr>
            <p:nvPr/>
          </p:nvSpPr>
          <p:spPr bwMode="auto">
            <a:xfrm>
              <a:off x="5003" y="1298"/>
              <a:ext cx="535" cy="655"/>
            </a:xfrm>
            <a:prstGeom prst="rect">
              <a:avLst/>
            </a:prstGeom>
            <a:solidFill>
              <a:srgbClr val="72A37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600" dirty="0" smtClean="0">
                  <a:solidFill>
                    <a:srgbClr val="FFFFFF"/>
                  </a:solidFill>
                  <a:latin typeface="Rockwell" panose="02060603020205020403" pitchFamily="18" charset="0"/>
                </a:rPr>
                <a:t>2023 </a:t>
              </a:r>
              <a:r>
                <a:rPr lang="ru-RU" altLang="ru-RU" sz="1600" dirty="0">
                  <a:solidFill>
                    <a:srgbClr val="FFFFFF"/>
                  </a:solidFill>
                  <a:latin typeface="Rockwell" panose="02060603020205020403" pitchFamily="18" charset="0"/>
                </a:rPr>
                <a:t>год (прогноз)</a:t>
              </a:r>
            </a:p>
          </p:txBody>
        </p:sp>
        <p:sp>
          <p:nvSpPr>
            <p:cNvPr id="9227" name="Rectangle 11"/>
            <p:cNvSpPr>
              <a:spLocks noChangeArrowheads="1"/>
            </p:cNvSpPr>
            <p:nvPr/>
          </p:nvSpPr>
          <p:spPr bwMode="auto">
            <a:xfrm>
              <a:off x="159" y="1969"/>
              <a:ext cx="307" cy="316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400">
                  <a:latin typeface="Rockwell" panose="02060603020205020403" pitchFamily="18" charset="0"/>
                </a:rPr>
                <a:t>1</a:t>
              </a:r>
            </a:p>
          </p:txBody>
        </p:sp>
        <p:sp>
          <p:nvSpPr>
            <p:cNvPr id="9228" name="Rectangle 12"/>
            <p:cNvSpPr>
              <a:spLocks noChangeArrowheads="1"/>
            </p:cNvSpPr>
            <p:nvPr/>
          </p:nvSpPr>
          <p:spPr bwMode="auto">
            <a:xfrm>
              <a:off x="476" y="1969"/>
              <a:ext cx="1892" cy="316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400">
                  <a:latin typeface="Rockwell" panose="02060603020205020403" pitchFamily="18" charset="0"/>
                </a:rPr>
                <a:t>Численность населения среднегодовая, человек</a:t>
              </a:r>
            </a:p>
          </p:txBody>
        </p:sp>
        <p:sp>
          <p:nvSpPr>
            <p:cNvPr id="9229" name="Rectangle 13"/>
            <p:cNvSpPr>
              <a:spLocks noChangeArrowheads="1"/>
            </p:cNvSpPr>
            <p:nvPr/>
          </p:nvSpPr>
          <p:spPr bwMode="auto">
            <a:xfrm>
              <a:off x="2378" y="1969"/>
              <a:ext cx="489" cy="316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400" dirty="0">
                  <a:latin typeface="Rockwell" panose="02060603020205020403" pitchFamily="18" charset="0"/>
                </a:rPr>
                <a:t>1279</a:t>
              </a:r>
            </a:p>
          </p:txBody>
        </p:sp>
        <p:sp>
          <p:nvSpPr>
            <p:cNvPr id="9230" name="Rectangle 14"/>
            <p:cNvSpPr>
              <a:spLocks noChangeArrowheads="1"/>
            </p:cNvSpPr>
            <p:nvPr/>
          </p:nvSpPr>
          <p:spPr bwMode="auto">
            <a:xfrm>
              <a:off x="2871" y="1969"/>
              <a:ext cx="489" cy="316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400">
                  <a:latin typeface="Rockwell" panose="02060603020205020403" pitchFamily="18" charset="0"/>
                </a:rPr>
                <a:t>1249</a:t>
              </a:r>
            </a:p>
          </p:txBody>
        </p:sp>
        <p:sp>
          <p:nvSpPr>
            <p:cNvPr id="9231" name="Rectangle 15"/>
            <p:cNvSpPr>
              <a:spLocks noChangeArrowheads="1"/>
            </p:cNvSpPr>
            <p:nvPr/>
          </p:nvSpPr>
          <p:spPr bwMode="auto">
            <a:xfrm>
              <a:off x="3370" y="1969"/>
              <a:ext cx="534" cy="316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400" dirty="0"/>
                <a:t>1236</a:t>
              </a:r>
            </a:p>
          </p:txBody>
        </p:sp>
        <p:sp>
          <p:nvSpPr>
            <p:cNvPr id="9232" name="Rectangle 16"/>
            <p:cNvSpPr>
              <a:spLocks noChangeArrowheads="1"/>
            </p:cNvSpPr>
            <p:nvPr/>
          </p:nvSpPr>
          <p:spPr bwMode="auto">
            <a:xfrm>
              <a:off x="3915" y="1969"/>
              <a:ext cx="534" cy="316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400">
                  <a:latin typeface="Rockwell" panose="02060603020205020403" pitchFamily="18" charset="0"/>
                </a:rPr>
                <a:t>1233</a:t>
              </a:r>
            </a:p>
          </p:txBody>
        </p:sp>
        <p:sp>
          <p:nvSpPr>
            <p:cNvPr id="9233" name="Rectangle 17"/>
            <p:cNvSpPr>
              <a:spLocks noChangeArrowheads="1"/>
            </p:cNvSpPr>
            <p:nvPr/>
          </p:nvSpPr>
          <p:spPr bwMode="auto">
            <a:xfrm>
              <a:off x="4459" y="1969"/>
              <a:ext cx="534" cy="316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400">
                  <a:latin typeface="Rockwell" panose="02060603020205020403" pitchFamily="18" charset="0"/>
                </a:rPr>
                <a:t>1230</a:t>
              </a:r>
            </a:p>
          </p:txBody>
        </p:sp>
        <p:sp>
          <p:nvSpPr>
            <p:cNvPr id="9234" name="Rectangle 18"/>
            <p:cNvSpPr>
              <a:spLocks noChangeArrowheads="1"/>
            </p:cNvSpPr>
            <p:nvPr/>
          </p:nvSpPr>
          <p:spPr bwMode="auto">
            <a:xfrm>
              <a:off x="5003" y="1969"/>
              <a:ext cx="535" cy="316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400">
                  <a:latin typeface="Rockwell" panose="02060603020205020403" pitchFamily="18" charset="0"/>
                </a:rPr>
                <a:t>1227</a:t>
              </a:r>
            </a:p>
          </p:txBody>
        </p:sp>
        <p:sp>
          <p:nvSpPr>
            <p:cNvPr id="9235" name="Rectangle 19"/>
            <p:cNvSpPr>
              <a:spLocks noChangeArrowheads="1"/>
            </p:cNvSpPr>
            <p:nvPr/>
          </p:nvSpPr>
          <p:spPr bwMode="auto">
            <a:xfrm>
              <a:off x="159" y="2294"/>
              <a:ext cx="307" cy="451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400">
                  <a:latin typeface="Rockwell" panose="02060603020205020403" pitchFamily="18" charset="0"/>
                </a:rPr>
                <a:t>2</a:t>
              </a:r>
            </a:p>
          </p:txBody>
        </p:sp>
        <p:sp>
          <p:nvSpPr>
            <p:cNvPr id="9236" name="Rectangle 20"/>
            <p:cNvSpPr>
              <a:spLocks noChangeArrowheads="1"/>
            </p:cNvSpPr>
            <p:nvPr/>
          </p:nvSpPr>
          <p:spPr bwMode="auto">
            <a:xfrm>
              <a:off x="476" y="2294"/>
              <a:ext cx="1892" cy="451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400">
                  <a:latin typeface="Rockwell" panose="02060603020205020403" pitchFamily="18" charset="0"/>
                </a:rPr>
                <a:t>Уровень безработицы, в процентах к трудоспособному населению</a:t>
              </a:r>
            </a:p>
          </p:txBody>
        </p:sp>
        <p:sp>
          <p:nvSpPr>
            <p:cNvPr id="9237" name="Rectangle 21"/>
            <p:cNvSpPr>
              <a:spLocks noChangeArrowheads="1"/>
            </p:cNvSpPr>
            <p:nvPr/>
          </p:nvSpPr>
          <p:spPr bwMode="auto">
            <a:xfrm>
              <a:off x="2378" y="2294"/>
              <a:ext cx="489" cy="451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400">
                  <a:latin typeface="Rockwell" panose="02060603020205020403" pitchFamily="18" charset="0"/>
                </a:rPr>
                <a:t>0,9</a:t>
              </a:r>
            </a:p>
          </p:txBody>
        </p:sp>
        <p:sp>
          <p:nvSpPr>
            <p:cNvPr id="9238" name="Rectangle 22"/>
            <p:cNvSpPr>
              <a:spLocks noChangeArrowheads="1"/>
            </p:cNvSpPr>
            <p:nvPr/>
          </p:nvSpPr>
          <p:spPr bwMode="auto">
            <a:xfrm>
              <a:off x="2871" y="2294"/>
              <a:ext cx="489" cy="451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400">
                  <a:latin typeface="Rockwell" panose="02060603020205020403" pitchFamily="18" charset="0"/>
                </a:rPr>
                <a:t>0,8</a:t>
              </a:r>
            </a:p>
          </p:txBody>
        </p:sp>
        <p:sp>
          <p:nvSpPr>
            <p:cNvPr id="9239" name="Rectangle 23"/>
            <p:cNvSpPr>
              <a:spLocks noChangeArrowheads="1"/>
            </p:cNvSpPr>
            <p:nvPr/>
          </p:nvSpPr>
          <p:spPr bwMode="auto">
            <a:xfrm>
              <a:off x="3370" y="2294"/>
              <a:ext cx="534" cy="451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400">
                  <a:latin typeface="Rockwell" panose="02060603020205020403" pitchFamily="18" charset="0"/>
                </a:rPr>
                <a:t>0,3</a:t>
              </a:r>
            </a:p>
          </p:txBody>
        </p:sp>
        <p:sp>
          <p:nvSpPr>
            <p:cNvPr id="9240" name="Rectangle 24"/>
            <p:cNvSpPr>
              <a:spLocks noChangeArrowheads="1"/>
            </p:cNvSpPr>
            <p:nvPr/>
          </p:nvSpPr>
          <p:spPr bwMode="auto">
            <a:xfrm>
              <a:off x="3915" y="2294"/>
              <a:ext cx="534" cy="451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400">
                  <a:latin typeface="Rockwell" panose="02060603020205020403" pitchFamily="18" charset="0"/>
                </a:rPr>
                <a:t>0,3</a:t>
              </a:r>
            </a:p>
          </p:txBody>
        </p:sp>
        <p:sp>
          <p:nvSpPr>
            <p:cNvPr id="9241" name="Rectangle 25"/>
            <p:cNvSpPr>
              <a:spLocks noChangeArrowheads="1"/>
            </p:cNvSpPr>
            <p:nvPr/>
          </p:nvSpPr>
          <p:spPr bwMode="auto">
            <a:xfrm>
              <a:off x="4459" y="2294"/>
              <a:ext cx="534" cy="451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400">
                  <a:latin typeface="Rockwell" panose="02060603020205020403" pitchFamily="18" charset="0"/>
                </a:rPr>
                <a:t>0,3</a:t>
              </a:r>
            </a:p>
          </p:txBody>
        </p:sp>
        <p:sp>
          <p:nvSpPr>
            <p:cNvPr id="9242" name="Rectangle 26"/>
            <p:cNvSpPr>
              <a:spLocks noChangeArrowheads="1"/>
            </p:cNvSpPr>
            <p:nvPr/>
          </p:nvSpPr>
          <p:spPr bwMode="auto">
            <a:xfrm>
              <a:off x="5003" y="2294"/>
              <a:ext cx="535" cy="451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400">
                  <a:latin typeface="Rockwell" panose="02060603020205020403" pitchFamily="18" charset="0"/>
                </a:rPr>
                <a:t>0,3</a:t>
              </a:r>
            </a:p>
          </p:txBody>
        </p:sp>
        <p:sp>
          <p:nvSpPr>
            <p:cNvPr id="9243" name="Rectangle 27"/>
            <p:cNvSpPr>
              <a:spLocks noChangeArrowheads="1"/>
            </p:cNvSpPr>
            <p:nvPr/>
          </p:nvSpPr>
          <p:spPr bwMode="auto">
            <a:xfrm>
              <a:off x="159" y="2747"/>
              <a:ext cx="307" cy="316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400">
                  <a:latin typeface="Rockwell" panose="02060603020205020403" pitchFamily="18" charset="0"/>
                </a:rPr>
                <a:t>3</a:t>
              </a:r>
            </a:p>
          </p:txBody>
        </p:sp>
        <p:sp>
          <p:nvSpPr>
            <p:cNvPr id="9244" name="Rectangle 28"/>
            <p:cNvSpPr>
              <a:spLocks noChangeArrowheads="1"/>
            </p:cNvSpPr>
            <p:nvPr/>
          </p:nvSpPr>
          <p:spPr bwMode="auto">
            <a:xfrm>
              <a:off x="476" y="2747"/>
              <a:ext cx="1892" cy="316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400">
                  <a:latin typeface="Rockwell" panose="02060603020205020403" pitchFamily="18" charset="0"/>
                </a:rPr>
                <a:t>Индекс промышленного производства, процентов</a:t>
              </a:r>
            </a:p>
          </p:txBody>
        </p:sp>
        <p:sp>
          <p:nvSpPr>
            <p:cNvPr id="9245" name="Rectangle 29"/>
            <p:cNvSpPr>
              <a:spLocks noChangeArrowheads="1"/>
            </p:cNvSpPr>
            <p:nvPr/>
          </p:nvSpPr>
          <p:spPr bwMode="auto">
            <a:xfrm>
              <a:off x="2378" y="2747"/>
              <a:ext cx="489" cy="316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400">
                  <a:latin typeface="Rockwell" panose="02060603020205020403" pitchFamily="18" charset="0"/>
                </a:rPr>
                <a:t>72,9</a:t>
              </a:r>
            </a:p>
          </p:txBody>
        </p:sp>
        <p:sp>
          <p:nvSpPr>
            <p:cNvPr id="9246" name="Rectangle 30"/>
            <p:cNvSpPr>
              <a:spLocks noChangeArrowheads="1"/>
            </p:cNvSpPr>
            <p:nvPr/>
          </p:nvSpPr>
          <p:spPr bwMode="auto">
            <a:xfrm>
              <a:off x="2871" y="2747"/>
              <a:ext cx="489" cy="316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400">
                  <a:latin typeface="Rockwell" panose="02060603020205020403" pitchFamily="18" charset="0"/>
                </a:rPr>
                <a:t>71,9</a:t>
              </a:r>
            </a:p>
          </p:txBody>
        </p:sp>
        <p:sp>
          <p:nvSpPr>
            <p:cNvPr id="9247" name="Rectangle 31"/>
            <p:cNvSpPr>
              <a:spLocks noChangeArrowheads="1"/>
            </p:cNvSpPr>
            <p:nvPr/>
          </p:nvSpPr>
          <p:spPr bwMode="auto">
            <a:xfrm>
              <a:off x="3370" y="2747"/>
              <a:ext cx="534" cy="316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400">
                  <a:latin typeface="Rockwell" panose="02060603020205020403" pitchFamily="18" charset="0"/>
                </a:rPr>
                <a:t>105,9</a:t>
              </a:r>
            </a:p>
          </p:txBody>
        </p:sp>
        <p:sp>
          <p:nvSpPr>
            <p:cNvPr id="9248" name="Rectangle 32"/>
            <p:cNvSpPr>
              <a:spLocks noChangeArrowheads="1"/>
            </p:cNvSpPr>
            <p:nvPr/>
          </p:nvSpPr>
          <p:spPr bwMode="auto">
            <a:xfrm>
              <a:off x="3915" y="2747"/>
              <a:ext cx="534" cy="316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400">
                  <a:latin typeface="Rockwell" panose="02060603020205020403" pitchFamily="18" charset="0"/>
                </a:rPr>
                <a:t>105,9</a:t>
              </a:r>
            </a:p>
          </p:txBody>
        </p:sp>
        <p:sp>
          <p:nvSpPr>
            <p:cNvPr id="9249" name="Rectangle 33"/>
            <p:cNvSpPr>
              <a:spLocks noChangeArrowheads="1"/>
            </p:cNvSpPr>
            <p:nvPr/>
          </p:nvSpPr>
          <p:spPr bwMode="auto">
            <a:xfrm>
              <a:off x="4451" y="2756"/>
              <a:ext cx="534" cy="316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400">
                  <a:latin typeface="Rockwell" panose="02060603020205020403" pitchFamily="18" charset="0"/>
                </a:rPr>
                <a:t>105,9</a:t>
              </a:r>
            </a:p>
          </p:txBody>
        </p:sp>
        <p:sp>
          <p:nvSpPr>
            <p:cNvPr id="9250" name="Rectangle 34"/>
            <p:cNvSpPr>
              <a:spLocks noChangeArrowheads="1"/>
            </p:cNvSpPr>
            <p:nvPr/>
          </p:nvSpPr>
          <p:spPr bwMode="auto">
            <a:xfrm>
              <a:off x="5003" y="2747"/>
              <a:ext cx="535" cy="316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400">
                  <a:latin typeface="Rockwell" panose="02060603020205020403" pitchFamily="18" charset="0"/>
                </a:rPr>
                <a:t>105,9</a:t>
              </a:r>
            </a:p>
          </p:txBody>
        </p:sp>
        <p:sp>
          <p:nvSpPr>
            <p:cNvPr id="9251" name="Rectangle 35"/>
            <p:cNvSpPr>
              <a:spLocks noChangeArrowheads="1"/>
            </p:cNvSpPr>
            <p:nvPr/>
          </p:nvSpPr>
          <p:spPr bwMode="auto">
            <a:xfrm>
              <a:off x="159" y="3074"/>
              <a:ext cx="307" cy="316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400">
                  <a:latin typeface="Rockwell" panose="02060603020205020403" pitchFamily="18" charset="0"/>
                </a:rPr>
                <a:t>4</a:t>
              </a:r>
            </a:p>
          </p:txBody>
        </p:sp>
        <p:sp>
          <p:nvSpPr>
            <p:cNvPr id="9252" name="Rectangle 36"/>
            <p:cNvSpPr>
              <a:spLocks noChangeArrowheads="1"/>
            </p:cNvSpPr>
            <p:nvPr/>
          </p:nvSpPr>
          <p:spPr bwMode="auto">
            <a:xfrm>
              <a:off x="476" y="3074"/>
              <a:ext cx="1892" cy="316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400">
                  <a:latin typeface="Rockwell" panose="02060603020205020403" pitchFamily="18" charset="0"/>
                </a:rPr>
                <a:t>Оборот розничной торговли, </a:t>
              </a:r>
            </a:p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400">
                  <a:latin typeface="Rockwell" panose="02060603020205020403" pitchFamily="18" charset="0"/>
                </a:rPr>
                <a:t>млн. руб.</a:t>
              </a:r>
            </a:p>
          </p:txBody>
        </p:sp>
        <p:sp>
          <p:nvSpPr>
            <p:cNvPr id="9253" name="Rectangle 37"/>
            <p:cNvSpPr>
              <a:spLocks noChangeArrowheads="1"/>
            </p:cNvSpPr>
            <p:nvPr/>
          </p:nvSpPr>
          <p:spPr bwMode="auto">
            <a:xfrm>
              <a:off x="2378" y="3074"/>
              <a:ext cx="489" cy="316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400">
                  <a:latin typeface="Rockwell" panose="02060603020205020403" pitchFamily="18" charset="0"/>
                </a:rPr>
                <a:t>150,8</a:t>
              </a:r>
            </a:p>
          </p:txBody>
        </p:sp>
        <p:sp>
          <p:nvSpPr>
            <p:cNvPr id="9254" name="Rectangle 38"/>
            <p:cNvSpPr>
              <a:spLocks noChangeArrowheads="1"/>
            </p:cNvSpPr>
            <p:nvPr/>
          </p:nvSpPr>
          <p:spPr bwMode="auto">
            <a:xfrm>
              <a:off x="2871" y="3074"/>
              <a:ext cx="489" cy="316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400">
                  <a:latin typeface="Rockwell" panose="02060603020205020403" pitchFamily="18" charset="0"/>
                </a:rPr>
                <a:t>150,7</a:t>
              </a:r>
            </a:p>
          </p:txBody>
        </p:sp>
        <p:sp>
          <p:nvSpPr>
            <p:cNvPr id="9255" name="Rectangle 39"/>
            <p:cNvSpPr>
              <a:spLocks noChangeArrowheads="1"/>
            </p:cNvSpPr>
            <p:nvPr/>
          </p:nvSpPr>
          <p:spPr bwMode="auto">
            <a:xfrm>
              <a:off x="3370" y="3074"/>
              <a:ext cx="534" cy="316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400">
                  <a:latin typeface="Rockwell" panose="02060603020205020403" pitchFamily="18" charset="0"/>
                </a:rPr>
                <a:t>152,6</a:t>
              </a:r>
            </a:p>
          </p:txBody>
        </p:sp>
        <p:sp>
          <p:nvSpPr>
            <p:cNvPr id="9256" name="Rectangle 40"/>
            <p:cNvSpPr>
              <a:spLocks noChangeArrowheads="1"/>
            </p:cNvSpPr>
            <p:nvPr/>
          </p:nvSpPr>
          <p:spPr bwMode="auto">
            <a:xfrm>
              <a:off x="3915" y="3074"/>
              <a:ext cx="534" cy="316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400">
                  <a:latin typeface="Rockwell" panose="02060603020205020403" pitchFamily="18" charset="0"/>
                </a:rPr>
                <a:t>152,5</a:t>
              </a:r>
            </a:p>
          </p:txBody>
        </p:sp>
        <p:sp>
          <p:nvSpPr>
            <p:cNvPr id="9257" name="Rectangle 41"/>
            <p:cNvSpPr>
              <a:spLocks noChangeArrowheads="1"/>
            </p:cNvSpPr>
            <p:nvPr/>
          </p:nvSpPr>
          <p:spPr bwMode="auto">
            <a:xfrm>
              <a:off x="4459" y="3074"/>
              <a:ext cx="534" cy="316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400">
                  <a:latin typeface="Rockwell" panose="02060603020205020403" pitchFamily="18" charset="0"/>
                </a:rPr>
                <a:t>164,7</a:t>
              </a:r>
            </a:p>
          </p:txBody>
        </p:sp>
        <p:sp>
          <p:nvSpPr>
            <p:cNvPr id="9258" name="Rectangle 42"/>
            <p:cNvSpPr>
              <a:spLocks noChangeArrowheads="1"/>
            </p:cNvSpPr>
            <p:nvPr/>
          </p:nvSpPr>
          <p:spPr bwMode="auto">
            <a:xfrm>
              <a:off x="5003" y="3074"/>
              <a:ext cx="535" cy="316"/>
            </a:xfrm>
            <a:prstGeom prst="rect">
              <a:avLst/>
            </a:prstGeom>
            <a:solidFill>
              <a:srgbClr val="EBF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400">
                  <a:latin typeface="Rockwell" panose="02060603020205020403" pitchFamily="18" charset="0"/>
                </a:rPr>
                <a:t>171,1</a:t>
              </a:r>
            </a:p>
          </p:txBody>
        </p:sp>
        <p:sp>
          <p:nvSpPr>
            <p:cNvPr id="9259" name="Rectangle 43"/>
            <p:cNvSpPr>
              <a:spLocks noChangeArrowheads="1"/>
            </p:cNvSpPr>
            <p:nvPr/>
          </p:nvSpPr>
          <p:spPr bwMode="auto">
            <a:xfrm>
              <a:off x="159" y="3400"/>
              <a:ext cx="307" cy="451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400">
                  <a:latin typeface="Rockwell" panose="02060603020205020403" pitchFamily="18" charset="0"/>
                </a:rPr>
                <a:t>5</a:t>
              </a:r>
            </a:p>
          </p:txBody>
        </p:sp>
        <p:sp>
          <p:nvSpPr>
            <p:cNvPr id="9260" name="Rectangle 44"/>
            <p:cNvSpPr>
              <a:spLocks noChangeArrowheads="1"/>
            </p:cNvSpPr>
            <p:nvPr/>
          </p:nvSpPr>
          <p:spPr bwMode="auto">
            <a:xfrm>
              <a:off x="476" y="3400"/>
              <a:ext cx="1892" cy="451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400">
                  <a:latin typeface="Rockwell" panose="02060603020205020403" pitchFamily="18" charset="0"/>
                </a:rPr>
                <a:t>Объем продукции сельского хозяйства в хозяйствах всех категорий, млн. руб.</a:t>
              </a:r>
            </a:p>
          </p:txBody>
        </p:sp>
        <p:sp>
          <p:nvSpPr>
            <p:cNvPr id="9261" name="Rectangle 45"/>
            <p:cNvSpPr>
              <a:spLocks noChangeArrowheads="1"/>
            </p:cNvSpPr>
            <p:nvPr/>
          </p:nvSpPr>
          <p:spPr bwMode="auto">
            <a:xfrm>
              <a:off x="2378" y="3400"/>
              <a:ext cx="489" cy="451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400">
                  <a:latin typeface="Rockwell" panose="02060603020205020403" pitchFamily="18" charset="0"/>
                </a:rPr>
                <a:t>52,2</a:t>
              </a:r>
            </a:p>
          </p:txBody>
        </p:sp>
        <p:sp>
          <p:nvSpPr>
            <p:cNvPr id="9262" name="Rectangle 46"/>
            <p:cNvSpPr>
              <a:spLocks noChangeArrowheads="1"/>
            </p:cNvSpPr>
            <p:nvPr/>
          </p:nvSpPr>
          <p:spPr bwMode="auto">
            <a:xfrm>
              <a:off x="2871" y="3400"/>
              <a:ext cx="489" cy="451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400">
                  <a:latin typeface="Rockwell" panose="02060603020205020403" pitchFamily="18" charset="0"/>
                </a:rPr>
                <a:t>43,0</a:t>
              </a:r>
            </a:p>
          </p:txBody>
        </p:sp>
        <p:sp>
          <p:nvSpPr>
            <p:cNvPr id="9263" name="Rectangle 47"/>
            <p:cNvSpPr>
              <a:spLocks noChangeArrowheads="1"/>
            </p:cNvSpPr>
            <p:nvPr/>
          </p:nvSpPr>
          <p:spPr bwMode="auto">
            <a:xfrm>
              <a:off x="3370" y="3400"/>
              <a:ext cx="534" cy="451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400">
                  <a:latin typeface="Rockwell" panose="02060603020205020403" pitchFamily="18" charset="0"/>
                </a:rPr>
                <a:t>50,0</a:t>
              </a:r>
            </a:p>
          </p:txBody>
        </p:sp>
        <p:sp>
          <p:nvSpPr>
            <p:cNvPr id="9264" name="Rectangle 48"/>
            <p:cNvSpPr>
              <a:spLocks noChangeArrowheads="1"/>
            </p:cNvSpPr>
            <p:nvPr/>
          </p:nvSpPr>
          <p:spPr bwMode="auto">
            <a:xfrm>
              <a:off x="3915" y="3400"/>
              <a:ext cx="534" cy="451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400">
                  <a:latin typeface="Rockwell" panose="02060603020205020403" pitchFamily="18" charset="0"/>
                </a:rPr>
                <a:t>51,2</a:t>
              </a:r>
            </a:p>
          </p:txBody>
        </p:sp>
        <p:sp>
          <p:nvSpPr>
            <p:cNvPr id="9265" name="Rectangle 49"/>
            <p:cNvSpPr>
              <a:spLocks noChangeArrowheads="1"/>
            </p:cNvSpPr>
            <p:nvPr/>
          </p:nvSpPr>
          <p:spPr bwMode="auto">
            <a:xfrm>
              <a:off x="4459" y="3400"/>
              <a:ext cx="534" cy="451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400">
                  <a:latin typeface="Rockwell" panose="02060603020205020403" pitchFamily="18" charset="0"/>
                </a:rPr>
                <a:t>52,0</a:t>
              </a:r>
            </a:p>
          </p:txBody>
        </p:sp>
        <p:sp>
          <p:nvSpPr>
            <p:cNvPr id="9266" name="Rectangle 50"/>
            <p:cNvSpPr>
              <a:spLocks noChangeArrowheads="1"/>
            </p:cNvSpPr>
            <p:nvPr/>
          </p:nvSpPr>
          <p:spPr bwMode="auto">
            <a:xfrm>
              <a:off x="5003" y="3400"/>
              <a:ext cx="535" cy="451"/>
            </a:xfrm>
            <a:prstGeom prst="rect">
              <a:avLst/>
            </a:prstGeom>
            <a:solidFill>
              <a:srgbClr val="D5E0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hangingPunct="1">
                <a:lnSpc>
                  <a:spcPct val="112000"/>
                </a:lnSpc>
                <a:buClrTx/>
                <a:buFontTx/>
                <a:buNone/>
              </a:pPr>
              <a:r>
                <a:rPr lang="ru-RU" altLang="ru-RU" sz="1400">
                  <a:latin typeface="Rockwell" panose="02060603020205020403" pitchFamily="18" charset="0"/>
                </a:rPr>
                <a:t>53,0</a:t>
              </a:r>
            </a:p>
          </p:txBody>
        </p:sp>
        <p:sp>
          <p:nvSpPr>
            <p:cNvPr id="9267" name="Line 51"/>
            <p:cNvSpPr>
              <a:spLocks noChangeShapeType="1"/>
            </p:cNvSpPr>
            <p:nvPr/>
          </p:nvSpPr>
          <p:spPr bwMode="auto">
            <a:xfrm>
              <a:off x="159" y="1298"/>
              <a:ext cx="307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268" name="Line 52"/>
            <p:cNvSpPr>
              <a:spLocks noChangeShapeType="1"/>
            </p:cNvSpPr>
            <p:nvPr/>
          </p:nvSpPr>
          <p:spPr bwMode="auto">
            <a:xfrm>
              <a:off x="476" y="1298"/>
              <a:ext cx="1892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269" name="Line 53"/>
            <p:cNvSpPr>
              <a:spLocks noChangeShapeType="1"/>
            </p:cNvSpPr>
            <p:nvPr/>
          </p:nvSpPr>
          <p:spPr bwMode="auto">
            <a:xfrm>
              <a:off x="2378" y="1298"/>
              <a:ext cx="489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270" name="Line 54"/>
            <p:cNvSpPr>
              <a:spLocks noChangeShapeType="1"/>
            </p:cNvSpPr>
            <p:nvPr/>
          </p:nvSpPr>
          <p:spPr bwMode="auto">
            <a:xfrm>
              <a:off x="2871" y="1298"/>
              <a:ext cx="489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271" name="Line 55"/>
            <p:cNvSpPr>
              <a:spLocks noChangeShapeType="1"/>
            </p:cNvSpPr>
            <p:nvPr/>
          </p:nvSpPr>
          <p:spPr bwMode="auto">
            <a:xfrm>
              <a:off x="3370" y="1298"/>
              <a:ext cx="534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272" name="Line 56"/>
            <p:cNvSpPr>
              <a:spLocks noChangeShapeType="1"/>
            </p:cNvSpPr>
            <p:nvPr/>
          </p:nvSpPr>
          <p:spPr bwMode="auto">
            <a:xfrm>
              <a:off x="3915" y="1298"/>
              <a:ext cx="534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273" name="Line 57"/>
            <p:cNvSpPr>
              <a:spLocks noChangeShapeType="1"/>
            </p:cNvSpPr>
            <p:nvPr/>
          </p:nvSpPr>
          <p:spPr bwMode="auto">
            <a:xfrm>
              <a:off x="4459" y="1298"/>
              <a:ext cx="534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274" name="Line 58"/>
            <p:cNvSpPr>
              <a:spLocks noChangeShapeType="1"/>
            </p:cNvSpPr>
            <p:nvPr/>
          </p:nvSpPr>
          <p:spPr bwMode="auto">
            <a:xfrm>
              <a:off x="5003" y="1298"/>
              <a:ext cx="535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275" name="Line 59"/>
            <p:cNvSpPr>
              <a:spLocks noChangeShapeType="1"/>
            </p:cNvSpPr>
            <p:nvPr/>
          </p:nvSpPr>
          <p:spPr bwMode="auto">
            <a:xfrm>
              <a:off x="159" y="1969"/>
              <a:ext cx="307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276" name="Line 60"/>
            <p:cNvSpPr>
              <a:spLocks noChangeShapeType="1"/>
            </p:cNvSpPr>
            <p:nvPr/>
          </p:nvSpPr>
          <p:spPr bwMode="auto">
            <a:xfrm>
              <a:off x="476" y="1969"/>
              <a:ext cx="1892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277" name="Line 61"/>
            <p:cNvSpPr>
              <a:spLocks noChangeShapeType="1"/>
            </p:cNvSpPr>
            <p:nvPr/>
          </p:nvSpPr>
          <p:spPr bwMode="auto">
            <a:xfrm>
              <a:off x="2378" y="1969"/>
              <a:ext cx="489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278" name="Line 62"/>
            <p:cNvSpPr>
              <a:spLocks noChangeShapeType="1"/>
            </p:cNvSpPr>
            <p:nvPr/>
          </p:nvSpPr>
          <p:spPr bwMode="auto">
            <a:xfrm>
              <a:off x="2871" y="1969"/>
              <a:ext cx="489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279" name="Line 63"/>
            <p:cNvSpPr>
              <a:spLocks noChangeShapeType="1"/>
            </p:cNvSpPr>
            <p:nvPr/>
          </p:nvSpPr>
          <p:spPr bwMode="auto">
            <a:xfrm>
              <a:off x="3370" y="1969"/>
              <a:ext cx="534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280" name="Line 64"/>
            <p:cNvSpPr>
              <a:spLocks noChangeShapeType="1"/>
            </p:cNvSpPr>
            <p:nvPr/>
          </p:nvSpPr>
          <p:spPr bwMode="auto">
            <a:xfrm>
              <a:off x="3915" y="1969"/>
              <a:ext cx="534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281" name="Line 65"/>
            <p:cNvSpPr>
              <a:spLocks noChangeShapeType="1"/>
            </p:cNvSpPr>
            <p:nvPr/>
          </p:nvSpPr>
          <p:spPr bwMode="auto">
            <a:xfrm>
              <a:off x="4459" y="1969"/>
              <a:ext cx="534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282" name="Line 66"/>
            <p:cNvSpPr>
              <a:spLocks noChangeShapeType="1"/>
            </p:cNvSpPr>
            <p:nvPr/>
          </p:nvSpPr>
          <p:spPr bwMode="auto">
            <a:xfrm>
              <a:off x="5003" y="1969"/>
              <a:ext cx="535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283" name="Line 67"/>
            <p:cNvSpPr>
              <a:spLocks noChangeShapeType="1"/>
            </p:cNvSpPr>
            <p:nvPr/>
          </p:nvSpPr>
          <p:spPr bwMode="auto">
            <a:xfrm>
              <a:off x="159" y="2294"/>
              <a:ext cx="307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284" name="Line 68"/>
            <p:cNvSpPr>
              <a:spLocks noChangeShapeType="1"/>
            </p:cNvSpPr>
            <p:nvPr/>
          </p:nvSpPr>
          <p:spPr bwMode="auto">
            <a:xfrm>
              <a:off x="476" y="2294"/>
              <a:ext cx="1892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285" name="Line 69"/>
            <p:cNvSpPr>
              <a:spLocks noChangeShapeType="1"/>
            </p:cNvSpPr>
            <p:nvPr/>
          </p:nvSpPr>
          <p:spPr bwMode="auto">
            <a:xfrm>
              <a:off x="2378" y="2294"/>
              <a:ext cx="489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286" name="Line 70"/>
            <p:cNvSpPr>
              <a:spLocks noChangeShapeType="1"/>
            </p:cNvSpPr>
            <p:nvPr/>
          </p:nvSpPr>
          <p:spPr bwMode="auto">
            <a:xfrm>
              <a:off x="2871" y="2294"/>
              <a:ext cx="489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287" name="Line 71"/>
            <p:cNvSpPr>
              <a:spLocks noChangeShapeType="1"/>
            </p:cNvSpPr>
            <p:nvPr/>
          </p:nvSpPr>
          <p:spPr bwMode="auto">
            <a:xfrm>
              <a:off x="3370" y="2294"/>
              <a:ext cx="534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288" name="Line 72"/>
            <p:cNvSpPr>
              <a:spLocks noChangeShapeType="1"/>
            </p:cNvSpPr>
            <p:nvPr/>
          </p:nvSpPr>
          <p:spPr bwMode="auto">
            <a:xfrm>
              <a:off x="3915" y="2294"/>
              <a:ext cx="534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289" name="Line 73"/>
            <p:cNvSpPr>
              <a:spLocks noChangeShapeType="1"/>
            </p:cNvSpPr>
            <p:nvPr/>
          </p:nvSpPr>
          <p:spPr bwMode="auto">
            <a:xfrm>
              <a:off x="4459" y="2294"/>
              <a:ext cx="534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290" name="Line 74"/>
            <p:cNvSpPr>
              <a:spLocks noChangeShapeType="1"/>
            </p:cNvSpPr>
            <p:nvPr/>
          </p:nvSpPr>
          <p:spPr bwMode="auto">
            <a:xfrm>
              <a:off x="5003" y="2294"/>
              <a:ext cx="535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291" name="Line 75"/>
            <p:cNvSpPr>
              <a:spLocks noChangeShapeType="1"/>
            </p:cNvSpPr>
            <p:nvPr/>
          </p:nvSpPr>
          <p:spPr bwMode="auto">
            <a:xfrm>
              <a:off x="159" y="2747"/>
              <a:ext cx="307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292" name="Line 76"/>
            <p:cNvSpPr>
              <a:spLocks noChangeShapeType="1"/>
            </p:cNvSpPr>
            <p:nvPr/>
          </p:nvSpPr>
          <p:spPr bwMode="auto">
            <a:xfrm>
              <a:off x="476" y="2747"/>
              <a:ext cx="1892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293" name="Line 77"/>
            <p:cNvSpPr>
              <a:spLocks noChangeShapeType="1"/>
            </p:cNvSpPr>
            <p:nvPr/>
          </p:nvSpPr>
          <p:spPr bwMode="auto">
            <a:xfrm>
              <a:off x="2378" y="2747"/>
              <a:ext cx="489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294" name="Line 78"/>
            <p:cNvSpPr>
              <a:spLocks noChangeShapeType="1"/>
            </p:cNvSpPr>
            <p:nvPr/>
          </p:nvSpPr>
          <p:spPr bwMode="auto">
            <a:xfrm>
              <a:off x="2871" y="2747"/>
              <a:ext cx="489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295" name="Line 79"/>
            <p:cNvSpPr>
              <a:spLocks noChangeShapeType="1"/>
            </p:cNvSpPr>
            <p:nvPr/>
          </p:nvSpPr>
          <p:spPr bwMode="auto">
            <a:xfrm>
              <a:off x="3370" y="2747"/>
              <a:ext cx="534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296" name="Line 80"/>
            <p:cNvSpPr>
              <a:spLocks noChangeShapeType="1"/>
            </p:cNvSpPr>
            <p:nvPr/>
          </p:nvSpPr>
          <p:spPr bwMode="auto">
            <a:xfrm>
              <a:off x="3915" y="2747"/>
              <a:ext cx="534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297" name="Line 81"/>
            <p:cNvSpPr>
              <a:spLocks noChangeShapeType="1"/>
            </p:cNvSpPr>
            <p:nvPr/>
          </p:nvSpPr>
          <p:spPr bwMode="auto">
            <a:xfrm>
              <a:off x="4459" y="2747"/>
              <a:ext cx="534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298" name="Line 82"/>
            <p:cNvSpPr>
              <a:spLocks noChangeShapeType="1"/>
            </p:cNvSpPr>
            <p:nvPr/>
          </p:nvSpPr>
          <p:spPr bwMode="auto">
            <a:xfrm>
              <a:off x="5003" y="2747"/>
              <a:ext cx="535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299" name="Line 83"/>
            <p:cNvSpPr>
              <a:spLocks noChangeShapeType="1"/>
            </p:cNvSpPr>
            <p:nvPr/>
          </p:nvSpPr>
          <p:spPr bwMode="auto">
            <a:xfrm>
              <a:off x="159" y="3074"/>
              <a:ext cx="307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00" name="Line 84"/>
            <p:cNvSpPr>
              <a:spLocks noChangeShapeType="1"/>
            </p:cNvSpPr>
            <p:nvPr/>
          </p:nvSpPr>
          <p:spPr bwMode="auto">
            <a:xfrm>
              <a:off x="476" y="3074"/>
              <a:ext cx="1892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01" name="Line 85"/>
            <p:cNvSpPr>
              <a:spLocks noChangeShapeType="1"/>
            </p:cNvSpPr>
            <p:nvPr/>
          </p:nvSpPr>
          <p:spPr bwMode="auto">
            <a:xfrm>
              <a:off x="2378" y="3074"/>
              <a:ext cx="489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02" name="Line 86"/>
            <p:cNvSpPr>
              <a:spLocks noChangeShapeType="1"/>
            </p:cNvSpPr>
            <p:nvPr/>
          </p:nvSpPr>
          <p:spPr bwMode="auto">
            <a:xfrm>
              <a:off x="2871" y="3074"/>
              <a:ext cx="489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03" name="Line 87"/>
            <p:cNvSpPr>
              <a:spLocks noChangeShapeType="1"/>
            </p:cNvSpPr>
            <p:nvPr/>
          </p:nvSpPr>
          <p:spPr bwMode="auto">
            <a:xfrm>
              <a:off x="3370" y="3074"/>
              <a:ext cx="534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04" name="Line 88"/>
            <p:cNvSpPr>
              <a:spLocks noChangeShapeType="1"/>
            </p:cNvSpPr>
            <p:nvPr/>
          </p:nvSpPr>
          <p:spPr bwMode="auto">
            <a:xfrm>
              <a:off x="3915" y="3074"/>
              <a:ext cx="534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05" name="Line 89"/>
            <p:cNvSpPr>
              <a:spLocks noChangeShapeType="1"/>
            </p:cNvSpPr>
            <p:nvPr/>
          </p:nvSpPr>
          <p:spPr bwMode="auto">
            <a:xfrm>
              <a:off x="4459" y="3074"/>
              <a:ext cx="534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06" name="Line 90"/>
            <p:cNvSpPr>
              <a:spLocks noChangeShapeType="1"/>
            </p:cNvSpPr>
            <p:nvPr/>
          </p:nvSpPr>
          <p:spPr bwMode="auto">
            <a:xfrm>
              <a:off x="5003" y="3074"/>
              <a:ext cx="535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07" name="Line 91"/>
            <p:cNvSpPr>
              <a:spLocks noChangeShapeType="1"/>
            </p:cNvSpPr>
            <p:nvPr/>
          </p:nvSpPr>
          <p:spPr bwMode="auto">
            <a:xfrm>
              <a:off x="159" y="3400"/>
              <a:ext cx="307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08" name="Line 92"/>
            <p:cNvSpPr>
              <a:spLocks noChangeShapeType="1"/>
            </p:cNvSpPr>
            <p:nvPr/>
          </p:nvSpPr>
          <p:spPr bwMode="auto">
            <a:xfrm>
              <a:off x="476" y="3400"/>
              <a:ext cx="1892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09" name="Line 93"/>
            <p:cNvSpPr>
              <a:spLocks noChangeShapeType="1"/>
            </p:cNvSpPr>
            <p:nvPr/>
          </p:nvSpPr>
          <p:spPr bwMode="auto">
            <a:xfrm>
              <a:off x="2378" y="3400"/>
              <a:ext cx="489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10" name="Line 94"/>
            <p:cNvSpPr>
              <a:spLocks noChangeShapeType="1"/>
            </p:cNvSpPr>
            <p:nvPr/>
          </p:nvSpPr>
          <p:spPr bwMode="auto">
            <a:xfrm>
              <a:off x="2871" y="3400"/>
              <a:ext cx="489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11" name="Line 95"/>
            <p:cNvSpPr>
              <a:spLocks noChangeShapeType="1"/>
            </p:cNvSpPr>
            <p:nvPr/>
          </p:nvSpPr>
          <p:spPr bwMode="auto">
            <a:xfrm>
              <a:off x="3370" y="3400"/>
              <a:ext cx="534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12" name="Line 96"/>
            <p:cNvSpPr>
              <a:spLocks noChangeShapeType="1"/>
            </p:cNvSpPr>
            <p:nvPr/>
          </p:nvSpPr>
          <p:spPr bwMode="auto">
            <a:xfrm>
              <a:off x="3915" y="3400"/>
              <a:ext cx="534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13" name="Line 97"/>
            <p:cNvSpPr>
              <a:spLocks noChangeShapeType="1"/>
            </p:cNvSpPr>
            <p:nvPr/>
          </p:nvSpPr>
          <p:spPr bwMode="auto">
            <a:xfrm>
              <a:off x="4459" y="3400"/>
              <a:ext cx="534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14" name="Line 98"/>
            <p:cNvSpPr>
              <a:spLocks noChangeShapeType="1"/>
            </p:cNvSpPr>
            <p:nvPr/>
          </p:nvSpPr>
          <p:spPr bwMode="auto">
            <a:xfrm>
              <a:off x="5003" y="3400"/>
              <a:ext cx="535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15" name="Line 99"/>
            <p:cNvSpPr>
              <a:spLocks noChangeShapeType="1"/>
            </p:cNvSpPr>
            <p:nvPr/>
          </p:nvSpPr>
          <p:spPr bwMode="auto">
            <a:xfrm>
              <a:off x="159" y="3861"/>
              <a:ext cx="307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16" name="Line 100"/>
            <p:cNvSpPr>
              <a:spLocks noChangeShapeType="1"/>
            </p:cNvSpPr>
            <p:nvPr/>
          </p:nvSpPr>
          <p:spPr bwMode="auto">
            <a:xfrm>
              <a:off x="476" y="3861"/>
              <a:ext cx="1892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17" name="Line 101"/>
            <p:cNvSpPr>
              <a:spLocks noChangeShapeType="1"/>
            </p:cNvSpPr>
            <p:nvPr/>
          </p:nvSpPr>
          <p:spPr bwMode="auto">
            <a:xfrm>
              <a:off x="2378" y="3861"/>
              <a:ext cx="489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18" name="Line 102"/>
            <p:cNvSpPr>
              <a:spLocks noChangeShapeType="1"/>
            </p:cNvSpPr>
            <p:nvPr/>
          </p:nvSpPr>
          <p:spPr bwMode="auto">
            <a:xfrm>
              <a:off x="2871" y="3861"/>
              <a:ext cx="489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19" name="Line 103"/>
            <p:cNvSpPr>
              <a:spLocks noChangeShapeType="1"/>
            </p:cNvSpPr>
            <p:nvPr/>
          </p:nvSpPr>
          <p:spPr bwMode="auto">
            <a:xfrm>
              <a:off x="3370" y="3861"/>
              <a:ext cx="534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20" name="Line 104"/>
            <p:cNvSpPr>
              <a:spLocks noChangeShapeType="1"/>
            </p:cNvSpPr>
            <p:nvPr/>
          </p:nvSpPr>
          <p:spPr bwMode="auto">
            <a:xfrm>
              <a:off x="3915" y="3861"/>
              <a:ext cx="534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21" name="Line 105"/>
            <p:cNvSpPr>
              <a:spLocks noChangeShapeType="1"/>
            </p:cNvSpPr>
            <p:nvPr/>
          </p:nvSpPr>
          <p:spPr bwMode="auto">
            <a:xfrm>
              <a:off x="4459" y="3861"/>
              <a:ext cx="534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22" name="Line 106"/>
            <p:cNvSpPr>
              <a:spLocks noChangeShapeType="1"/>
            </p:cNvSpPr>
            <p:nvPr/>
          </p:nvSpPr>
          <p:spPr bwMode="auto">
            <a:xfrm>
              <a:off x="5003" y="3861"/>
              <a:ext cx="535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23" name="Line 107"/>
            <p:cNvSpPr>
              <a:spLocks noChangeShapeType="1"/>
            </p:cNvSpPr>
            <p:nvPr/>
          </p:nvSpPr>
          <p:spPr bwMode="auto">
            <a:xfrm>
              <a:off x="159" y="1298"/>
              <a:ext cx="0" cy="655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24" name="Line 108"/>
            <p:cNvSpPr>
              <a:spLocks noChangeShapeType="1"/>
            </p:cNvSpPr>
            <p:nvPr/>
          </p:nvSpPr>
          <p:spPr bwMode="auto">
            <a:xfrm>
              <a:off x="159" y="1969"/>
              <a:ext cx="0" cy="316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25" name="Line 109"/>
            <p:cNvSpPr>
              <a:spLocks noChangeShapeType="1"/>
            </p:cNvSpPr>
            <p:nvPr/>
          </p:nvSpPr>
          <p:spPr bwMode="auto">
            <a:xfrm>
              <a:off x="159" y="2294"/>
              <a:ext cx="0" cy="451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26" name="Line 110"/>
            <p:cNvSpPr>
              <a:spLocks noChangeShapeType="1"/>
            </p:cNvSpPr>
            <p:nvPr/>
          </p:nvSpPr>
          <p:spPr bwMode="auto">
            <a:xfrm>
              <a:off x="159" y="2747"/>
              <a:ext cx="0" cy="316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27" name="Line 111"/>
            <p:cNvSpPr>
              <a:spLocks noChangeShapeType="1"/>
            </p:cNvSpPr>
            <p:nvPr/>
          </p:nvSpPr>
          <p:spPr bwMode="auto">
            <a:xfrm>
              <a:off x="159" y="3074"/>
              <a:ext cx="0" cy="316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28" name="Line 112"/>
            <p:cNvSpPr>
              <a:spLocks noChangeShapeType="1"/>
            </p:cNvSpPr>
            <p:nvPr/>
          </p:nvSpPr>
          <p:spPr bwMode="auto">
            <a:xfrm>
              <a:off x="159" y="3400"/>
              <a:ext cx="0" cy="451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29" name="Line 113"/>
            <p:cNvSpPr>
              <a:spLocks noChangeShapeType="1"/>
            </p:cNvSpPr>
            <p:nvPr/>
          </p:nvSpPr>
          <p:spPr bwMode="auto">
            <a:xfrm>
              <a:off x="476" y="1298"/>
              <a:ext cx="0" cy="655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30" name="Line 114"/>
            <p:cNvSpPr>
              <a:spLocks noChangeShapeType="1"/>
            </p:cNvSpPr>
            <p:nvPr/>
          </p:nvSpPr>
          <p:spPr bwMode="auto">
            <a:xfrm>
              <a:off x="476" y="1969"/>
              <a:ext cx="0" cy="316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31" name="Line 115"/>
            <p:cNvSpPr>
              <a:spLocks noChangeShapeType="1"/>
            </p:cNvSpPr>
            <p:nvPr/>
          </p:nvSpPr>
          <p:spPr bwMode="auto">
            <a:xfrm>
              <a:off x="476" y="2294"/>
              <a:ext cx="0" cy="451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32" name="Line 116"/>
            <p:cNvSpPr>
              <a:spLocks noChangeShapeType="1"/>
            </p:cNvSpPr>
            <p:nvPr/>
          </p:nvSpPr>
          <p:spPr bwMode="auto">
            <a:xfrm>
              <a:off x="476" y="2747"/>
              <a:ext cx="0" cy="316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33" name="Line 117"/>
            <p:cNvSpPr>
              <a:spLocks noChangeShapeType="1"/>
            </p:cNvSpPr>
            <p:nvPr/>
          </p:nvSpPr>
          <p:spPr bwMode="auto">
            <a:xfrm>
              <a:off x="476" y="3074"/>
              <a:ext cx="0" cy="316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34" name="Line 118"/>
            <p:cNvSpPr>
              <a:spLocks noChangeShapeType="1"/>
            </p:cNvSpPr>
            <p:nvPr/>
          </p:nvSpPr>
          <p:spPr bwMode="auto">
            <a:xfrm>
              <a:off x="476" y="3400"/>
              <a:ext cx="0" cy="451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35" name="Line 119"/>
            <p:cNvSpPr>
              <a:spLocks noChangeShapeType="1"/>
            </p:cNvSpPr>
            <p:nvPr/>
          </p:nvSpPr>
          <p:spPr bwMode="auto">
            <a:xfrm>
              <a:off x="2378" y="1298"/>
              <a:ext cx="0" cy="655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36" name="Line 120"/>
            <p:cNvSpPr>
              <a:spLocks noChangeShapeType="1"/>
            </p:cNvSpPr>
            <p:nvPr/>
          </p:nvSpPr>
          <p:spPr bwMode="auto">
            <a:xfrm>
              <a:off x="2378" y="1969"/>
              <a:ext cx="0" cy="316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37" name="Line 121"/>
            <p:cNvSpPr>
              <a:spLocks noChangeShapeType="1"/>
            </p:cNvSpPr>
            <p:nvPr/>
          </p:nvSpPr>
          <p:spPr bwMode="auto">
            <a:xfrm>
              <a:off x="2378" y="2294"/>
              <a:ext cx="0" cy="451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38" name="Line 122"/>
            <p:cNvSpPr>
              <a:spLocks noChangeShapeType="1"/>
            </p:cNvSpPr>
            <p:nvPr/>
          </p:nvSpPr>
          <p:spPr bwMode="auto">
            <a:xfrm>
              <a:off x="2378" y="2747"/>
              <a:ext cx="0" cy="316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39" name="Line 123"/>
            <p:cNvSpPr>
              <a:spLocks noChangeShapeType="1"/>
            </p:cNvSpPr>
            <p:nvPr/>
          </p:nvSpPr>
          <p:spPr bwMode="auto">
            <a:xfrm>
              <a:off x="2378" y="3074"/>
              <a:ext cx="0" cy="316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40" name="Line 124"/>
            <p:cNvSpPr>
              <a:spLocks noChangeShapeType="1"/>
            </p:cNvSpPr>
            <p:nvPr/>
          </p:nvSpPr>
          <p:spPr bwMode="auto">
            <a:xfrm>
              <a:off x="2378" y="3400"/>
              <a:ext cx="0" cy="451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41" name="Line 125"/>
            <p:cNvSpPr>
              <a:spLocks noChangeShapeType="1"/>
            </p:cNvSpPr>
            <p:nvPr/>
          </p:nvSpPr>
          <p:spPr bwMode="auto">
            <a:xfrm>
              <a:off x="2871" y="1298"/>
              <a:ext cx="0" cy="655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42" name="Line 126"/>
            <p:cNvSpPr>
              <a:spLocks noChangeShapeType="1"/>
            </p:cNvSpPr>
            <p:nvPr/>
          </p:nvSpPr>
          <p:spPr bwMode="auto">
            <a:xfrm>
              <a:off x="2871" y="1969"/>
              <a:ext cx="0" cy="316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43" name="Line 127"/>
            <p:cNvSpPr>
              <a:spLocks noChangeShapeType="1"/>
            </p:cNvSpPr>
            <p:nvPr/>
          </p:nvSpPr>
          <p:spPr bwMode="auto">
            <a:xfrm>
              <a:off x="2871" y="2294"/>
              <a:ext cx="0" cy="451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44" name="Line 128"/>
            <p:cNvSpPr>
              <a:spLocks noChangeShapeType="1"/>
            </p:cNvSpPr>
            <p:nvPr/>
          </p:nvSpPr>
          <p:spPr bwMode="auto">
            <a:xfrm>
              <a:off x="2871" y="2747"/>
              <a:ext cx="0" cy="316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45" name="Line 129"/>
            <p:cNvSpPr>
              <a:spLocks noChangeShapeType="1"/>
            </p:cNvSpPr>
            <p:nvPr/>
          </p:nvSpPr>
          <p:spPr bwMode="auto">
            <a:xfrm>
              <a:off x="2871" y="3074"/>
              <a:ext cx="0" cy="316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46" name="Line 130"/>
            <p:cNvSpPr>
              <a:spLocks noChangeShapeType="1"/>
            </p:cNvSpPr>
            <p:nvPr/>
          </p:nvSpPr>
          <p:spPr bwMode="auto">
            <a:xfrm>
              <a:off x="2871" y="3400"/>
              <a:ext cx="0" cy="451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47" name="Line 131"/>
            <p:cNvSpPr>
              <a:spLocks noChangeShapeType="1"/>
            </p:cNvSpPr>
            <p:nvPr/>
          </p:nvSpPr>
          <p:spPr bwMode="auto">
            <a:xfrm>
              <a:off x="3370" y="1298"/>
              <a:ext cx="0" cy="655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48" name="Line 132"/>
            <p:cNvSpPr>
              <a:spLocks noChangeShapeType="1"/>
            </p:cNvSpPr>
            <p:nvPr/>
          </p:nvSpPr>
          <p:spPr bwMode="auto">
            <a:xfrm>
              <a:off x="3370" y="1969"/>
              <a:ext cx="0" cy="316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49" name="Line 133"/>
            <p:cNvSpPr>
              <a:spLocks noChangeShapeType="1"/>
            </p:cNvSpPr>
            <p:nvPr/>
          </p:nvSpPr>
          <p:spPr bwMode="auto">
            <a:xfrm>
              <a:off x="3370" y="2294"/>
              <a:ext cx="0" cy="451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50" name="Line 134"/>
            <p:cNvSpPr>
              <a:spLocks noChangeShapeType="1"/>
            </p:cNvSpPr>
            <p:nvPr/>
          </p:nvSpPr>
          <p:spPr bwMode="auto">
            <a:xfrm>
              <a:off x="3370" y="2747"/>
              <a:ext cx="0" cy="316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51" name="Line 135"/>
            <p:cNvSpPr>
              <a:spLocks noChangeShapeType="1"/>
            </p:cNvSpPr>
            <p:nvPr/>
          </p:nvSpPr>
          <p:spPr bwMode="auto">
            <a:xfrm>
              <a:off x="3370" y="3074"/>
              <a:ext cx="0" cy="316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52" name="Line 136"/>
            <p:cNvSpPr>
              <a:spLocks noChangeShapeType="1"/>
            </p:cNvSpPr>
            <p:nvPr/>
          </p:nvSpPr>
          <p:spPr bwMode="auto">
            <a:xfrm>
              <a:off x="3370" y="3400"/>
              <a:ext cx="0" cy="451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53" name="Line 137"/>
            <p:cNvSpPr>
              <a:spLocks noChangeShapeType="1"/>
            </p:cNvSpPr>
            <p:nvPr/>
          </p:nvSpPr>
          <p:spPr bwMode="auto">
            <a:xfrm>
              <a:off x="3915" y="1298"/>
              <a:ext cx="0" cy="655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54" name="Line 138"/>
            <p:cNvSpPr>
              <a:spLocks noChangeShapeType="1"/>
            </p:cNvSpPr>
            <p:nvPr/>
          </p:nvSpPr>
          <p:spPr bwMode="auto">
            <a:xfrm>
              <a:off x="3915" y="1969"/>
              <a:ext cx="0" cy="316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55" name="Line 139"/>
            <p:cNvSpPr>
              <a:spLocks noChangeShapeType="1"/>
            </p:cNvSpPr>
            <p:nvPr/>
          </p:nvSpPr>
          <p:spPr bwMode="auto">
            <a:xfrm>
              <a:off x="3915" y="2294"/>
              <a:ext cx="0" cy="451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56" name="Line 140"/>
            <p:cNvSpPr>
              <a:spLocks noChangeShapeType="1"/>
            </p:cNvSpPr>
            <p:nvPr/>
          </p:nvSpPr>
          <p:spPr bwMode="auto">
            <a:xfrm>
              <a:off x="3915" y="2747"/>
              <a:ext cx="0" cy="316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57" name="Line 141"/>
            <p:cNvSpPr>
              <a:spLocks noChangeShapeType="1"/>
            </p:cNvSpPr>
            <p:nvPr/>
          </p:nvSpPr>
          <p:spPr bwMode="auto">
            <a:xfrm>
              <a:off x="3915" y="3074"/>
              <a:ext cx="0" cy="316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58" name="Line 142"/>
            <p:cNvSpPr>
              <a:spLocks noChangeShapeType="1"/>
            </p:cNvSpPr>
            <p:nvPr/>
          </p:nvSpPr>
          <p:spPr bwMode="auto">
            <a:xfrm>
              <a:off x="3915" y="3400"/>
              <a:ext cx="0" cy="451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59" name="Line 143"/>
            <p:cNvSpPr>
              <a:spLocks noChangeShapeType="1"/>
            </p:cNvSpPr>
            <p:nvPr/>
          </p:nvSpPr>
          <p:spPr bwMode="auto">
            <a:xfrm>
              <a:off x="4459" y="1298"/>
              <a:ext cx="0" cy="655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60" name="Line 144"/>
            <p:cNvSpPr>
              <a:spLocks noChangeShapeType="1"/>
            </p:cNvSpPr>
            <p:nvPr/>
          </p:nvSpPr>
          <p:spPr bwMode="auto">
            <a:xfrm>
              <a:off x="4459" y="1969"/>
              <a:ext cx="0" cy="316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61" name="Line 145"/>
            <p:cNvSpPr>
              <a:spLocks noChangeShapeType="1"/>
            </p:cNvSpPr>
            <p:nvPr/>
          </p:nvSpPr>
          <p:spPr bwMode="auto">
            <a:xfrm>
              <a:off x="4459" y="2294"/>
              <a:ext cx="0" cy="451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62" name="Line 146"/>
            <p:cNvSpPr>
              <a:spLocks noChangeShapeType="1"/>
            </p:cNvSpPr>
            <p:nvPr/>
          </p:nvSpPr>
          <p:spPr bwMode="auto">
            <a:xfrm>
              <a:off x="4459" y="2747"/>
              <a:ext cx="0" cy="316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63" name="Line 147"/>
            <p:cNvSpPr>
              <a:spLocks noChangeShapeType="1"/>
            </p:cNvSpPr>
            <p:nvPr/>
          </p:nvSpPr>
          <p:spPr bwMode="auto">
            <a:xfrm>
              <a:off x="4459" y="3074"/>
              <a:ext cx="0" cy="316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64" name="Line 148"/>
            <p:cNvSpPr>
              <a:spLocks noChangeShapeType="1"/>
            </p:cNvSpPr>
            <p:nvPr/>
          </p:nvSpPr>
          <p:spPr bwMode="auto">
            <a:xfrm>
              <a:off x="4459" y="3400"/>
              <a:ext cx="0" cy="451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65" name="Line 149"/>
            <p:cNvSpPr>
              <a:spLocks noChangeShapeType="1"/>
            </p:cNvSpPr>
            <p:nvPr/>
          </p:nvSpPr>
          <p:spPr bwMode="auto">
            <a:xfrm>
              <a:off x="5003" y="1298"/>
              <a:ext cx="0" cy="655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66" name="Line 150"/>
            <p:cNvSpPr>
              <a:spLocks noChangeShapeType="1"/>
            </p:cNvSpPr>
            <p:nvPr/>
          </p:nvSpPr>
          <p:spPr bwMode="auto">
            <a:xfrm>
              <a:off x="5003" y="1969"/>
              <a:ext cx="0" cy="316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67" name="Line 151"/>
            <p:cNvSpPr>
              <a:spLocks noChangeShapeType="1"/>
            </p:cNvSpPr>
            <p:nvPr/>
          </p:nvSpPr>
          <p:spPr bwMode="auto">
            <a:xfrm>
              <a:off x="5003" y="2294"/>
              <a:ext cx="0" cy="451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68" name="Line 152"/>
            <p:cNvSpPr>
              <a:spLocks noChangeShapeType="1"/>
            </p:cNvSpPr>
            <p:nvPr/>
          </p:nvSpPr>
          <p:spPr bwMode="auto">
            <a:xfrm>
              <a:off x="5003" y="2747"/>
              <a:ext cx="0" cy="316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69" name="Line 153"/>
            <p:cNvSpPr>
              <a:spLocks noChangeShapeType="1"/>
            </p:cNvSpPr>
            <p:nvPr/>
          </p:nvSpPr>
          <p:spPr bwMode="auto">
            <a:xfrm>
              <a:off x="5003" y="3074"/>
              <a:ext cx="0" cy="316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70" name="Line 154"/>
            <p:cNvSpPr>
              <a:spLocks noChangeShapeType="1"/>
            </p:cNvSpPr>
            <p:nvPr/>
          </p:nvSpPr>
          <p:spPr bwMode="auto">
            <a:xfrm>
              <a:off x="5003" y="3400"/>
              <a:ext cx="0" cy="451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71" name="Line 155"/>
            <p:cNvSpPr>
              <a:spLocks noChangeShapeType="1"/>
            </p:cNvSpPr>
            <p:nvPr/>
          </p:nvSpPr>
          <p:spPr bwMode="auto">
            <a:xfrm>
              <a:off x="5548" y="1298"/>
              <a:ext cx="0" cy="655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72" name="Line 156"/>
            <p:cNvSpPr>
              <a:spLocks noChangeShapeType="1"/>
            </p:cNvSpPr>
            <p:nvPr/>
          </p:nvSpPr>
          <p:spPr bwMode="auto">
            <a:xfrm>
              <a:off x="5548" y="1969"/>
              <a:ext cx="0" cy="316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73" name="Line 157"/>
            <p:cNvSpPr>
              <a:spLocks noChangeShapeType="1"/>
            </p:cNvSpPr>
            <p:nvPr/>
          </p:nvSpPr>
          <p:spPr bwMode="auto">
            <a:xfrm>
              <a:off x="5548" y="2294"/>
              <a:ext cx="0" cy="451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74" name="Line 158"/>
            <p:cNvSpPr>
              <a:spLocks noChangeShapeType="1"/>
            </p:cNvSpPr>
            <p:nvPr/>
          </p:nvSpPr>
          <p:spPr bwMode="auto">
            <a:xfrm>
              <a:off x="5548" y="2747"/>
              <a:ext cx="0" cy="316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75" name="Line 159"/>
            <p:cNvSpPr>
              <a:spLocks noChangeShapeType="1"/>
            </p:cNvSpPr>
            <p:nvPr/>
          </p:nvSpPr>
          <p:spPr bwMode="auto">
            <a:xfrm>
              <a:off x="5548" y="3074"/>
              <a:ext cx="0" cy="316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76" name="Line 160"/>
            <p:cNvSpPr>
              <a:spLocks noChangeShapeType="1"/>
            </p:cNvSpPr>
            <p:nvPr/>
          </p:nvSpPr>
          <p:spPr bwMode="auto">
            <a:xfrm>
              <a:off x="5548" y="3400"/>
              <a:ext cx="0" cy="451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460375" y="428625"/>
            <a:ext cx="8183563" cy="642938"/>
          </a:xfrm>
          <a:ln/>
        </p:spPr>
        <p:txBody>
          <a:bodyPr/>
          <a:lstStyle/>
          <a:p>
            <a:pPr marL="53975" algn="ctr">
              <a:lnSpc>
                <a:spcPct val="100000"/>
              </a:lnSpc>
              <a:buClrTx/>
              <a:buFontTx/>
              <a:buNone/>
              <a:tabLst>
                <a:tab pos="53975" algn="l"/>
                <a:tab pos="501650" algn="l"/>
                <a:tab pos="950913" algn="l"/>
                <a:tab pos="1400175" algn="l"/>
                <a:tab pos="1849438" algn="l"/>
                <a:tab pos="2298700" algn="l"/>
                <a:tab pos="2747963" algn="l"/>
                <a:tab pos="3197225" algn="l"/>
                <a:tab pos="3646488" algn="l"/>
                <a:tab pos="4095750" algn="l"/>
                <a:tab pos="4545013" algn="l"/>
                <a:tab pos="4994275" algn="l"/>
                <a:tab pos="5443538" algn="l"/>
                <a:tab pos="5892800" algn="l"/>
                <a:tab pos="6342063" algn="l"/>
                <a:tab pos="6791325" algn="l"/>
                <a:tab pos="7240588" algn="l"/>
                <a:tab pos="7689850" algn="l"/>
                <a:tab pos="8139113" algn="l"/>
                <a:tab pos="8588375" algn="l"/>
                <a:tab pos="9037638" algn="l"/>
              </a:tabLst>
            </a:pPr>
            <a:r>
              <a:rPr lang="ru-RU" altLang="ru-RU" sz="2800" b="1">
                <a:solidFill>
                  <a:srgbClr val="E6E9CB"/>
                </a:solidFill>
              </a:rPr>
              <a:t>Основные понятия и термины</a:t>
            </a:r>
          </a:p>
        </p:txBody>
      </p:sp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388938" y="1458913"/>
            <a:ext cx="8183562" cy="161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708025" algn="l"/>
                <a:tab pos="1431925" algn="l"/>
                <a:tab pos="2155825" algn="l"/>
                <a:tab pos="2879725" algn="l"/>
                <a:tab pos="3603625" algn="l"/>
                <a:tab pos="4343400" algn="l"/>
                <a:tab pos="5051425" algn="l"/>
                <a:tab pos="5775325" algn="l"/>
                <a:tab pos="6499225" algn="l"/>
                <a:tab pos="7223125" algn="l"/>
                <a:tab pos="7947025" algn="l"/>
                <a:tab pos="8070850" algn="l"/>
                <a:tab pos="8520113" algn="l"/>
                <a:tab pos="8969375" algn="l"/>
                <a:tab pos="9418638" algn="l"/>
                <a:tab pos="9867900" algn="l"/>
                <a:tab pos="10321925" algn="l"/>
                <a:tab pos="10779125" algn="l"/>
                <a:tab pos="10779125" algn="l"/>
                <a:tab pos="107807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708025" algn="l"/>
                <a:tab pos="1431925" algn="l"/>
                <a:tab pos="2155825" algn="l"/>
                <a:tab pos="2879725" algn="l"/>
                <a:tab pos="3603625" algn="l"/>
                <a:tab pos="4343400" algn="l"/>
                <a:tab pos="5051425" algn="l"/>
                <a:tab pos="5775325" algn="l"/>
                <a:tab pos="6499225" algn="l"/>
                <a:tab pos="7223125" algn="l"/>
                <a:tab pos="7947025" algn="l"/>
                <a:tab pos="8070850" algn="l"/>
                <a:tab pos="8520113" algn="l"/>
                <a:tab pos="8969375" algn="l"/>
                <a:tab pos="9418638" algn="l"/>
                <a:tab pos="9867900" algn="l"/>
                <a:tab pos="10321925" algn="l"/>
                <a:tab pos="10779125" algn="l"/>
                <a:tab pos="10779125" algn="l"/>
                <a:tab pos="107807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708025" algn="l"/>
                <a:tab pos="1431925" algn="l"/>
                <a:tab pos="2155825" algn="l"/>
                <a:tab pos="2879725" algn="l"/>
                <a:tab pos="3603625" algn="l"/>
                <a:tab pos="4343400" algn="l"/>
                <a:tab pos="5051425" algn="l"/>
                <a:tab pos="5775325" algn="l"/>
                <a:tab pos="6499225" algn="l"/>
                <a:tab pos="7223125" algn="l"/>
                <a:tab pos="7947025" algn="l"/>
                <a:tab pos="8070850" algn="l"/>
                <a:tab pos="8520113" algn="l"/>
                <a:tab pos="8969375" algn="l"/>
                <a:tab pos="9418638" algn="l"/>
                <a:tab pos="9867900" algn="l"/>
                <a:tab pos="10321925" algn="l"/>
                <a:tab pos="10779125" algn="l"/>
                <a:tab pos="10779125" algn="l"/>
                <a:tab pos="107807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708025" algn="l"/>
                <a:tab pos="1431925" algn="l"/>
                <a:tab pos="2155825" algn="l"/>
                <a:tab pos="2879725" algn="l"/>
                <a:tab pos="3603625" algn="l"/>
                <a:tab pos="4343400" algn="l"/>
                <a:tab pos="5051425" algn="l"/>
                <a:tab pos="5775325" algn="l"/>
                <a:tab pos="6499225" algn="l"/>
                <a:tab pos="7223125" algn="l"/>
                <a:tab pos="7947025" algn="l"/>
                <a:tab pos="8070850" algn="l"/>
                <a:tab pos="8520113" algn="l"/>
                <a:tab pos="8969375" algn="l"/>
                <a:tab pos="9418638" algn="l"/>
                <a:tab pos="9867900" algn="l"/>
                <a:tab pos="10321925" algn="l"/>
                <a:tab pos="10779125" algn="l"/>
                <a:tab pos="10779125" algn="l"/>
                <a:tab pos="107807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708025" algn="l"/>
                <a:tab pos="1431925" algn="l"/>
                <a:tab pos="2155825" algn="l"/>
                <a:tab pos="2879725" algn="l"/>
                <a:tab pos="3603625" algn="l"/>
                <a:tab pos="4343400" algn="l"/>
                <a:tab pos="5051425" algn="l"/>
                <a:tab pos="5775325" algn="l"/>
                <a:tab pos="6499225" algn="l"/>
                <a:tab pos="7223125" algn="l"/>
                <a:tab pos="7947025" algn="l"/>
                <a:tab pos="8070850" algn="l"/>
                <a:tab pos="8520113" algn="l"/>
                <a:tab pos="8969375" algn="l"/>
                <a:tab pos="9418638" algn="l"/>
                <a:tab pos="9867900" algn="l"/>
                <a:tab pos="10321925" algn="l"/>
                <a:tab pos="10779125" algn="l"/>
                <a:tab pos="10779125" algn="l"/>
                <a:tab pos="107807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08025" algn="l"/>
                <a:tab pos="1431925" algn="l"/>
                <a:tab pos="2155825" algn="l"/>
                <a:tab pos="2879725" algn="l"/>
                <a:tab pos="3603625" algn="l"/>
                <a:tab pos="4343400" algn="l"/>
                <a:tab pos="5051425" algn="l"/>
                <a:tab pos="5775325" algn="l"/>
                <a:tab pos="6499225" algn="l"/>
                <a:tab pos="7223125" algn="l"/>
                <a:tab pos="7947025" algn="l"/>
                <a:tab pos="8070850" algn="l"/>
                <a:tab pos="8520113" algn="l"/>
                <a:tab pos="8969375" algn="l"/>
                <a:tab pos="9418638" algn="l"/>
                <a:tab pos="9867900" algn="l"/>
                <a:tab pos="10321925" algn="l"/>
                <a:tab pos="10779125" algn="l"/>
                <a:tab pos="10779125" algn="l"/>
                <a:tab pos="107807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08025" algn="l"/>
                <a:tab pos="1431925" algn="l"/>
                <a:tab pos="2155825" algn="l"/>
                <a:tab pos="2879725" algn="l"/>
                <a:tab pos="3603625" algn="l"/>
                <a:tab pos="4343400" algn="l"/>
                <a:tab pos="5051425" algn="l"/>
                <a:tab pos="5775325" algn="l"/>
                <a:tab pos="6499225" algn="l"/>
                <a:tab pos="7223125" algn="l"/>
                <a:tab pos="7947025" algn="l"/>
                <a:tab pos="8070850" algn="l"/>
                <a:tab pos="8520113" algn="l"/>
                <a:tab pos="8969375" algn="l"/>
                <a:tab pos="9418638" algn="l"/>
                <a:tab pos="9867900" algn="l"/>
                <a:tab pos="10321925" algn="l"/>
                <a:tab pos="10779125" algn="l"/>
                <a:tab pos="10779125" algn="l"/>
                <a:tab pos="107807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08025" algn="l"/>
                <a:tab pos="1431925" algn="l"/>
                <a:tab pos="2155825" algn="l"/>
                <a:tab pos="2879725" algn="l"/>
                <a:tab pos="3603625" algn="l"/>
                <a:tab pos="4343400" algn="l"/>
                <a:tab pos="5051425" algn="l"/>
                <a:tab pos="5775325" algn="l"/>
                <a:tab pos="6499225" algn="l"/>
                <a:tab pos="7223125" algn="l"/>
                <a:tab pos="7947025" algn="l"/>
                <a:tab pos="8070850" algn="l"/>
                <a:tab pos="8520113" algn="l"/>
                <a:tab pos="8969375" algn="l"/>
                <a:tab pos="9418638" algn="l"/>
                <a:tab pos="9867900" algn="l"/>
                <a:tab pos="10321925" algn="l"/>
                <a:tab pos="10779125" algn="l"/>
                <a:tab pos="10779125" algn="l"/>
                <a:tab pos="107807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08025" algn="l"/>
                <a:tab pos="1431925" algn="l"/>
                <a:tab pos="2155825" algn="l"/>
                <a:tab pos="2879725" algn="l"/>
                <a:tab pos="3603625" algn="l"/>
                <a:tab pos="4343400" algn="l"/>
                <a:tab pos="5051425" algn="l"/>
                <a:tab pos="5775325" algn="l"/>
                <a:tab pos="6499225" algn="l"/>
                <a:tab pos="7223125" algn="l"/>
                <a:tab pos="7947025" algn="l"/>
                <a:tab pos="8070850" algn="l"/>
                <a:tab pos="8520113" algn="l"/>
                <a:tab pos="8969375" algn="l"/>
                <a:tab pos="9418638" algn="l"/>
                <a:tab pos="9867900" algn="l"/>
                <a:tab pos="10321925" algn="l"/>
                <a:tab pos="10779125" algn="l"/>
                <a:tab pos="10779125" algn="l"/>
                <a:tab pos="107807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just" hangingPunct="1">
              <a:lnSpc>
                <a:spcPct val="100000"/>
              </a:lnSpc>
              <a:spcAft>
                <a:spcPts val="1425"/>
              </a:spcAft>
              <a:buClrTx/>
              <a:buFontTx/>
              <a:buNone/>
            </a:pPr>
            <a:r>
              <a:rPr lang="ru-RU" altLang="ru-RU" sz="2400" b="1">
                <a:solidFill>
                  <a:srgbClr val="FFFFFF"/>
                </a:solidFill>
                <a:latin typeface="Times New Roman" panose="02020603050405020304" pitchFamily="18" charset="0"/>
              </a:rPr>
              <a:t>	Бюджет </a:t>
            </a:r>
            <a:r>
              <a:rPr lang="ru-RU" altLang="ru-RU" sz="2400">
                <a:solidFill>
                  <a:srgbClr val="FFFFFF"/>
                </a:solidFill>
                <a:latin typeface="Times New Roman" panose="02020603050405020304" pitchFamily="18" charset="0"/>
              </a:rPr>
              <a:t>- это форма образования и расходования денежных средств, предназначенных для финансового обеспечения задач и функций государства и местного самоуправления.</a:t>
            </a:r>
          </a:p>
          <a:p>
            <a:pPr hangingPunct="1">
              <a:lnSpc>
                <a:spcPct val="100000"/>
              </a:lnSpc>
              <a:spcAft>
                <a:spcPts val="1425"/>
              </a:spcAft>
              <a:buClrTx/>
              <a:buFontTx/>
              <a:buNone/>
            </a:pPr>
            <a:endParaRPr lang="ru-RU" altLang="ru-RU" sz="2400">
              <a:solidFill>
                <a:srgbClr val="FFFFFF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3188" y="3214688"/>
            <a:ext cx="4500562" cy="300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42938" y="500063"/>
            <a:ext cx="8183562" cy="642937"/>
          </a:xfrm>
          <a:ln/>
        </p:spPr>
        <p:txBody>
          <a:bodyPr/>
          <a:lstStyle/>
          <a:p>
            <a:pPr marL="53975" algn="ctr">
              <a:lnSpc>
                <a:spcPct val="100000"/>
              </a:lnSpc>
              <a:buClrTx/>
              <a:buFontTx/>
              <a:buNone/>
              <a:tabLst>
                <a:tab pos="53975" algn="l"/>
                <a:tab pos="501650" algn="l"/>
                <a:tab pos="950913" algn="l"/>
                <a:tab pos="1400175" algn="l"/>
                <a:tab pos="1849438" algn="l"/>
                <a:tab pos="2298700" algn="l"/>
                <a:tab pos="2747963" algn="l"/>
                <a:tab pos="3197225" algn="l"/>
                <a:tab pos="3646488" algn="l"/>
                <a:tab pos="4095750" algn="l"/>
                <a:tab pos="4545013" algn="l"/>
                <a:tab pos="4994275" algn="l"/>
                <a:tab pos="5443538" algn="l"/>
                <a:tab pos="5892800" algn="l"/>
                <a:tab pos="6342063" algn="l"/>
                <a:tab pos="6791325" algn="l"/>
                <a:tab pos="7240588" algn="l"/>
                <a:tab pos="7689850" algn="l"/>
                <a:tab pos="8139113" algn="l"/>
                <a:tab pos="8588375" algn="l"/>
                <a:tab pos="9037638" algn="l"/>
              </a:tabLst>
            </a:pPr>
            <a:r>
              <a:rPr lang="ru-RU" altLang="ru-RU" sz="4600" b="1">
                <a:solidFill>
                  <a:srgbClr val="E6E9CB"/>
                </a:solidFill>
              </a:rPr>
              <a:t>Основные понятия и термины</a:t>
            </a:r>
          </a:p>
        </p:txBody>
      </p:sp>
      <p:sp>
        <p:nvSpPr>
          <p:cNvPr id="11266" name="Freeform 2"/>
          <p:cNvSpPr>
            <a:spLocks noChangeArrowheads="1"/>
          </p:cNvSpPr>
          <p:nvPr/>
        </p:nvSpPr>
        <p:spPr bwMode="auto">
          <a:xfrm>
            <a:off x="4619625" y="3286125"/>
            <a:ext cx="2482850" cy="639763"/>
          </a:xfrm>
          <a:custGeom>
            <a:avLst/>
            <a:gdLst>
              <a:gd name="G0" fmla="+- 1 0 0"/>
              <a:gd name="G1" fmla="+- 19128 0 0"/>
              <a:gd name="G2" fmla="+- 1 0 0"/>
              <a:gd name="G3" fmla="+- 1 0 0"/>
              <a:gd name="T0" fmla="*/ 0 w 2482560"/>
              <a:gd name="T1" fmla="*/ 0 h 639360"/>
              <a:gd name="T2" fmla="*/ 0 w 2482560"/>
              <a:gd name="T3" fmla="*/ 477887 h 639360"/>
              <a:gd name="T4" fmla="*/ 2923331 w 2482560"/>
              <a:gd name="T5" fmla="*/ 477887 h 639360"/>
              <a:gd name="T6" fmla="*/ 2923331 w 2482560"/>
              <a:gd name="T7" fmla="*/ 699462 h 6393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482560" h="639360">
                <a:moveTo>
                  <a:pt x="0" y="0"/>
                </a:moveTo>
                <a:lnTo>
                  <a:pt x="0" y="477887"/>
                </a:lnTo>
                <a:lnTo>
                  <a:pt x="2923331" y="477887"/>
                </a:lnTo>
                <a:lnTo>
                  <a:pt x="2923331" y="699462"/>
                </a:lnTo>
              </a:path>
            </a:pathLst>
          </a:custGeom>
          <a:noFill/>
          <a:ln w="38160" cap="flat">
            <a:solidFill>
              <a:srgbClr val="5B825E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1267" name="Freeform 3"/>
          <p:cNvSpPr>
            <a:spLocks noChangeArrowheads="1"/>
          </p:cNvSpPr>
          <p:nvPr/>
        </p:nvSpPr>
        <p:spPr bwMode="auto">
          <a:xfrm>
            <a:off x="4572000" y="3286125"/>
            <a:ext cx="77788" cy="669925"/>
          </a:xfrm>
          <a:custGeom>
            <a:avLst/>
            <a:gdLst>
              <a:gd name="G0" fmla="+- 1 0 0"/>
              <a:gd name="G1" fmla="+- 1 0 0"/>
              <a:gd name="G2" fmla="+- 1 0 0"/>
              <a:gd name="G3" fmla="+- 1 0 0"/>
              <a:gd name="T0" fmla="*/ 46485 w 77400"/>
              <a:gd name="T1" fmla="*/ 0 h 669600"/>
              <a:gd name="T2" fmla="*/ 46485 w 77400"/>
              <a:gd name="T3" fmla="*/ 511240 h 669600"/>
              <a:gd name="T4" fmla="*/ 45720 w 77400"/>
              <a:gd name="T5" fmla="*/ 511240 h 669600"/>
              <a:gd name="T6" fmla="*/ 45720 w 77400"/>
              <a:gd name="T7" fmla="*/ 732815 h 669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7400" h="669600">
                <a:moveTo>
                  <a:pt x="46485" y="0"/>
                </a:moveTo>
                <a:lnTo>
                  <a:pt x="46485" y="511240"/>
                </a:lnTo>
                <a:lnTo>
                  <a:pt x="45720" y="511240"/>
                </a:lnTo>
                <a:lnTo>
                  <a:pt x="45720" y="732815"/>
                </a:lnTo>
              </a:path>
            </a:pathLst>
          </a:custGeom>
          <a:noFill/>
          <a:ln w="38160" cap="flat">
            <a:solidFill>
              <a:srgbClr val="5B825E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1268" name="Freeform 4"/>
          <p:cNvSpPr>
            <a:spLocks noChangeArrowheads="1"/>
          </p:cNvSpPr>
          <p:nvPr/>
        </p:nvSpPr>
        <p:spPr bwMode="auto">
          <a:xfrm>
            <a:off x="1695450" y="3286125"/>
            <a:ext cx="2482850" cy="635000"/>
          </a:xfrm>
          <a:custGeom>
            <a:avLst/>
            <a:gdLst>
              <a:gd name="G0" fmla="+- 1 0 0"/>
              <a:gd name="G1" fmla="+- 1 0 0"/>
              <a:gd name="G2" fmla="+- 15285 0 0"/>
              <a:gd name="G3" fmla="+- 40250 0 0"/>
              <a:gd name="T0" fmla="*/ 2923331 w 2482560"/>
              <a:gd name="T1" fmla="*/ 0 h 635760"/>
              <a:gd name="T2" fmla="*/ 2923331 w 2482560"/>
              <a:gd name="T3" fmla="*/ 474044 h 635760"/>
              <a:gd name="T4" fmla="*/ 0 w 2482560"/>
              <a:gd name="T5" fmla="*/ 474044 h 635760"/>
              <a:gd name="T6" fmla="*/ 0 w 2482560"/>
              <a:gd name="T7" fmla="*/ 695620 h 6357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482560" h="635760">
                <a:moveTo>
                  <a:pt x="2923331" y="0"/>
                </a:moveTo>
                <a:lnTo>
                  <a:pt x="2923331" y="474044"/>
                </a:lnTo>
                <a:lnTo>
                  <a:pt x="0" y="474044"/>
                </a:lnTo>
                <a:lnTo>
                  <a:pt x="0" y="695620"/>
                </a:lnTo>
              </a:path>
            </a:pathLst>
          </a:custGeom>
          <a:noFill/>
          <a:ln w="38160" cap="flat">
            <a:solidFill>
              <a:srgbClr val="5B825E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1269" name="AutoShape 5"/>
          <p:cNvSpPr>
            <a:spLocks noChangeArrowheads="1"/>
          </p:cNvSpPr>
          <p:nvPr/>
        </p:nvSpPr>
        <p:spPr bwMode="auto">
          <a:xfrm>
            <a:off x="3422650" y="1766888"/>
            <a:ext cx="2030413" cy="1389062"/>
          </a:xfrm>
          <a:prstGeom prst="roundRect">
            <a:avLst>
              <a:gd name="adj" fmla="val 16667"/>
            </a:avLst>
          </a:prstGeom>
          <a:solidFill>
            <a:srgbClr val="72A376"/>
          </a:solidFill>
          <a:ln w="38160" cap="flat">
            <a:solidFill>
              <a:srgbClr val="547857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grpSp>
        <p:nvGrpSpPr>
          <p:cNvPr id="11270" name="Group 6"/>
          <p:cNvGrpSpPr>
            <a:grpSpLocks/>
          </p:cNvGrpSpPr>
          <p:nvPr/>
        </p:nvGrpSpPr>
        <p:grpSpPr bwMode="auto">
          <a:xfrm>
            <a:off x="3689350" y="2019300"/>
            <a:ext cx="2012950" cy="1371600"/>
            <a:chOff x="2324" y="1272"/>
            <a:chExt cx="1268" cy="864"/>
          </a:xfrm>
        </p:grpSpPr>
        <p:sp>
          <p:nvSpPr>
            <p:cNvPr id="11271" name="AutoShape 7"/>
            <p:cNvSpPr>
              <a:spLocks noChangeArrowheads="1"/>
            </p:cNvSpPr>
            <p:nvPr/>
          </p:nvSpPr>
          <p:spPr bwMode="auto">
            <a:xfrm>
              <a:off x="2324" y="1272"/>
              <a:ext cx="1268" cy="864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38160" cap="flat">
              <a:solidFill>
                <a:srgbClr val="72A37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272" name="Rectangle 8"/>
            <p:cNvSpPr>
              <a:spLocks noChangeArrowheads="1"/>
            </p:cNvSpPr>
            <p:nvPr/>
          </p:nvSpPr>
          <p:spPr bwMode="auto">
            <a:xfrm>
              <a:off x="2348" y="1298"/>
              <a:ext cx="1221" cy="8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>
                <a:lnSpc>
                  <a:spcPct val="90000"/>
                </a:lnSpc>
                <a:spcAft>
                  <a:spcPts val="638"/>
                </a:spcAft>
                <a:buClrTx/>
                <a:buFontTx/>
                <a:buNone/>
              </a:pPr>
              <a:r>
                <a:rPr lang="ru-RU" altLang="ru-RU" sz="1200">
                  <a:latin typeface="Rockwell" panose="02060603020205020403" pitchFamily="18" charset="0"/>
                </a:rPr>
                <a:t>Поступающие в бюджет денежные средства являются </a:t>
              </a:r>
              <a:r>
                <a:rPr lang="ru-RU" altLang="ru-RU" sz="1200" b="1">
                  <a:latin typeface="Rockwell" panose="02060603020205020403" pitchFamily="18" charset="0"/>
                </a:rPr>
                <a:t>доходами</a:t>
              </a:r>
            </a:p>
          </p:txBody>
        </p:sp>
      </p:grpSp>
      <p:sp>
        <p:nvSpPr>
          <p:cNvPr id="11273" name="AutoShape 9"/>
          <p:cNvSpPr>
            <a:spLocks noChangeArrowheads="1"/>
          </p:cNvSpPr>
          <p:nvPr/>
        </p:nvSpPr>
        <p:spPr bwMode="auto">
          <a:xfrm>
            <a:off x="500063" y="3981450"/>
            <a:ext cx="2030412" cy="1389063"/>
          </a:xfrm>
          <a:prstGeom prst="roundRect">
            <a:avLst>
              <a:gd name="adj" fmla="val 16667"/>
            </a:avLst>
          </a:prstGeom>
          <a:solidFill>
            <a:srgbClr val="72A376"/>
          </a:solidFill>
          <a:ln w="38160" cap="flat">
            <a:solidFill>
              <a:srgbClr val="547857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grpSp>
        <p:nvGrpSpPr>
          <p:cNvPr id="11274" name="Group 10"/>
          <p:cNvGrpSpPr>
            <a:grpSpLocks/>
          </p:cNvGrpSpPr>
          <p:nvPr/>
        </p:nvGrpSpPr>
        <p:grpSpPr bwMode="auto">
          <a:xfrm>
            <a:off x="765175" y="4233863"/>
            <a:ext cx="2012950" cy="1371600"/>
            <a:chOff x="482" y="2667"/>
            <a:chExt cx="1268" cy="864"/>
          </a:xfrm>
        </p:grpSpPr>
        <p:sp>
          <p:nvSpPr>
            <p:cNvPr id="11275" name="AutoShape 11"/>
            <p:cNvSpPr>
              <a:spLocks noChangeArrowheads="1"/>
            </p:cNvSpPr>
            <p:nvPr/>
          </p:nvSpPr>
          <p:spPr bwMode="auto">
            <a:xfrm>
              <a:off x="482" y="2667"/>
              <a:ext cx="1268" cy="864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38160" cap="flat">
              <a:solidFill>
                <a:srgbClr val="72A37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276" name="Rectangle 12"/>
            <p:cNvSpPr>
              <a:spLocks noChangeArrowheads="1"/>
            </p:cNvSpPr>
            <p:nvPr/>
          </p:nvSpPr>
          <p:spPr bwMode="auto">
            <a:xfrm>
              <a:off x="506" y="2693"/>
              <a:ext cx="1221" cy="8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>
                <a:lnSpc>
                  <a:spcPct val="90000"/>
                </a:lnSpc>
                <a:spcAft>
                  <a:spcPts val="638"/>
                </a:spcAft>
                <a:buClrTx/>
                <a:buFontTx/>
                <a:buNone/>
              </a:pPr>
              <a:r>
                <a:rPr lang="ru-RU" altLang="ru-RU" sz="1200" b="1">
                  <a:latin typeface="Rockwell" panose="02060603020205020403" pitchFamily="18" charset="0"/>
                </a:rPr>
                <a:t>Налоговые доходы </a:t>
              </a:r>
              <a:r>
                <a:rPr lang="ru-RU" altLang="ru-RU" sz="1200">
                  <a:latin typeface="Rockwell" panose="02060603020205020403" pitchFamily="18" charset="0"/>
                </a:rPr>
                <a:t>(часть доходов граждан и организаций, которые они обязаны платить государству)</a:t>
              </a:r>
            </a:p>
          </p:txBody>
        </p:sp>
      </p:grpSp>
      <p:sp>
        <p:nvSpPr>
          <p:cNvPr id="11277" name="AutoShape 13"/>
          <p:cNvSpPr>
            <a:spLocks noChangeArrowheads="1"/>
          </p:cNvSpPr>
          <p:nvPr/>
        </p:nvSpPr>
        <p:spPr bwMode="auto">
          <a:xfrm>
            <a:off x="3422650" y="4019550"/>
            <a:ext cx="2030413" cy="1389063"/>
          </a:xfrm>
          <a:prstGeom prst="roundRect">
            <a:avLst>
              <a:gd name="adj" fmla="val 16667"/>
            </a:avLst>
          </a:prstGeom>
          <a:solidFill>
            <a:srgbClr val="72A376"/>
          </a:solidFill>
          <a:ln w="38160" cap="flat">
            <a:solidFill>
              <a:srgbClr val="547857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grpSp>
        <p:nvGrpSpPr>
          <p:cNvPr id="11278" name="Group 14"/>
          <p:cNvGrpSpPr>
            <a:grpSpLocks/>
          </p:cNvGrpSpPr>
          <p:nvPr/>
        </p:nvGrpSpPr>
        <p:grpSpPr bwMode="auto">
          <a:xfrm>
            <a:off x="3687763" y="4271963"/>
            <a:ext cx="2222500" cy="1639887"/>
            <a:chOff x="2323" y="2691"/>
            <a:chExt cx="1400" cy="1033"/>
          </a:xfrm>
        </p:grpSpPr>
        <p:sp>
          <p:nvSpPr>
            <p:cNvPr id="11279" name="AutoShape 15"/>
            <p:cNvSpPr>
              <a:spLocks noChangeArrowheads="1"/>
            </p:cNvSpPr>
            <p:nvPr/>
          </p:nvSpPr>
          <p:spPr bwMode="auto">
            <a:xfrm>
              <a:off x="2323" y="2691"/>
              <a:ext cx="1400" cy="1033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38160" cap="flat">
              <a:solidFill>
                <a:srgbClr val="72A37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280" name="Rectangle 16"/>
            <p:cNvSpPr>
              <a:spLocks noChangeArrowheads="1"/>
            </p:cNvSpPr>
            <p:nvPr/>
          </p:nvSpPr>
          <p:spPr bwMode="auto">
            <a:xfrm>
              <a:off x="2350" y="2721"/>
              <a:ext cx="1348" cy="9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>
                <a:lnSpc>
                  <a:spcPct val="90000"/>
                </a:lnSpc>
                <a:spcAft>
                  <a:spcPts val="638"/>
                </a:spcAft>
                <a:buClrTx/>
                <a:buFontTx/>
                <a:buNone/>
              </a:pPr>
              <a:r>
                <a:rPr lang="ru-RU" altLang="ru-RU" sz="1200" b="1">
                  <a:latin typeface="Rockwell" panose="02060603020205020403" pitchFamily="18" charset="0"/>
                </a:rPr>
                <a:t>Неналоговые доходы </a:t>
              </a:r>
              <a:r>
                <a:rPr lang="ru-RU" altLang="ru-RU" sz="1200">
                  <a:latin typeface="Rockwell" panose="02060603020205020403" pitchFamily="18" charset="0"/>
                </a:rPr>
                <a:t>(платежи в виде штрафов, санкций за нарушение законодательства, платежи за пользование имуществом государства, средства самообложения граждан)</a:t>
              </a:r>
            </a:p>
          </p:txBody>
        </p:sp>
      </p:grpSp>
      <p:sp>
        <p:nvSpPr>
          <p:cNvPr id="11281" name="AutoShape 17"/>
          <p:cNvSpPr>
            <a:spLocks noChangeArrowheads="1"/>
          </p:cNvSpPr>
          <p:nvPr/>
        </p:nvSpPr>
        <p:spPr bwMode="auto">
          <a:xfrm>
            <a:off x="6346825" y="3986213"/>
            <a:ext cx="2030413" cy="1262062"/>
          </a:xfrm>
          <a:prstGeom prst="roundRect">
            <a:avLst>
              <a:gd name="adj" fmla="val 16667"/>
            </a:avLst>
          </a:prstGeom>
          <a:solidFill>
            <a:srgbClr val="72A376"/>
          </a:solidFill>
          <a:ln w="38160" cap="flat">
            <a:solidFill>
              <a:srgbClr val="547857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grpSp>
        <p:nvGrpSpPr>
          <p:cNvPr id="11282" name="Group 18"/>
          <p:cNvGrpSpPr>
            <a:grpSpLocks/>
          </p:cNvGrpSpPr>
          <p:nvPr/>
        </p:nvGrpSpPr>
        <p:grpSpPr bwMode="auto">
          <a:xfrm>
            <a:off x="6500813" y="4238625"/>
            <a:ext cx="2125662" cy="1530350"/>
            <a:chOff x="4095" y="2670"/>
            <a:chExt cx="1339" cy="964"/>
          </a:xfrm>
        </p:grpSpPr>
        <p:sp>
          <p:nvSpPr>
            <p:cNvPr id="11283" name="AutoShape 19"/>
            <p:cNvSpPr>
              <a:spLocks noChangeArrowheads="1"/>
            </p:cNvSpPr>
            <p:nvPr/>
          </p:nvSpPr>
          <p:spPr bwMode="auto">
            <a:xfrm>
              <a:off x="4095" y="2670"/>
              <a:ext cx="1339" cy="964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38160" cap="flat">
              <a:solidFill>
                <a:srgbClr val="72A37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284" name="Rectangle 20"/>
            <p:cNvSpPr>
              <a:spLocks noChangeArrowheads="1"/>
            </p:cNvSpPr>
            <p:nvPr/>
          </p:nvSpPr>
          <p:spPr bwMode="auto">
            <a:xfrm>
              <a:off x="4118" y="2698"/>
              <a:ext cx="1293" cy="9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>
                <a:lnSpc>
                  <a:spcPct val="90000"/>
                </a:lnSpc>
                <a:spcAft>
                  <a:spcPts val="638"/>
                </a:spcAft>
                <a:buClrTx/>
                <a:buFontTx/>
                <a:buNone/>
              </a:pPr>
              <a:r>
                <a:rPr lang="ru-RU" altLang="ru-RU" sz="1200" b="1">
                  <a:latin typeface="Rockwell" panose="02060603020205020403" pitchFamily="18" charset="0"/>
                </a:rPr>
                <a:t>Безвозмездные поступления </a:t>
              </a:r>
            </a:p>
            <a:p>
              <a:pPr algn="ctr">
                <a:lnSpc>
                  <a:spcPct val="90000"/>
                </a:lnSpc>
                <a:spcAft>
                  <a:spcPts val="638"/>
                </a:spcAft>
                <a:buClrTx/>
                <a:buFontTx/>
                <a:buNone/>
              </a:pPr>
              <a:r>
                <a:rPr lang="ru-RU" altLang="ru-RU" sz="1200">
                  <a:latin typeface="Rockwell" panose="02060603020205020403" pitchFamily="18" charset="0"/>
                </a:rPr>
                <a:t>(средства, которые поступают в бюджет безвозмездно из других бюджетов, а также от юридических и физических лиц)</a:t>
              </a: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428625" y="1571625"/>
            <a:ext cx="8229600" cy="4100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708025" algn="l"/>
                <a:tab pos="1431925" algn="l"/>
                <a:tab pos="2155825" algn="l"/>
                <a:tab pos="2879725" algn="l"/>
                <a:tab pos="3603625" algn="l"/>
                <a:tab pos="4343400" algn="l"/>
                <a:tab pos="5051425" algn="l"/>
                <a:tab pos="5775325" algn="l"/>
                <a:tab pos="6499225" algn="l"/>
                <a:tab pos="7223125" algn="l"/>
                <a:tab pos="7947025" algn="l"/>
                <a:tab pos="8070850" algn="l"/>
                <a:tab pos="8520113" algn="l"/>
                <a:tab pos="8969375" algn="l"/>
                <a:tab pos="9418638" algn="l"/>
                <a:tab pos="9867900" algn="l"/>
                <a:tab pos="10321925" algn="l"/>
                <a:tab pos="10779125" algn="l"/>
                <a:tab pos="10779125" algn="l"/>
                <a:tab pos="107807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708025" algn="l"/>
                <a:tab pos="1431925" algn="l"/>
                <a:tab pos="2155825" algn="l"/>
                <a:tab pos="2879725" algn="l"/>
                <a:tab pos="3603625" algn="l"/>
                <a:tab pos="4343400" algn="l"/>
                <a:tab pos="5051425" algn="l"/>
                <a:tab pos="5775325" algn="l"/>
                <a:tab pos="6499225" algn="l"/>
                <a:tab pos="7223125" algn="l"/>
                <a:tab pos="7947025" algn="l"/>
                <a:tab pos="8070850" algn="l"/>
                <a:tab pos="8520113" algn="l"/>
                <a:tab pos="8969375" algn="l"/>
                <a:tab pos="9418638" algn="l"/>
                <a:tab pos="9867900" algn="l"/>
                <a:tab pos="10321925" algn="l"/>
                <a:tab pos="10779125" algn="l"/>
                <a:tab pos="10779125" algn="l"/>
                <a:tab pos="107807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708025" algn="l"/>
                <a:tab pos="1431925" algn="l"/>
                <a:tab pos="2155825" algn="l"/>
                <a:tab pos="2879725" algn="l"/>
                <a:tab pos="3603625" algn="l"/>
                <a:tab pos="4343400" algn="l"/>
                <a:tab pos="5051425" algn="l"/>
                <a:tab pos="5775325" algn="l"/>
                <a:tab pos="6499225" algn="l"/>
                <a:tab pos="7223125" algn="l"/>
                <a:tab pos="7947025" algn="l"/>
                <a:tab pos="8070850" algn="l"/>
                <a:tab pos="8520113" algn="l"/>
                <a:tab pos="8969375" algn="l"/>
                <a:tab pos="9418638" algn="l"/>
                <a:tab pos="9867900" algn="l"/>
                <a:tab pos="10321925" algn="l"/>
                <a:tab pos="10779125" algn="l"/>
                <a:tab pos="10779125" algn="l"/>
                <a:tab pos="107807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708025" algn="l"/>
                <a:tab pos="1431925" algn="l"/>
                <a:tab pos="2155825" algn="l"/>
                <a:tab pos="2879725" algn="l"/>
                <a:tab pos="3603625" algn="l"/>
                <a:tab pos="4343400" algn="l"/>
                <a:tab pos="5051425" algn="l"/>
                <a:tab pos="5775325" algn="l"/>
                <a:tab pos="6499225" algn="l"/>
                <a:tab pos="7223125" algn="l"/>
                <a:tab pos="7947025" algn="l"/>
                <a:tab pos="8070850" algn="l"/>
                <a:tab pos="8520113" algn="l"/>
                <a:tab pos="8969375" algn="l"/>
                <a:tab pos="9418638" algn="l"/>
                <a:tab pos="9867900" algn="l"/>
                <a:tab pos="10321925" algn="l"/>
                <a:tab pos="10779125" algn="l"/>
                <a:tab pos="10779125" algn="l"/>
                <a:tab pos="107807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708025" algn="l"/>
                <a:tab pos="1431925" algn="l"/>
                <a:tab pos="2155825" algn="l"/>
                <a:tab pos="2879725" algn="l"/>
                <a:tab pos="3603625" algn="l"/>
                <a:tab pos="4343400" algn="l"/>
                <a:tab pos="5051425" algn="l"/>
                <a:tab pos="5775325" algn="l"/>
                <a:tab pos="6499225" algn="l"/>
                <a:tab pos="7223125" algn="l"/>
                <a:tab pos="7947025" algn="l"/>
                <a:tab pos="8070850" algn="l"/>
                <a:tab pos="8520113" algn="l"/>
                <a:tab pos="8969375" algn="l"/>
                <a:tab pos="9418638" algn="l"/>
                <a:tab pos="9867900" algn="l"/>
                <a:tab pos="10321925" algn="l"/>
                <a:tab pos="10779125" algn="l"/>
                <a:tab pos="10779125" algn="l"/>
                <a:tab pos="107807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08025" algn="l"/>
                <a:tab pos="1431925" algn="l"/>
                <a:tab pos="2155825" algn="l"/>
                <a:tab pos="2879725" algn="l"/>
                <a:tab pos="3603625" algn="l"/>
                <a:tab pos="4343400" algn="l"/>
                <a:tab pos="5051425" algn="l"/>
                <a:tab pos="5775325" algn="l"/>
                <a:tab pos="6499225" algn="l"/>
                <a:tab pos="7223125" algn="l"/>
                <a:tab pos="7947025" algn="l"/>
                <a:tab pos="8070850" algn="l"/>
                <a:tab pos="8520113" algn="l"/>
                <a:tab pos="8969375" algn="l"/>
                <a:tab pos="9418638" algn="l"/>
                <a:tab pos="9867900" algn="l"/>
                <a:tab pos="10321925" algn="l"/>
                <a:tab pos="10779125" algn="l"/>
                <a:tab pos="10779125" algn="l"/>
                <a:tab pos="107807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08025" algn="l"/>
                <a:tab pos="1431925" algn="l"/>
                <a:tab pos="2155825" algn="l"/>
                <a:tab pos="2879725" algn="l"/>
                <a:tab pos="3603625" algn="l"/>
                <a:tab pos="4343400" algn="l"/>
                <a:tab pos="5051425" algn="l"/>
                <a:tab pos="5775325" algn="l"/>
                <a:tab pos="6499225" algn="l"/>
                <a:tab pos="7223125" algn="l"/>
                <a:tab pos="7947025" algn="l"/>
                <a:tab pos="8070850" algn="l"/>
                <a:tab pos="8520113" algn="l"/>
                <a:tab pos="8969375" algn="l"/>
                <a:tab pos="9418638" algn="l"/>
                <a:tab pos="9867900" algn="l"/>
                <a:tab pos="10321925" algn="l"/>
                <a:tab pos="10779125" algn="l"/>
                <a:tab pos="10779125" algn="l"/>
                <a:tab pos="107807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08025" algn="l"/>
                <a:tab pos="1431925" algn="l"/>
                <a:tab pos="2155825" algn="l"/>
                <a:tab pos="2879725" algn="l"/>
                <a:tab pos="3603625" algn="l"/>
                <a:tab pos="4343400" algn="l"/>
                <a:tab pos="5051425" algn="l"/>
                <a:tab pos="5775325" algn="l"/>
                <a:tab pos="6499225" algn="l"/>
                <a:tab pos="7223125" algn="l"/>
                <a:tab pos="7947025" algn="l"/>
                <a:tab pos="8070850" algn="l"/>
                <a:tab pos="8520113" algn="l"/>
                <a:tab pos="8969375" algn="l"/>
                <a:tab pos="9418638" algn="l"/>
                <a:tab pos="9867900" algn="l"/>
                <a:tab pos="10321925" algn="l"/>
                <a:tab pos="10779125" algn="l"/>
                <a:tab pos="10779125" algn="l"/>
                <a:tab pos="107807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08025" algn="l"/>
                <a:tab pos="1431925" algn="l"/>
                <a:tab pos="2155825" algn="l"/>
                <a:tab pos="2879725" algn="l"/>
                <a:tab pos="3603625" algn="l"/>
                <a:tab pos="4343400" algn="l"/>
                <a:tab pos="5051425" algn="l"/>
                <a:tab pos="5775325" algn="l"/>
                <a:tab pos="6499225" algn="l"/>
                <a:tab pos="7223125" algn="l"/>
                <a:tab pos="7947025" algn="l"/>
                <a:tab pos="8070850" algn="l"/>
                <a:tab pos="8520113" algn="l"/>
                <a:tab pos="8969375" algn="l"/>
                <a:tab pos="9418638" algn="l"/>
                <a:tab pos="9867900" algn="l"/>
                <a:tab pos="10321925" algn="l"/>
                <a:tab pos="10779125" algn="l"/>
                <a:tab pos="10779125" algn="l"/>
                <a:tab pos="107807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hangingPunct="1">
              <a:lnSpc>
                <a:spcPct val="100000"/>
              </a:lnSpc>
              <a:spcAft>
                <a:spcPts val="1425"/>
              </a:spcAft>
              <a:buClrTx/>
              <a:buFontTx/>
              <a:buNone/>
            </a:pPr>
            <a:r>
              <a:rPr lang="ru-RU" altLang="ru-RU" sz="3200">
                <a:solidFill>
                  <a:srgbClr val="FFFFFF"/>
                </a:solidFill>
                <a:latin typeface="Rockwell" panose="02060603020205020403" pitchFamily="18" charset="0"/>
              </a:rPr>
              <a:t>	Выплачиваемые из бюджета денежные средства называются </a:t>
            </a:r>
            <a:r>
              <a:rPr lang="ru-RU" altLang="ru-RU" sz="3200" b="1">
                <a:solidFill>
                  <a:srgbClr val="FFFFFF"/>
                </a:solidFill>
                <a:latin typeface="Rockwell" panose="02060603020205020403" pitchFamily="18" charset="0"/>
              </a:rPr>
              <a:t>расходами </a:t>
            </a:r>
            <a:r>
              <a:rPr lang="ru-RU" altLang="ru-RU" sz="3200">
                <a:solidFill>
                  <a:srgbClr val="FFFFFF"/>
                </a:solidFill>
                <a:latin typeface="Rockwell" panose="02060603020205020403" pitchFamily="18" charset="0"/>
              </a:rPr>
              <a:t>бюджета.</a:t>
            </a:r>
          </a:p>
          <a:p>
            <a:pPr hangingPunct="1">
              <a:lnSpc>
                <a:spcPct val="100000"/>
              </a:lnSpc>
              <a:spcAft>
                <a:spcPts val="1425"/>
              </a:spcAft>
              <a:buClrTx/>
              <a:buFontTx/>
              <a:buNone/>
            </a:pPr>
            <a:endParaRPr lang="ru-RU" altLang="ru-RU" sz="3200">
              <a:solidFill>
                <a:srgbClr val="FFFFFF"/>
              </a:solidFill>
              <a:latin typeface="Rockwell" panose="02060603020205020403" pitchFamily="18" charset="0"/>
            </a:endParaRP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7438" y="3286125"/>
            <a:ext cx="4854575" cy="2944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Grp="1" noChangeArrowheads="1"/>
          </p:cNvSpPr>
          <p:nvPr>
            <p:ph type="title"/>
          </p:nvPr>
        </p:nvSpPr>
        <p:spPr>
          <a:xfrm>
            <a:off x="571500" y="500063"/>
            <a:ext cx="8183563" cy="642937"/>
          </a:xfrm>
          <a:ln/>
        </p:spPr>
        <p:txBody>
          <a:bodyPr/>
          <a:lstStyle/>
          <a:p>
            <a:pPr marL="53975" algn="ctr">
              <a:lnSpc>
                <a:spcPct val="100000"/>
              </a:lnSpc>
              <a:buClrTx/>
              <a:buFontTx/>
              <a:buNone/>
              <a:tabLst>
                <a:tab pos="53975" algn="l"/>
                <a:tab pos="501650" algn="l"/>
                <a:tab pos="950913" algn="l"/>
                <a:tab pos="1400175" algn="l"/>
                <a:tab pos="1849438" algn="l"/>
                <a:tab pos="2298700" algn="l"/>
                <a:tab pos="2747963" algn="l"/>
                <a:tab pos="3197225" algn="l"/>
                <a:tab pos="3646488" algn="l"/>
                <a:tab pos="4095750" algn="l"/>
                <a:tab pos="4545013" algn="l"/>
                <a:tab pos="4994275" algn="l"/>
                <a:tab pos="5443538" algn="l"/>
                <a:tab pos="5892800" algn="l"/>
                <a:tab pos="6342063" algn="l"/>
                <a:tab pos="6791325" algn="l"/>
                <a:tab pos="7240588" algn="l"/>
                <a:tab pos="7689850" algn="l"/>
                <a:tab pos="8139113" algn="l"/>
                <a:tab pos="8588375" algn="l"/>
                <a:tab pos="9037638" algn="l"/>
              </a:tabLst>
            </a:pPr>
            <a:r>
              <a:rPr lang="ru-RU" altLang="ru-RU" sz="4600" b="1">
                <a:solidFill>
                  <a:srgbClr val="E6E9CB"/>
                </a:solidFill>
              </a:rPr>
              <a:t>Основные понятия и термины</a:t>
            </a: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0713" y="3048000"/>
            <a:ext cx="2822575" cy="172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6286500" y="2000250"/>
            <a:ext cx="2357438" cy="2011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hangingPunct="1">
              <a:lnSpc>
                <a:spcPct val="100000"/>
              </a:lnSpc>
              <a:buClrTx/>
              <a:buFontTx/>
              <a:buNone/>
            </a:pPr>
            <a:r>
              <a:rPr lang="ru-RU" altLang="ru-RU" b="1">
                <a:solidFill>
                  <a:srgbClr val="FFFFFF"/>
                </a:solidFill>
                <a:latin typeface="Times New Roman" panose="02020603050405020304" pitchFamily="18" charset="0"/>
              </a:rPr>
              <a:t>Если расходная часть бюджета превышает доходную, то бюджет формируется с</a:t>
            </a:r>
          </a:p>
          <a:p>
            <a:pPr algn="ctr" hangingPunct="1">
              <a:lnSpc>
                <a:spcPct val="100000"/>
              </a:lnSpc>
              <a:buClrTx/>
              <a:buFontTx/>
              <a:buNone/>
            </a:pPr>
            <a:r>
              <a:rPr lang="ru-RU" altLang="ru-RU" b="1">
                <a:solidFill>
                  <a:srgbClr val="FFFFFF"/>
                </a:solidFill>
                <a:latin typeface="Times New Roman" panose="02020603050405020304" pitchFamily="18" charset="0"/>
              </a:rPr>
              <a:t>ДЕФИЦИТОМ</a:t>
            </a: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500063" y="2071688"/>
            <a:ext cx="2357437" cy="173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hangingPunct="1">
              <a:lnSpc>
                <a:spcPct val="100000"/>
              </a:lnSpc>
              <a:buClrTx/>
              <a:buFontTx/>
              <a:buNone/>
            </a:pPr>
            <a:r>
              <a:rPr lang="ru-RU" altLang="ru-RU" b="1">
                <a:solidFill>
                  <a:srgbClr val="FFFFFF"/>
                </a:solidFill>
                <a:latin typeface="Times New Roman" panose="02020603050405020304" pitchFamily="18" charset="0"/>
              </a:rPr>
              <a:t>Превышение доходов над расходами образует положительный остаток бюджета </a:t>
            </a:r>
          </a:p>
          <a:p>
            <a:pPr algn="ctr" hangingPunct="1">
              <a:lnSpc>
                <a:spcPct val="100000"/>
              </a:lnSpc>
              <a:buClrTx/>
              <a:buFontTx/>
              <a:buNone/>
            </a:pPr>
            <a:r>
              <a:rPr lang="ru-RU" altLang="ru-RU" b="1">
                <a:solidFill>
                  <a:srgbClr val="FFFFFF"/>
                </a:solidFill>
                <a:latin typeface="Times New Roman" panose="02020603050405020304" pitchFamily="18" charset="0"/>
              </a:rPr>
              <a:t>ПРОФИЦИТ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title"/>
          </p:nvPr>
        </p:nvSpPr>
        <p:spPr>
          <a:xfrm>
            <a:off x="571500" y="428625"/>
            <a:ext cx="8183563" cy="642938"/>
          </a:xfrm>
          <a:ln/>
        </p:spPr>
        <p:txBody>
          <a:bodyPr/>
          <a:lstStyle/>
          <a:p>
            <a:pPr marL="53975" algn="r">
              <a:lnSpc>
                <a:spcPct val="100000"/>
              </a:lnSpc>
              <a:buClrTx/>
              <a:buFontTx/>
              <a:buNone/>
              <a:tabLst>
                <a:tab pos="53975" algn="l"/>
                <a:tab pos="501650" algn="l"/>
                <a:tab pos="950913" algn="l"/>
                <a:tab pos="1400175" algn="l"/>
                <a:tab pos="1849438" algn="l"/>
                <a:tab pos="2298700" algn="l"/>
                <a:tab pos="2747963" algn="l"/>
                <a:tab pos="3197225" algn="l"/>
                <a:tab pos="3646488" algn="l"/>
                <a:tab pos="4095750" algn="l"/>
                <a:tab pos="4545013" algn="l"/>
                <a:tab pos="4994275" algn="l"/>
                <a:tab pos="5443538" algn="l"/>
                <a:tab pos="5892800" algn="l"/>
                <a:tab pos="6342063" algn="l"/>
                <a:tab pos="6791325" algn="l"/>
                <a:tab pos="7240588" algn="l"/>
                <a:tab pos="7689850" algn="l"/>
                <a:tab pos="8139113" algn="l"/>
                <a:tab pos="8588375" algn="l"/>
                <a:tab pos="9037638" algn="l"/>
              </a:tabLst>
            </a:pPr>
            <a:r>
              <a:rPr lang="ru-RU" altLang="ru-RU" sz="4600" b="1">
                <a:solidFill>
                  <a:srgbClr val="E6E9CB"/>
                </a:solidFill>
              </a:rPr>
              <a:t>Основные понятия и термины</a:t>
            </a:r>
          </a:p>
        </p:txBody>
      </p:sp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500063" y="1643063"/>
            <a:ext cx="8183562" cy="418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 marL="290513" indent="-274638">
              <a:tabLst>
                <a:tab pos="290513" algn="l"/>
                <a:tab pos="738188" algn="l"/>
                <a:tab pos="1187450" algn="l"/>
                <a:tab pos="1636713" algn="l"/>
                <a:tab pos="2085975" algn="l"/>
                <a:tab pos="2535238" algn="l"/>
                <a:tab pos="2984500" algn="l"/>
                <a:tab pos="3433763" algn="l"/>
                <a:tab pos="3883025" algn="l"/>
                <a:tab pos="4332288" algn="l"/>
                <a:tab pos="4781550" algn="l"/>
                <a:tab pos="5230813" algn="l"/>
                <a:tab pos="5680075" algn="l"/>
                <a:tab pos="6129338" algn="l"/>
                <a:tab pos="6578600" algn="l"/>
                <a:tab pos="7027863" algn="l"/>
                <a:tab pos="7477125" algn="l"/>
                <a:tab pos="7926388" algn="l"/>
                <a:tab pos="8375650" algn="l"/>
                <a:tab pos="8824913" algn="l"/>
                <a:tab pos="92741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90513" algn="l"/>
                <a:tab pos="738188" algn="l"/>
                <a:tab pos="1187450" algn="l"/>
                <a:tab pos="1636713" algn="l"/>
                <a:tab pos="2085975" algn="l"/>
                <a:tab pos="2535238" algn="l"/>
                <a:tab pos="2984500" algn="l"/>
                <a:tab pos="3433763" algn="l"/>
                <a:tab pos="3883025" algn="l"/>
                <a:tab pos="4332288" algn="l"/>
                <a:tab pos="4781550" algn="l"/>
                <a:tab pos="5230813" algn="l"/>
                <a:tab pos="5680075" algn="l"/>
                <a:tab pos="6129338" algn="l"/>
                <a:tab pos="6578600" algn="l"/>
                <a:tab pos="7027863" algn="l"/>
                <a:tab pos="7477125" algn="l"/>
                <a:tab pos="7926388" algn="l"/>
                <a:tab pos="8375650" algn="l"/>
                <a:tab pos="8824913" algn="l"/>
                <a:tab pos="92741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90513" algn="l"/>
                <a:tab pos="738188" algn="l"/>
                <a:tab pos="1187450" algn="l"/>
                <a:tab pos="1636713" algn="l"/>
                <a:tab pos="2085975" algn="l"/>
                <a:tab pos="2535238" algn="l"/>
                <a:tab pos="2984500" algn="l"/>
                <a:tab pos="3433763" algn="l"/>
                <a:tab pos="3883025" algn="l"/>
                <a:tab pos="4332288" algn="l"/>
                <a:tab pos="4781550" algn="l"/>
                <a:tab pos="5230813" algn="l"/>
                <a:tab pos="5680075" algn="l"/>
                <a:tab pos="6129338" algn="l"/>
                <a:tab pos="6578600" algn="l"/>
                <a:tab pos="7027863" algn="l"/>
                <a:tab pos="7477125" algn="l"/>
                <a:tab pos="7926388" algn="l"/>
                <a:tab pos="8375650" algn="l"/>
                <a:tab pos="8824913" algn="l"/>
                <a:tab pos="92741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90513" algn="l"/>
                <a:tab pos="738188" algn="l"/>
                <a:tab pos="1187450" algn="l"/>
                <a:tab pos="1636713" algn="l"/>
                <a:tab pos="2085975" algn="l"/>
                <a:tab pos="2535238" algn="l"/>
                <a:tab pos="2984500" algn="l"/>
                <a:tab pos="3433763" algn="l"/>
                <a:tab pos="3883025" algn="l"/>
                <a:tab pos="4332288" algn="l"/>
                <a:tab pos="4781550" algn="l"/>
                <a:tab pos="5230813" algn="l"/>
                <a:tab pos="5680075" algn="l"/>
                <a:tab pos="6129338" algn="l"/>
                <a:tab pos="6578600" algn="l"/>
                <a:tab pos="7027863" algn="l"/>
                <a:tab pos="7477125" algn="l"/>
                <a:tab pos="7926388" algn="l"/>
                <a:tab pos="8375650" algn="l"/>
                <a:tab pos="8824913" algn="l"/>
                <a:tab pos="92741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90513" algn="l"/>
                <a:tab pos="738188" algn="l"/>
                <a:tab pos="1187450" algn="l"/>
                <a:tab pos="1636713" algn="l"/>
                <a:tab pos="2085975" algn="l"/>
                <a:tab pos="2535238" algn="l"/>
                <a:tab pos="2984500" algn="l"/>
                <a:tab pos="3433763" algn="l"/>
                <a:tab pos="3883025" algn="l"/>
                <a:tab pos="4332288" algn="l"/>
                <a:tab pos="4781550" algn="l"/>
                <a:tab pos="5230813" algn="l"/>
                <a:tab pos="5680075" algn="l"/>
                <a:tab pos="6129338" algn="l"/>
                <a:tab pos="6578600" algn="l"/>
                <a:tab pos="7027863" algn="l"/>
                <a:tab pos="7477125" algn="l"/>
                <a:tab pos="7926388" algn="l"/>
                <a:tab pos="8375650" algn="l"/>
                <a:tab pos="8824913" algn="l"/>
                <a:tab pos="92741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290513" algn="l"/>
                <a:tab pos="738188" algn="l"/>
                <a:tab pos="1187450" algn="l"/>
                <a:tab pos="1636713" algn="l"/>
                <a:tab pos="2085975" algn="l"/>
                <a:tab pos="2535238" algn="l"/>
                <a:tab pos="2984500" algn="l"/>
                <a:tab pos="3433763" algn="l"/>
                <a:tab pos="3883025" algn="l"/>
                <a:tab pos="4332288" algn="l"/>
                <a:tab pos="4781550" algn="l"/>
                <a:tab pos="5230813" algn="l"/>
                <a:tab pos="5680075" algn="l"/>
                <a:tab pos="6129338" algn="l"/>
                <a:tab pos="6578600" algn="l"/>
                <a:tab pos="7027863" algn="l"/>
                <a:tab pos="7477125" algn="l"/>
                <a:tab pos="7926388" algn="l"/>
                <a:tab pos="8375650" algn="l"/>
                <a:tab pos="8824913" algn="l"/>
                <a:tab pos="92741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290513" algn="l"/>
                <a:tab pos="738188" algn="l"/>
                <a:tab pos="1187450" algn="l"/>
                <a:tab pos="1636713" algn="l"/>
                <a:tab pos="2085975" algn="l"/>
                <a:tab pos="2535238" algn="l"/>
                <a:tab pos="2984500" algn="l"/>
                <a:tab pos="3433763" algn="l"/>
                <a:tab pos="3883025" algn="l"/>
                <a:tab pos="4332288" algn="l"/>
                <a:tab pos="4781550" algn="l"/>
                <a:tab pos="5230813" algn="l"/>
                <a:tab pos="5680075" algn="l"/>
                <a:tab pos="6129338" algn="l"/>
                <a:tab pos="6578600" algn="l"/>
                <a:tab pos="7027863" algn="l"/>
                <a:tab pos="7477125" algn="l"/>
                <a:tab pos="7926388" algn="l"/>
                <a:tab pos="8375650" algn="l"/>
                <a:tab pos="8824913" algn="l"/>
                <a:tab pos="92741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290513" algn="l"/>
                <a:tab pos="738188" algn="l"/>
                <a:tab pos="1187450" algn="l"/>
                <a:tab pos="1636713" algn="l"/>
                <a:tab pos="2085975" algn="l"/>
                <a:tab pos="2535238" algn="l"/>
                <a:tab pos="2984500" algn="l"/>
                <a:tab pos="3433763" algn="l"/>
                <a:tab pos="3883025" algn="l"/>
                <a:tab pos="4332288" algn="l"/>
                <a:tab pos="4781550" algn="l"/>
                <a:tab pos="5230813" algn="l"/>
                <a:tab pos="5680075" algn="l"/>
                <a:tab pos="6129338" algn="l"/>
                <a:tab pos="6578600" algn="l"/>
                <a:tab pos="7027863" algn="l"/>
                <a:tab pos="7477125" algn="l"/>
                <a:tab pos="7926388" algn="l"/>
                <a:tab pos="8375650" algn="l"/>
                <a:tab pos="8824913" algn="l"/>
                <a:tab pos="92741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290513" algn="l"/>
                <a:tab pos="738188" algn="l"/>
                <a:tab pos="1187450" algn="l"/>
                <a:tab pos="1636713" algn="l"/>
                <a:tab pos="2085975" algn="l"/>
                <a:tab pos="2535238" algn="l"/>
                <a:tab pos="2984500" algn="l"/>
                <a:tab pos="3433763" algn="l"/>
                <a:tab pos="3883025" algn="l"/>
                <a:tab pos="4332288" algn="l"/>
                <a:tab pos="4781550" algn="l"/>
                <a:tab pos="5230813" algn="l"/>
                <a:tab pos="5680075" algn="l"/>
                <a:tab pos="6129338" algn="l"/>
                <a:tab pos="6578600" algn="l"/>
                <a:tab pos="7027863" algn="l"/>
                <a:tab pos="7477125" algn="l"/>
                <a:tab pos="7926388" algn="l"/>
                <a:tab pos="8375650" algn="l"/>
                <a:tab pos="8824913" algn="l"/>
                <a:tab pos="92741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hangingPunct="1">
              <a:lnSpc>
                <a:spcPct val="100000"/>
              </a:lnSpc>
              <a:spcAft>
                <a:spcPts val="1425"/>
              </a:spcAft>
              <a:buClrTx/>
              <a:buFontTx/>
              <a:buNone/>
            </a:pPr>
            <a:endParaRPr lang="ru-RU" altLang="ru-RU" sz="1600" b="1">
              <a:solidFill>
                <a:srgbClr val="FFFFFF"/>
              </a:solidFill>
              <a:latin typeface="Times New Roman" panose="02020603050405020304" pitchFamily="18" charset="0"/>
            </a:endParaRPr>
          </a:p>
          <a:p>
            <a:pPr marL="274638" indent="-258763" hangingPunct="1">
              <a:lnSpc>
                <a:spcPct val="100000"/>
              </a:lnSpc>
              <a:spcAft>
                <a:spcPts val="1425"/>
              </a:spcAft>
              <a:buClr>
                <a:srgbClr val="72A376"/>
              </a:buClr>
              <a:buSzPct val="70000"/>
              <a:buFont typeface="Wingdings 2" panose="05020102010507070707" pitchFamily="18" charset="2"/>
              <a:buChar char=""/>
            </a:pPr>
            <a:r>
              <a:rPr lang="ru-RU" altLang="ru-RU" sz="1600" b="1">
                <a:solidFill>
                  <a:srgbClr val="FFFFFF"/>
                </a:solidFill>
                <a:latin typeface="Times New Roman" panose="02020603050405020304" pitchFamily="18" charset="0"/>
              </a:rPr>
              <a:t>Муниципальный долг </a:t>
            </a:r>
            <a:r>
              <a:rPr lang="ru-RU" altLang="ru-RU" sz="1600">
                <a:solidFill>
                  <a:srgbClr val="FFFFFF"/>
                </a:solidFill>
                <a:latin typeface="Times New Roman" panose="02020603050405020304" pitchFamily="18" charset="0"/>
              </a:rPr>
              <a:t>– обязательства, возникающие из муниципальных заимствований, гарантий по обязательствам третьих лиц, другие обязательства в соответствии с видами долговых обязательств, принятые на себя муниципальным образованием. </a:t>
            </a:r>
          </a:p>
          <a:p>
            <a:pPr marL="274638" indent="-258763" hangingPunct="1">
              <a:lnSpc>
                <a:spcPct val="100000"/>
              </a:lnSpc>
              <a:spcAft>
                <a:spcPts val="1425"/>
              </a:spcAft>
              <a:buClr>
                <a:srgbClr val="72A376"/>
              </a:buClr>
              <a:buSzPct val="70000"/>
              <a:buFont typeface="Wingdings 2" panose="05020102010507070707" pitchFamily="18" charset="2"/>
              <a:buChar char=""/>
            </a:pPr>
            <a:r>
              <a:rPr lang="ru-RU" altLang="ru-RU" sz="1600" b="1">
                <a:solidFill>
                  <a:srgbClr val="FFFFFF"/>
                </a:solidFill>
                <a:latin typeface="Times New Roman" panose="02020603050405020304" pitchFamily="18" charset="0"/>
              </a:rPr>
              <a:t>Межбюджетные трансферты </a:t>
            </a:r>
            <a:r>
              <a:rPr lang="ru-RU" altLang="ru-RU" sz="1600">
                <a:solidFill>
                  <a:srgbClr val="FFFFFF"/>
                </a:solidFill>
                <a:latin typeface="Times New Roman" panose="02020603050405020304" pitchFamily="18" charset="0"/>
              </a:rPr>
              <a:t>– средства, предоставляемые одним бюджетом бюджетной системы Российской Федерации другому бюджету Российской Федерации.</a:t>
            </a:r>
          </a:p>
          <a:p>
            <a:pPr marL="274638" indent="-258763" hangingPunct="1">
              <a:lnSpc>
                <a:spcPct val="100000"/>
              </a:lnSpc>
              <a:spcAft>
                <a:spcPts val="1425"/>
              </a:spcAft>
              <a:buClr>
                <a:srgbClr val="72A376"/>
              </a:buClr>
              <a:buSzPct val="70000"/>
              <a:buFont typeface="Wingdings 2" panose="05020102010507070707" pitchFamily="18" charset="2"/>
              <a:buChar char=""/>
            </a:pPr>
            <a:r>
              <a:rPr lang="ru-RU" altLang="ru-RU" sz="1600" b="1">
                <a:solidFill>
                  <a:srgbClr val="FFFFFF"/>
                </a:solidFill>
                <a:latin typeface="Times New Roman" panose="02020603050405020304" pitchFamily="18" charset="0"/>
              </a:rPr>
              <a:t>Дотации </a:t>
            </a:r>
            <a:r>
              <a:rPr lang="ru-RU" altLang="ru-RU" sz="1600">
                <a:solidFill>
                  <a:srgbClr val="FFFFFF"/>
                </a:solidFill>
                <a:latin typeface="Times New Roman" panose="02020603050405020304" pitchFamily="18" charset="0"/>
              </a:rPr>
              <a:t>– межбюджетные трансферты, предоставляемые на безвозмездной и безвозвратной основе без установления направлений и (или) условий их использования.</a:t>
            </a:r>
          </a:p>
          <a:p>
            <a:pPr marL="274638" indent="-258763" hangingPunct="1">
              <a:lnSpc>
                <a:spcPct val="100000"/>
              </a:lnSpc>
              <a:spcAft>
                <a:spcPts val="1425"/>
              </a:spcAft>
              <a:buClr>
                <a:srgbClr val="72A376"/>
              </a:buClr>
              <a:buSzPct val="70000"/>
              <a:buFont typeface="Wingdings 2" panose="05020102010507070707" pitchFamily="18" charset="2"/>
              <a:buChar char=""/>
            </a:pPr>
            <a:r>
              <a:rPr lang="ru-RU" altLang="ru-RU" sz="1600" b="1">
                <a:solidFill>
                  <a:srgbClr val="FFFFFF"/>
                </a:solidFill>
                <a:latin typeface="Times New Roman" panose="02020603050405020304" pitchFamily="18" charset="0"/>
              </a:rPr>
              <a:t>Муниципальная программа </a:t>
            </a:r>
            <a:r>
              <a:rPr lang="ru-RU" altLang="ru-RU" sz="1600">
                <a:solidFill>
                  <a:srgbClr val="FFFFFF"/>
                </a:solidFill>
                <a:latin typeface="Times New Roman" panose="02020603050405020304" pitchFamily="18" charset="0"/>
              </a:rPr>
              <a:t>– комплекс мероприятий, увязанных по ресурсам, срокам и исполнителям, направленных на достижение целей социально-экономического развития Хромцовского сельского поселения в определенной сфере.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Тема Office">
      <a:majorFont>
        <a:latin typeface="Arial"/>
        <a:ea typeface="Microsoft YaHei"/>
        <a:cs typeface=""/>
      </a:majorFont>
      <a:minorFont>
        <a:latin typeface="Arial"/>
        <a:ea typeface="Microsoft YaHei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ru-RU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ea typeface="Microsoft YaHei" panose="020B0503020204020204" pitchFamily="34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ru-RU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ea typeface="Microsoft YaHei" panose="020B0503020204020204" pitchFamily="34" charset="-122"/>
          </a:defRPr>
        </a:defPPr>
      </a:lstStyle>
    </a:lnDef>
  </a:objectDefaults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Тема Office">
      <a:majorFont>
        <a:latin typeface="Arial"/>
        <a:ea typeface="Microsoft YaHei"/>
        <a:cs typeface=""/>
      </a:majorFont>
      <a:minorFont>
        <a:latin typeface="Arial"/>
        <a:ea typeface="Microsoft YaHei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ru-RU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ea typeface="Microsoft YaHei" panose="020B0503020204020204" pitchFamily="34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ru-RU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ea typeface="Microsoft YaHei" panose="020B0503020204020204" pitchFamily="34" charset="-122"/>
          </a:defRPr>
        </a:defPPr>
      </a:lstStyle>
    </a:lnDef>
  </a:objectDefaults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Тема Office">
      <a:majorFont>
        <a:latin typeface="Rockwell"/>
        <a:ea typeface="Microsoft YaHei"/>
        <a:cs typeface=""/>
      </a:majorFont>
      <a:minorFont>
        <a:latin typeface="Rockwell"/>
        <a:ea typeface="Microsoft YaHei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ru-RU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ea typeface="Microsoft YaHei" panose="020B0503020204020204" pitchFamily="34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ru-RU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ea typeface="Microsoft YaHei" panose="020B0503020204020204" pitchFamily="34" charset="-122"/>
          </a:defRPr>
        </a:defPPr>
      </a:lstStyle>
    </a:lnDef>
  </a:objectDefaults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Тема Office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Тема Office">
      <a:majorFont>
        <a:latin typeface="Rockwell"/>
        <a:ea typeface="Microsoft YaHei"/>
        <a:cs typeface=""/>
      </a:majorFont>
      <a:minorFont>
        <a:latin typeface="Rockwell"/>
        <a:ea typeface="Microsoft YaHei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ru-RU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ea typeface="Microsoft YaHei" panose="020B0503020204020204" pitchFamily="34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ru-RU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ea typeface="Microsoft YaHei" panose="020B0503020204020204" pitchFamily="34" charset="-122"/>
          </a:defRPr>
        </a:defPPr>
      </a:lstStyle>
    </a:lnDef>
  </a:objectDefaults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Бюджет_для_граждан_на_2020_2022</Template>
  <TotalTime>88</TotalTime>
  <Words>2048</Words>
  <Application>Microsoft Office PowerPoint</Application>
  <PresentationFormat>Экран (4:3)</PresentationFormat>
  <Paragraphs>627</Paragraphs>
  <Slides>21</Slides>
  <Notes>21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4</vt:i4>
      </vt:variant>
      <vt:variant>
        <vt:lpstr>Заголовки слайдов</vt:lpstr>
      </vt:variant>
      <vt:variant>
        <vt:i4>21</vt:i4>
      </vt:variant>
    </vt:vector>
  </HeadingPairs>
  <TitlesOfParts>
    <vt:vector size="33" baseType="lpstr">
      <vt:lpstr>Arial Unicode MS</vt:lpstr>
      <vt:lpstr>Microsoft YaHei</vt:lpstr>
      <vt:lpstr>Arial</vt:lpstr>
      <vt:lpstr>Franklin Gothic Book</vt:lpstr>
      <vt:lpstr>Rockwell</vt:lpstr>
      <vt:lpstr>StarSymbol</vt:lpstr>
      <vt:lpstr>Times New Roman</vt:lpstr>
      <vt:lpstr>Wingdings 2</vt:lpstr>
      <vt:lpstr>Тема Office</vt:lpstr>
      <vt:lpstr>Тема Office</vt:lpstr>
      <vt:lpstr>Тема Office</vt:lpstr>
      <vt:lpstr>Тема Office</vt:lpstr>
      <vt:lpstr>«Бюджет для граждан»  к Решению совета от 24.12.2020г №28 Хромцовского сельского поселения Фурмановского муниципального района « О бюджете Хромцовского сельского поселения на  2021 и плановый период 2022 и 2023 года» </vt:lpstr>
      <vt:lpstr>Уважаемые жители Хромцовского сельского поселения!</vt:lpstr>
      <vt:lpstr>Презентация PowerPoint</vt:lpstr>
      <vt:lpstr>Презентация PowerPoint</vt:lpstr>
      <vt:lpstr>Основные понятия и термины</vt:lpstr>
      <vt:lpstr>Основные понятия и термины</vt:lpstr>
      <vt:lpstr>Презентация PowerPoint</vt:lpstr>
      <vt:lpstr>Основные понятия и термины</vt:lpstr>
      <vt:lpstr>Основные понятия и термины</vt:lpstr>
      <vt:lpstr>Объем и структура доходов в динамике бюджета Хромцовского сельского поселения</vt:lpstr>
      <vt:lpstr>Презентация PowerPoint</vt:lpstr>
      <vt:lpstr>Бюджетная политика в области доходов</vt:lpstr>
      <vt:lpstr>Бюджетная политика в области расходов</vt:lpstr>
      <vt:lpstr>Расходы</vt:lpstr>
      <vt:lpstr>Презентация PowerPoint</vt:lpstr>
      <vt:lpstr>Презентация PowerPoint</vt:lpstr>
      <vt:lpstr>Презентация PowerPoint</vt:lpstr>
      <vt:lpstr>Структура расходов бюджета Хромцовского сельского поселения  на 2021 год и плановый период 2022-2023 гг по основным разделам и подразделам</vt:lpstr>
      <vt:lpstr>Структура расходов бюджета Хромцовского сельского поселения  на 2021 год и плановый период 2022-2023 гг по основным разделам и подразделам</vt:lpstr>
      <vt:lpstr>Структура расходов бюджета Хромцовского сельского поселения  на 2021 год и плановый период 2022-2023 гг по основным разделам и подразделам</vt:lpstr>
      <vt:lpstr>Динамика (структура) расходов бюджета Хромцовского сельского поселения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«Бюджет для граждан»  к Решению совета от 20.12.2020г №42 Хромцовского сельского поселения Фурмановского муниципального района « О бюджете Хромцовского сельского поселения на  2020 и плановый период 2021 и 2022 года»</dc:title>
  <dc:creator>HappyFru</dc:creator>
  <cp:lastModifiedBy>Ольга</cp:lastModifiedBy>
  <cp:revision>5</cp:revision>
  <cp:lastPrinted>1601-01-01T00:00:00Z</cp:lastPrinted>
  <dcterms:created xsi:type="dcterms:W3CDTF">2020-02-25T19:36:04Z</dcterms:created>
  <dcterms:modified xsi:type="dcterms:W3CDTF">2021-06-21T09:49:23Z</dcterms:modified>
</cp:coreProperties>
</file>