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2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972" y="-3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27650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5132" name="Rectangle 1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smtClean="0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639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endParaRPr lang="ru-RU" altLang="ru-RU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639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endParaRPr lang="ru-RU" altLang="ru-RU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639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endParaRPr lang="ru-RU" altLang="ru-RU"/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639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D49A84E1-BC80-411D-AB17-80C80CC35D2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56C82E6-31E1-4973-84AD-8A9C417DBA94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76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2145DAC-04CF-48E6-816D-0C46321DA5C5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68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0E2EC4-2A98-4553-9900-86FB56952C63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78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1D74F7C-C7CD-4A83-A168-5A9F2F8D1D58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89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62134D2-03C4-4422-8DBA-078E5A12BC15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99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09D84D7-8FC5-43C1-A2EC-134E6C4BD061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09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12687C-A4B6-4124-8D42-3269A36A0A32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19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08340A-FE8B-4C8A-9B14-698C089362CB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30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3C8E20-30DA-4FD0-84D0-C7F212E49514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440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3C638C-2F63-49AE-BE71-E4645C9AC93B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50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7B82EBB-D5CB-4DCE-B306-0CD4CD605EF2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460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06E06E-DB21-4A91-8820-5051B03AF065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86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7F3E7D-BD75-4FBB-B811-D9C28C76369F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471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299FD80-6C58-49C4-BAAA-EFAA3936FA3A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481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3A8E05-85A0-4EE5-8874-BF385192458C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96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E90D28F-8DD8-4F48-AC4A-5047815012E2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07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6D30E3-B607-4C6D-9425-540961021BED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17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F568619-524C-4FC0-8FB9-FB8B8706D04D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27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F4C3929-AE67-4012-BA54-CB8D752B71FB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37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AE840D-F316-48A9-BA37-8BEF846B4150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48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6641A4-44E7-4F34-83A3-916FA46E695A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58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5823347-ABDB-4E51-89B9-79C12000E0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619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B843B8C-F18A-4592-B25C-72AFBACE17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244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0350" y="1604963"/>
            <a:ext cx="2058988" cy="45085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28625" y="1604963"/>
            <a:ext cx="6029325" cy="45085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3009D0D-F1DD-4F8A-B810-B4772AC46F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4621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3336925"/>
            <a:ext cx="6462713" cy="2282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457200" y="6421438"/>
            <a:ext cx="2116138" cy="347662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>
          <a:xfrm>
            <a:off x="8153400" y="6421438"/>
            <a:ext cx="744538" cy="347662"/>
          </a:xfrm>
        </p:spPr>
        <p:txBody>
          <a:bodyPr/>
          <a:lstStyle>
            <a:lvl1pPr>
              <a:defRPr/>
            </a:lvl1pPr>
          </a:lstStyle>
          <a:p>
            <a:fld id="{8B05A6E1-E0BF-4109-9DF7-5F3A181597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6931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4CDB8B5-8044-417C-BB36-E1E88C2B0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5611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615084A-75E7-4034-87D6-4B597B1C22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4584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945B211-8D5E-4CAB-8925-871BF1A314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8090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48075" cy="4508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57675" y="1600200"/>
            <a:ext cx="3649663" cy="4508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CD25EFC-8F79-4A51-9794-AA0846D428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3051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1DB955F-51A3-4275-8F8A-467953177A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52420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70BF4E3-4450-4C3E-83DC-801DBC4614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64621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6EA8E09-E23D-45AF-85A9-F8FB8F50D5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0936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472D9E4-A92E-466A-8729-9DF901431A9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49208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43EC3A7-630D-4532-A6C2-01ED98A5E5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62661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E7B259D-501F-4189-B36D-B3FF48EF01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56012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062B37B-B045-4C5F-8DC0-EF62EA1B12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89624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45200" y="274638"/>
            <a:ext cx="1862138" cy="5834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35600" cy="5834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A921F97-8BD4-4B11-899E-46365FA9C4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78762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58C12A9-0A7A-4129-AE19-79C5E3E40B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78726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1595B28-7867-4F00-AB6C-A792CB4549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23496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31F707C-2417-436D-A0E1-16C115168B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55352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29075" cy="4508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8675" y="1604963"/>
            <a:ext cx="4030663" cy="4508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B29AE65-1D25-4612-AB3E-7124CE6DC6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89637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BA5100C-E155-4B08-A83C-8D3984A0B6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20128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351DD48-6A8A-41CA-B7B9-A84F02DD59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396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6DE470A-1F3A-4409-B61B-0A5772463C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94346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DD7E0A2-1D58-4F6C-B127-A6DC724731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68657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B7F0E4C-C2CA-461E-97D4-CCDF6B1D77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85751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A86AA88-D574-4500-8D7A-E1AF13CF5C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82998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7C65D5E-1A44-4D34-82C4-B4562265CF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27399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6700" y="273050"/>
            <a:ext cx="2052638" cy="58404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07100" cy="58404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65E21A9-E5D8-4F5C-8072-51ECC61C2C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19313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21F13BE-5036-4360-A801-618EE2D63F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072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B318F6D-CAA9-4BC7-8D7B-3EF1CF0873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01490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E1286CC-539B-47FB-8811-D7F0D0EBCD5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61398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6238"/>
            <a:ext cx="4029075" cy="4508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8675" y="1646238"/>
            <a:ext cx="4030663" cy="4508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54E7626-747D-4130-9B6F-9ABC2ADB72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30544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C6139CC-638F-4E68-955D-840AB6ED90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16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29075" cy="4508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8675" y="1604963"/>
            <a:ext cx="4030663" cy="4508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9B161DF-554C-405B-B406-99A2259664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96971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EB1BB3B-65AD-4671-9441-BC0EB0D0DF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8010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58E2F32-E7AA-408C-B8DD-6FF5657F35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196558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0700485-4D4C-44B2-AEC1-13B173D648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93330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3A7F0D8-13EE-460A-9D53-5FD962A027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70872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FA119CE-0592-4980-9A1C-7A9F3A586E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18596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6700" y="254000"/>
            <a:ext cx="2052638" cy="59007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54000"/>
            <a:ext cx="6007100" cy="59007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57975A5-1842-4D1B-AB6C-BFBB644E74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7226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BDC2F85-1F12-4210-89B0-3ED62C9C22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8590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75F8257-A401-4ACB-BB1B-780CFDEE27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6049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DFD98CF-8C13-46FA-968E-302EC1BF74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9352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2B35572-7893-476A-9E85-4F6B8AB9C4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072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CEF19D9-BE6D-424F-964A-3A9337DA25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56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E7E7E"/>
            </a:gs>
            <a:gs pos="100000">
              <a:srgbClr val="272727"/>
            </a:gs>
          </a:gsLst>
          <a:lin ang="2195999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Freeform 1"/>
          <p:cNvSpPr>
            <a:spLocks noChangeArrowheads="1"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G0" fmla="+- 1066 0 0"/>
              <a:gd name="G1" fmla="+- 1331 0 0"/>
              <a:gd name="G2" fmla="*/ 1 0 51712"/>
              <a:gd name="G3" fmla="*/ 1 0 51712"/>
              <a:gd name="G4" fmla="+- 1 0 0"/>
              <a:gd name="G5" fmla="+- 1 0 0"/>
              <a:gd name="G6" fmla="+- 1066 0 0"/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E7E7E">
              <a:alpha val="4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6" name="Freeform 2"/>
          <p:cNvSpPr>
            <a:spLocks noChangeArrowheads="1"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G0" fmla="+- 58916 0 0"/>
              <a:gd name="G1" fmla="*/ G0 1 1914"/>
              <a:gd name="G2" fmla="+- 38961 0 0"/>
              <a:gd name="G3" fmla="*/ G2 1 4329"/>
              <a:gd name="G4" fmla="+- 58916 0 0"/>
              <a:gd name="G5" fmla="*/ G4 1 1914"/>
              <a:gd name="G6" fmla="+- 62481 0 0"/>
              <a:gd name="G7" fmla="*/ G6 1 4329"/>
              <a:gd name="G8" fmla="+- 62776 0 0"/>
              <a:gd name="G9" fmla="*/ G8 1 1914"/>
              <a:gd name="G10" fmla="+- 53823 0 0"/>
              <a:gd name="G11" fmla="*/ G10 1 4329"/>
              <a:gd name="G12" fmla="*/ 1 0 51712"/>
              <a:gd name="G13" fmla="*/ G12 1914 1"/>
              <a:gd name="G14" fmla="*/ G13 1 1914"/>
              <a:gd name="G15" fmla="*/ 1 0 51712"/>
              <a:gd name="G16" fmla="*/ G15 4329 1"/>
              <a:gd name="G17" fmla="*/ G16 1 4329"/>
              <a:gd name="G18" fmla="+- 58916 0 0"/>
              <a:gd name="G19" fmla="*/ G18 1 1914"/>
              <a:gd name="G20" fmla="+- 38961 0 0"/>
              <a:gd name="G21" fmla="*/ G20 1 4329"/>
              <a:gd name="G22" fmla="+- 1914 0 0"/>
              <a:gd name="G23" fmla="+- 4329 0 0"/>
              <a:gd name="T0" fmla="*/ 1914 w 1914"/>
              <a:gd name="T1" fmla="*/ 9 h 4329"/>
              <a:gd name="T2" fmla="*/ 1914 w 1914"/>
              <a:gd name="T3" fmla="*/ 4329 h 4329"/>
              <a:gd name="T4" fmla="*/ 204 w 1914"/>
              <a:gd name="T5" fmla="*/ 4327 h 4329"/>
              <a:gd name="T6" fmla="*/ 0 w 1914"/>
              <a:gd name="T7" fmla="*/ 0 h 4329"/>
              <a:gd name="T8" fmla="*/ 1914 w 1914"/>
              <a:gd name="T9" fmla="*/ 9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D5D5D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Freeform 3"/>
          <p:cNvSpPr>
            <a:spLocks noChangeArrowheads="1"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G0" fmla="+- 1066 0 0"/>
              <a:gd name="G1" fmla="+- 1331 0 0"/>
              <a:gd name="G2" fmla="*/ 1 0 51712"/>
              <a:gd name="G3" fmla="*/ 1 0 51712"/>
              <a:gd name="G4" fmla="+- 1 0 0"/>
              <a:gd name="G5" fmla="+- 1 0 0"/>
              <a:gd name="G6" fmla="+- 1066 0 0"/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E7E7E">
              <a:alpha val="4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Freeform 4"/>
          <p:cNvSpPr>
            <a:spLocks noChangeArrowheads="1"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G0" fmla="+- 58916 0 0"/>
              <a:gd name="G1" fmla="*/ G0 1 1914"/>
              <a:gd name="G2" fmla="+- 38961 0 0"/>
              <a:gd name="G3" fmla="*/ G2 1 4329"/>
              <a:gd name="G4" fmla="+- 58916 0 0"/>
              <a:gd name="G5" fmla="*/ G4 1 1914"/>
              <a:gd name="G6" fmla="+- 62481 0 0"/>
              <a:gd name="G7" fmla="*/ G6 1 4329"/>
              <a:gd name="G8" fmla="+- 62776 0 0"/>
              <a:gd name="G9" fmla="*/ G8 1 1914"/>
              <a:gd name="G10" fmla="+- 53823 0 0"/>
              <a:gd name="G11" fmla="*/ G10 1 4329"/>
              <a:gd name="G12" fmla="*/ 1 0 51712"/>
              <a:gd name="G13" fmla="*/ G12 1914 1"/>
              <a:gd name="G14" fmla="*/ G13 1 1914"/>
              <a:gd name="G15" fmla="*/ 1 0 51712"/>
              <a:gd name="G16" fmla="*/ G15 4329 1"/>
              <a:gd name="G17" fmla="*/ G16 1 4329"/>
              <a:gd name="G18" fmla="+- 58916 0 0"/>
              <a:gd name="G19" fmla="*/ G18 1 1914"/>
              <a:gd name="G20" fmla="+- 38961 0 0"/>
              <a:gd name="G21" fmla="*/ G20 1 4329"/>
              <a:gd name="G22" fmla="+- 1914 0 0"/>
              <a:gd name="G23" fmla="+- 4329 0 0"/>
              <a:gd name="T0" fmla="*/ 1914 w 1914"/>
              <a:gd name="T1" fmla="*/ 9 h 4329"/>
              <a:gd name="T2" fmla="*/ 1914 w 1914"/>
              <a:gd name="T3" fmla="*/ 4329 h 4329"/>
              <a:gd name="T4" fmla="*/ 204 w 1914"/>
              <a:gd name="T5" fmla="*/ 4327 h 4329"/>
              <a:gd name="T6" fmla="*/ 0 w 1914"/>
              <a:gd name="T7" fmla="*/ 0 h 4329"/>
              <a:gd name="T8" fmla="*/ 1914 w 1914"/>
              <a:gd name="T9" fmla="*/ 9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D5D5D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336925"/>
            <a:ext cx="6462713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4572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21438"/>
            <a:ext cx="2116138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3124200" y="6421438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8153400" y="6421438"/>
            <a:ext cx="744538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31AAB1D9-5F7F-4607-A5CD-AB94C8276D3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12138" cy="450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66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96" r:id="rId12"/>
  </p:sldLayoutIdLst>
  <p:hf sldNum="0" hdr="0" ftr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0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B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Freeform 1"/>
          <p:cNvSpPr>
            <a:spLocks noChangeArrowheads="1"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G0" fmla="+- 1066 0 0"/>
              <a:gd name="G1" fmla="+- 1331 0 0"/>
              <a:gd name="G2" fmla="*/ 1 0 51712"/>
              <a:gd name="G3" fmla="*/ 1 0 51712"/>
              <a:gd name="G4" fmla="+- 1 0 0"/>
              <a:gd name="G5" fmla="+- 1 0 0"/>
              <a:gd name="G6" fmla="+- 1066 0 0"/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E7E7E">
              <a:alpha val="4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Freeform 2"/>
          <p:cNvSpPr>
            <a:spLocks noChangeArrowheads="1"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G0" fmla="+- 58916 0 0"/>
              <a:gd name="G1" fmla="*/ G0 1 1914"/>
              <a:gd name="G2" fmla="+- 38961 0 0"/>
              <a:gd name="G3" fmla="*/ G2 1 4329"/>
              <a:gd name="G4" fmla="+- 58916 0 0"/>
              <a:gd name="G5" fmla="*/ G4 1 1914"/>
              <a:gd name="G6" fmla="+- 62481 0 0"/>
              <a:gd name="G7" fmla="*/ G6 1 4329"/>
              <a:gd name="G8" fmla="+- 62776 0 0"/>
              <a:gd name="G9" fmla="*/ G8 1 1914"/>
              <a:gd name="G10" fmla="+- 53823 0 0"/>
              <a:gd name="G11" fmla="*/ G10 1 4329"/>
              <a:gd name="G12" fmla="*/ 1 0 51712"/>
              <a:gd name="G13" fmla="*/ G12 1914 1"/>
              <a:gd name="G14" fmla="*/ G13 1 1914"/>
              <a:gd name="G15" fmla="*/ 1 0 51712"/>
              <a:gd name="G16" fmla="*/ G15 4329 1"/>
              <a:gd name="G17" fmla="*/ G16 1 4329"/>
              <a:gd name="G18" fmla="+- 58916 0 0"/>
              <a:gd name="G19" fmla="*/ G18 1 1914"/>
              <a:gd name="G20" fmla="+- 38961 0 0"/>
              <a:gd name="G21" fmla="*/ G20 1 4329"/>
              <a:gd name="G22" fmla="+- 1914 0 0"/>
              <a:gd name="G23" fmla="+- 4329 0 0"/>
              <a:gd name="T0" fmla="*/ 1914 w 1914"/>
              <a:gd name="T1" fmla="*/ 9 h 4329"/>
              <a:gd name="T2" fmla="*/ 1914 w 1914"/>
              <a:gd name="T3" fmla="*/ 4329 h 4329"/>
              <a:gd name="T4" fmla="*/ 204 w 1914"/>
              <a:gd name="T5" fmla="*/ 4327 h 4329"/>
              <a:gd name="T6" fmla="*/ 0 w 1914"/>
              <a:gd name="T7" fmla="*/ 0 h 4329"/>
              <a:gd name="T8" fmla="*/ 1914 w 1914"/>
              <a:gd name="T9" fmla="*/ 9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D5D5D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50138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450138" cy="450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21438"/>
            <a:ext cx="2116138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</a:tabLst>
              <a:defRPr>
                <a:solidFill>
                  <a:srgbClr val="FFFFFF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124200" y="6421438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8153400" y="6421438"/>
            <a:ext cx="744538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</a:tabLst>
              <a:defRPr>
                <a:solidFill>
                  <a:srgbClr val="FFFFFF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0238F7A2-93FD-4109-8EA1-7DD0EB849BE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/>
  <p:txStyles>
    <p:titleStyle>
      <a:lvl1pPr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0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165100" y="147638"/>
            <a:ext cx="8810625" cy="6564312"/>
          </a:xfrm>
          <a:prstGeom prst="roundRect">
            <a:avLst>
              <a:gd name="adj" fmla="val 54662"/>
            </a:avLst>
          </a:prstGeom>
          <a:solidFill>
            <a:srgbClr val="888B7A">
              <a:alpha val="64999"/>
            </a:srgbClr>
          </a:solidFill>
          <a:ln w="11160" cap="flat">
            <a:solidFill>
              <a:srgbClr val="9CA08F">
                <a:alpha val="87999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5562600" y="6400800"/>
            <a:ext cx="29845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295400" y="6400800"/>
            <a:ext cx="4211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8639175" y="6515100"/>
            <a:ext cx="446088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defRPr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726F94EF-0D2C-4606-AE7E-4B28B276141C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12138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12138" cy="450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/>
  <p:txStyles>
    <p:titleStyle>
      <a:lvl1pPr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2pPr>
      <a:lvl3pPr marL="11430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3pPr>
      <a:lvl4pPr marL="16002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4pPr>
      <a:lvl5pPr marL="20574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5pPr>
      <a:lvl6pPr marL="25146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6pPr>
      <a:lvl7pPr marL="29718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7pPr>
      <a:lvl8pPr marL="34290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8pPr>
      <a:lvl9pPr marL="38862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>
        <a:lnSpc>
          <a:spcPct val="11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1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11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11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19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11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165100" y="147638"/>
            <a:ext cx="8810625" cy="6564312"/>
          </a:xfrm>
          <a:prstGeom prst="roundRect">
            <a:avLst>
              <a:gd name="adj" fmla="val 54662"/>
            </a:avLst>
          </a:prstGeom>
          <a:solidFill>
            <a:srgbClr val="888B7A">
              <a:alpha val="64999"/>
            </a:srgbClr>
          </a:solidFill>
          <a:ln w="11160" cap="flat">
            <a:solidFill>
              <a:srgbClr val="9CA08F">
                <a:alpha val="87999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88963" y="1423988"/>
            <a:ext cx="8001000" cy="7937"/>
          </a:xfrm>
          <a:prstGeom prst="rect">
            <a:avLst/>
          </a:prstGeom>
          <a:solidFill>
            <a:srgbClr val="72A37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54000"/>
            <a:ext cx="8212138" cy="112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46238"/>
            <a:ext cx="8212138" cy="450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5562600" y="6400800"/>
            <a:ext cx="29845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295400" y="6400800"/>
            <a:ext cx="4211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8639175" y="6515100"/>
            <a:ext cx="446088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defRPr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A6142617-587A-4686-8181-113B6621EBA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/>
  <p:txStyles>
    <p:titleStyle>
      <a:lvl1pPr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2pPr>
      <a:lvl3pPr marL="11430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3pPr>
      <a:lvl4pPr marL="16002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4pPr>
      <a:lvl5pPr marL="20574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5pPr>
      <a:lvl6pPr marL="25146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6pPr>
      <a:lvl7pPr marL="29718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7pPr>
      <a:lvl8pPr marL="34290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8pPr>
      <a:lvl9pPr marL="38862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>
        <a:lnSpc>
          <a:spcPct val="11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1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11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11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19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11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E7E7E"/>
            </a:gs>
            <a:gs pos="100000">
              <a:srgbClr val="272727"/>
            </a:gs>
          </a:gsLst>
          <a:lin ang="2195999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14375" y="642938"/>
            <a:ext cx="7772400" cy="1828800"/>
          </a:xfrm>
          <a:ln/>
        </p:spPr>
        <p:txBody>
          <a:bodyPr rIns="9000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000" dirty="0">
                <a:latin typeface="Franklin Gothic Book" panose="020B0503020102020204" pitchFamily="34" charset="0"/>
              </a:rPr>
              <a:t>«Бюджет для граждан» </a:t>
            </a:r>
            <a:br>
              <a:rPr lang="ru-RU" altLang="ru-RU" sz="4000" dirty="0">
                <a:latin typeface="Franklin Gothic Book" panose="020B0503020102020204" pitchFamily="34" charset="0"/>
              </a:rPr>
            </a:br>
            <a:r>
              <a:rPr lang="ru-RU" altLang="ru-RU" sz="4000" dirty="0">
                <a:latin typeface="Franklin Gothic Book" panose="020B0503020102020204" pitchFamily="34" charset="0"/>
              </a:rPr>
              <a:t>к Решению совета от 20.12.2020г №42</a:t>
            </a:r>
            <a:br>
              <a:rPr lang="ru-RU" altLang="ru-RU" sz="4000" dirty="0">
                <a:latin typeface="Franklin Gothic Book" panose="020B0503020102020204" pitchFamily="34" charset="0"/>
              </a:rPr>
            </a:br>
            <a:r>
              <a:rPr lang="ru-RU" altLang="ru-RU" sz="4000" dirty="0" err="1">
                <a:latin typeface="Franklin Gothic Book" panose="020B0503020102020204" pitchFamily="34" charset="0"/>
              </a:rPr>
              <a:t>Хромцовского</a:t>
            </a:r>
            <a:r>
              <a:rPr lang="ru-RU" altLang="ru-RU" sz="4000" dirty="0">
                <a:latin typeface="Franklin Gothic Book" panose="020B0503020102020204" pitchFamily="34" charset="0"/>
              </a:rPr>
              <a:t> сельского поселения </a:t>
            </a:r>
            <a:r>
              <a:rPr lang="ru-RU" altLang="ru-RU" sz="4000" dirty="0" err="1">
                <a:latin typeface="Franklin Gothic Book" panose="020B0503020102020204" pitchFamily="34" charset="0"/>
              </a:rPr>
              <a:t>Фурмановского</a:t>
            </a:r>
            <a:r>
              <a:rPr lang="ru-RU" altLang="ru-RU" sz="4000" dirty="0">
                <a:latin typeface="Franklin Gothic Book" panose="020B0503020102020204" pitchFamily="34" charset="0"/>
              </a:rPr>
              <a:t> муниципального района</a:t>
            </a:r>
            <a:br>
              <a:rPr lang="ru-RU" altLang="ru-RU" sz="4000" dirty="0">
                <a:latin typeface="Franklin Gothic Book" panose="020B0503020102020204" pitchFamily="34" charset="0"/>
              </a:rPr>
            </a:br>
            <a:r>
              <a:rPr lang="ru-RU" altLang="ru-RU" sz="4000" dirty="0">
                <a:latin typeface="Franklin Gothic Book" panose="020B0503020102020204" pitchFamily="34" charset="0"/>
              </a:rPr>
              <a:t>« О бюджете </a:t>
            </a:r>
            <a:r>
              <a:rPr lang="ru-RU" altLang="ru-RU" sz="4000" dirty="0" err="1">
                <a:latin typeface="Franklin Gothic Book" panose="020B0503020102020204" pitchFamily="34" charset="0"/>
              </a:rPr>
              <a:t>Хромцовского</a:t>
            </a:r>
            <a:r>
              <a:rPr lang="ru-RU" altLang="ru-RU" sz="4000" dirty="0">
                <a:latin typeface="Franklin Gothic Book" panose="020B0503020102020204" pitchFamily="34" charset="0"/>
              </a:rPr>
              <a:t> сельского поселения на  2020 и плановый период 2021 и 2022 года»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750"/>
            <a:ext cx="8183563" cy="747713"/>
          </a:xfrm>
          <a:ln/>
        </p:spPr>
        <p:txBody>
          <a:bodyPr/>
          <a:lstStyle/>
          <a:p>
            <a:pPr marL="53975" algn="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sz="2000" b="1">
                <a:solidFill>
                  <a:srgbClr val="E6E9CB"/>
                </a:solidFill>
              </a:rPr>
              <a:t>Объем и структура доходов в динамике бюджета</a:t>
            </a:r>
            <a:br>
              <a:rPr lang="ru-RU" altLang="ru-RU" sz="2000" b="1">
                <a:solidFill>
                  <a:srgbClr val="E6E9CB"/>
                </a:solidFill>
              </a:rPr>
            </a:br>
            <a:r>
              <a:rPr lang="ru-RU" altLang="ru-RU" sz="2000" b="1">
                <a:solidFill>
                  <a:srgbClr val="E6E9CB"/>
                </a:solidFill>
              </a:rPr>
              <a:t>Хромцовского сельского поселения</a:t>
            </a:r>
          </a:p>
        </p:txBody>
      </p:sp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347663" y="1031875"/>
            <a:ext cx="8164512" cy="5580063"/>
            <a:chOff x="219" y="650"/>
            <a:chExt cx="5143" cy="3515"/>
          </a:xfrm>
        </p:grpSpPr>
        <p:sp>
          <p:nvSpPr>
            <p:cNvPr id="15363" name="Rectangle 3"/>
            <p:cNvSpPr>
              <a:spLocks noChangeArrowheads="1"/>
            </p:cNvSpPr>
            <p:nvPr/>
          </p:nvSpPr>
          <p:spPr bwMode="auto">
            <a:xfrm>
              <a:off x="219" y="650"/>
              <a:ext cx="1444" cy="37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solidFill>
                    <a:srgbClr val="FFFFFF"/>
                  </a:solidFill>
                  <a:latin typeface="Times New Roman" panose="02020603050405020304" pitchFamily="18" charset="0"/>
                </a:rPr>
                <a:t>Наименование доходов</a:t>
              </a:r>
            </a:p>
          </p:txBody>
        </p:sp>
        <p:sp>
          <p:nvSpPr>
            <p:cNvPr id="15364" name="Rectangle 4"/>
            <p:cNvSpPr>
              <a:spLocks noChangeArrowheads="1"/>
            </p:cNvSpPr>
            <p:nvPr/>
          </p:nvSpPr>
          <p:spPr bwMode="auto">
            <a:xfrm>
              <a:off x="1676" y="650"/>
              <a:ext cx="605" cy="37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solidFill>
                    <a:srgbClr val="FFFFFF"/>
                  </a:solidFill>
                  <a:latin typeface="Times New Roman" panose="02020603050405020304" pitchFamily="18" charset="0"/>
                </a:rPr>
                <a:t>2017 год</a:t>
              </a: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solidFill>
                    <a:srgbClr val="FFFFFF"/>
                  </a:solidFill>
                  <a:latin typeface="Times New Roman" panose="02020603050405020304" pitchFamily="18" charset="0"/>
                </a:rPr>
                <a:t>отчет</a:t>
              </a:r>
            </a:p>
          </p:txBody>
        </p:sp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2286" y="650"/>
              <a:ext cx="564" cy="37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solidFill>
                    <a:srgbClr val="FFFFFF"/>
                  </a:solidFill>
                  <a:latin typeface="Times New Roman" panose="02020603050405020304" pitchFamily="18" charset="0"/>
                </a:rPr>
                <a:t>2018 год</a:t>
              </a: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solidFill>
                    <a:srgbClr val="FFFFFF"/>
                  </a:solidFill>
                  <a:latin typeface="Times New Roman" panose="02020603050405020304" pitchFamily="18" charset="0"/>
                </a:rPr>
                <a:t>отчет</a:t>
              </a:r>
            </a:p>
          </p:txBody>
        </p:sp>
        <p:sp>
          <p:nvSpPr>
            <p:cNvPr id="15366" name="Rectangle 6"/>
            <p:cNvSpPr>
              <a:spLocks noChangeArrowheads="1"/>
            </p:cNvSpPr>
            <p:nvPr/>
          </p:nvSpPr>
          <p:spPr bwMode="auto">
            <a:xfrm>
              <a:off x="2859" y="650"/>
              <a:ext cx="605" cy="37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solidFill>
                    <a:srgbClr val="FFFFFF"/>
                  </a:solidFill>
                  <a:latin typeface="Times New Roman" panose="02020603050405020304" pitchFamily="18" charset="0"/>
                </a:rPr>
                <a:t>2019 год</a:t>
              </a: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solidFill>
                    <a:srgbClr val="FFFFFF"/>
                  </a:solidFill>
                  <a:latin typeface="Times New Roman" panose="02020603050405020304" pitchFamily="18" charset="0"/>
                </a:rPr>
                <a:t>утверждено</a:t>
              </a:r>
            </a:p>
          </p:txBody>
        </p:sp>
        <p:sp>
          <p:nvSpPr>
            <p:cNvPr id="15367" name="Rectangle 7"/>
            <p:cNvSpPr>
              <a:spLocks noChangeArrowheads="1"/>
            </p:cNvSpPr>
            <p:nvPr/>
          </p:nvSpPr>
          <p:spPr bwMode="auto">
            <a:xfrm>
              <a:off x="3474" y="650"/>
              <a:ext cx="605" cy="37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solidFill>
                    <a:srgbClr val="FFFFFF"/>
                  </a:solidFill>
                  <a:latin typeface="Times New Roman" panose="02020603050405020304" pitchFamily="18" charset="0"/>
                </a:rPr>
                <a:t>2020 год</a:t>
              </a: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solidFill>
                    <a:srgbClr val="FFFFFF"/>
                  </a:solidFill>
                  <a:latin typeface="Times New Roman" panose="02020603050405020304" pitchFamily="18" charset="0"/>
                </a:rPr>
                <a:t>план</a:t>
              </a:r>
            </a:p>
          </p:txBody>
        </p:sp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4088" y="650"/>
              <a:ext cx="627" cy="37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solidFill>
                    <a:srgbClr val="FFFFFF"/>
                  </a:solidFill>
                  <a:latin typeface="Times New Roman" panose="02020603050405020304" pitchFamily="18" charset="0"/>
                </a:rPr>
                <a:t>2021 год </a:t>
              </a: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solidFill>
                    <a:srgbClr val="FFFFFF"/>
                  </a:solidFill>
                  <a:latin typeface="Times New Roman" panose="02020603050405020304" pitchFamily="18" charset="0"/>
                </a:rPr>
                <a:t>план        </a:t>
              </a:r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4725" y="650"/>
              <a:ext cx="628" cy="37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solidFill>
                    <a:srgbClr val="FFFFFF"/>
                  </a:solidFill>
                  <a:latin typeface="Times New Roman" panose="02020603050405020304" pitchFamily="18" charset="0"/>
                </a:rPr>
                <a:t>2022 год план</a:t>
              </a:r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219" y="1037"/>
              <a:ext cx="1444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Доходы всего </a:t>
              </a: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(тыс. руб.)</a:t>
              </a:r>
            </a:p>
          </p:txBody>
        </p:sp>
        <p:sp>
          <p:nvSpPr>
            <p:cNvPr id="15371" name="Rectangle 11"/>
            <p:cNvSpPr>
              <a:spLocks noChangeArrowheads="1"/>
            </p:cNvSpPr>
            <p:nvPr/>
          </p:nvSpPr>
          <p:spPr bwMode="auto">
            <a:xfrm>
              <a:off x="1676" y="1037"/>
              <a:ext cx="605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8780,2</a:t>
              </a:r>
            </a:p>
          </p:txBody>
        </p:sp>
        <p:sp>
          <p:nvSpPr>
            <p:cNvPr id="15372" name="Rectangle 12"/>
            <p:cNvSpPr>
              <a:spLocks noChangeArrowheads="1"/>
            </p:cNvSpPr>
            <p:nvPr/>
          </p:nvSpPr>
          <p:spPr bwMode="auto">
            <a:xfrm>
              <a:off x="2286" y="1037"/>
              <a:ext cx="564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6897,9</a:t>
              </a:r>
            </a:p>
          </p:txBody>
        </p:sp>
        <p:sp>
          <p:nvSpPr>
            <p:cNvPr id="15373" name="Rectangle 13"/>
            <p:cNvSpPr>
              <a:spLocks noChangeArrowheads="1"/>
            </p:cNvSpPr>
            <p:nvPr/>
          </p:nvSpPr>
          <p:spPr bwMode="auto">
            <a:xfrm>
              <a:off x="2859" y="1037"/>
              <a:ext cx="605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7928,5</a:t>
              </a:r>
            </a:p>
          </p:txBody>
        </p:sp>
        <p:sp>
          <p:nvSpPr>
            <p:cNvPr id="15374" name="Rectangle 14"/>
            <p:cNvSpPr>
              <a:spLocks noChangeArrowheads="1"/>
            </p:cNvSpPr>
            <p:nvPr/>
          </p:nvSpPr>
          <p:spPr bwMode="auto">
            <a:xfrm>
              <a:off x="3474" y="1037"/>
              <a:ext cx="605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6687,9</a:t>
              </a:r>
            </a:p>
          </p:txBody>
        </p:sp>
        <p:sp>
          <p:nvSpPr>
            <p:cNvPr id="15375" name="Rectangle 15"/>
            <p:cNvSpPr>
              <a:spLocks noChangeArrowheads="1"/>
            </p:cNvSpPr>
            <p:nvPr/>
          </p:nvSpPr>
          <p:spPr bwMode="auto">
            <a:xfrm>
              <a:off x="4088" y="1037"/>
              <a:ext cx="627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6687,9</a:t>
              </a:r>
            </a:p>
          </p:txBody>
        </p:sp>
        <p:sp>
          <p:nvSpPr>
            <p:cNvPr id="15376" name="Rectangle 16"/>
            <p:cNvSpPr>
              <a:spLocks noChangeArrowheads="1"/>
            </p:cNvSpPr>
            <p:nvPr/>
          </p:nvSpPr>
          <p:spPr bwMode="auto">
            <a:xfrm>
              <a:off x="4725" y="1037"/>
              <a:ext cx="628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6687,9</a:t>
              </a:r>
            </a:p>
          </p:txBody>
        </p:sp>
        <p:sp>
          <p:nvSpPr>
            <p:cNvPr id="15377" name="Rectangle 17"/>
            <p:cNvSpPr>
              <a:spLocks noChangeArrowheads="1"/>
            </p:cNvSpPr>
            <p:nvPr/>
          </p:nvSpPr>
          <p:spPr bwMode="auto">
            <a:xfrm>
              <a:off x="219" y="1311"/>
              <a:ext cx="1444" cy="46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Налоговые и не налоговые доходы, </a:t>
              </a:r>
            </a:p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том числе:</a:t>
              </a:r>
            </a:p>
          </p:txBody>
        </p:sp>
        <p:sp>
          <p:nvSpPr>
            <p:cNvPr id="15378" name="Rectangle 18"/>
            <p:cNvSpPr>
              <a:spLocks noChangeArrowheads="1"/>
            </p:cNvSpPr>
            <p:nvPr/>
          </p:nvSpPr>
          <p:spPr bwMode="auto">
            <a:xfrm>
              <a:off x="1676" y="1311"/>
              <a:ext cx="605" cy="46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2023,0</a:t>
              </a:r>
            </a:p>
          </p:txBody>
        </p:sp>
        <p:sp>
          <p:nvSpPr>
            <p:cNvPr id="15379" name="Rectangle 19"/>
            <p:cNvSpPr>
              <a:spLocks noChangeArrowheads="1"/>
            </p:cNvSpPr>
            <p:nvPr/>
          </p:nvSpPr>
          <p:spPr bwMode="auto">
            <a:xfrm>
              <a:off x="2286" y="1311"/>
              <a:ext cx="564" cy="46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2217,34</a:t>
              </a:r>
            </a:p>
          </p:txBody>
        </p:sp>
        <p:sp>
          <p:nvSpPr>
            <p:cNvPr id="15380" name="Rectangle 20"/>
            <p:cNvSpPr>
              <a:spLocks noChangeArrowheads="1"/>
            </p:cNvSpPr>
            <p:nvPr/>
          </p:nvSpPr>
          <p:spPr bwMode="auto">
            <a:xfrm>
              <a:off x="2859" y="1311"/>
              <a:ext cx="605" cy="46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2588,47</a:t>
              </a:r>
            </a:p>
          </p:txBody>
        </p:sp>
        <p:sp>
          <p:nvSpPr>
            <p:cNvPr id="15381" name="Rectangle 21"/>
            <p:cNvSpPr>
              <a:spLocks noChangeArrowheads="1"/>
            </p:cNvSpPr>
            <p:nvPr/>
          </p:nvSpPr>
          <p:spPr bwMode="auto">
            <a:xfrm>
              <a:off x="3474" y="1311"/>
              <a:ext cx="605" cy="46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2654,7</a:t>
              </a:r>
            </a:p>
          </p:txBody>
        </p:sp>
        <p:sp>
          <p:nvSpPr>
            <p:cNvPr id="15382" name="Rectangle 22"/>
            <p:cNvSpPr>
              <a:spLocks noChangeArrowheads="1"/>
            </p:cNvSpPr>
            <p:nvPr/>
          </p:nvSpPr>
          <p:spPr bwMode="auto">
            <a:xfrm>
              <a:off x="4088" y="1311"/>
              <a:ext cx="627" cy="46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2712,4</a:t>
              </a:r>
            </a:p>
          </p:txBody>
        </p:sp>
        <p:sp>
          <p:nvSpPr>
            <p:cNvPr id="15383" name="Rectangle 23"/>
            <p:cNvSpPr>
              <a:spLocks noChangeArrowheads="1"/>
            </p:cNvSpPr>
            <p:nvPr/>
          </p:nvSpPr>
          <p:spPr bwMode="auto">
            <a:xfrm>
              <a:off x="4725" y="1311"/>
              <a:ext cx="628" cy="46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2736,0</a:t>
              </a:r>
            </a:p>
          </p:txBody>
        </p:sp>
        <p:sp>
          <p:nvSpPr>
            <p:cNvPr id="15384" name="Rectangle 24"/>
            <p:cNvSpPr>
              <a:spLocks noChangeArrowheads="1"/>
            </p:cNvSpPr>
            <p:nvPr/>
          </p:nvSpPr>
          <p:spPr bwMode="auto">
            <a:xfrm>
              <a:off x="219" y="1784"/>
              <a:ext cx="1444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налоговые доходы</a:t>
              </a:r>
            </a:p>
          </p:txBody>
        </p:sp>
        <p:sp>
          <p:nvSpPr>
            <p:cNvPr id="15385" name="Rectangle 25"/>
            <p:cNvSpPr>
              <a:spLocks noChangeArrowheads="1"/>
            </p:cNvSpPr>
            <p:nvPr/>
          </p:nvSpPr>
          <p:spPr bwMode="auto">
            <a:xfrm>
              <a:off x="1676" y="1784"/>
              <a:ext cx="605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1944,0</a:t>
              </a:r>
            </a:p>
          </p:txBody>
        </p:sp>
        <p:sp>
          <p:nvSpPr>
            <p:cNvPr id="15386" name="Rectangle 26"/>
            <p:cNvSpPr>
              <a:spLocks noChangeArrowheads="1"/>
            </p:cNvSpPr>
            <p:nvPr/>
          </p:nvSpPr>
          <p:spPr bwMode="auto">
            <a:xfrm>
              <a:off x="2286" y="1784"/>
              <a:ext cx="564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1630,38</a:t>
              </a:r>
            </a:p>
          </p:txBody>
        </p:sp>
        <p:sp>
          <p:nvSpPr>
            <p:cNvPr id="15387" name="Rectangle 27"/>
            <p:cNvSpPr>
              <a:spLocks noChangeArrowheads="1"/>
            </p:cNvSpPr>
            <p:nvPr/>
          </p:nvSpPr>
          <p:spPr bwMode="auto">
            <a:xfrm>
              <a:off x="2859" y="1784"/>
              <a:ext cx="605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1811,4</a:t>
              </a:r>
            </a:p>
          </p:txBody>
        </p:sp>
        <p:sp>
          <p:nvSpPr>
            <p:cNvPr id="15388" name="Rectangle 28"/>
            <p:cNvSpPr>
              <a:spLocks noChangeArrowheads="1"/>
            </p:cNvSpPr>
            <p:nvPr/>
          </p:nvSpPr>
          <p:spPr bwMode="auto">
            <a:xfrm>
              <a:off x="3474" y="1784"/>
              <a:ext cx="605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1854,7</a:t>
              </a:r>
            </a:p>
          </p:txBody>
        </p:sp>
        <p:sp>
          <p:nvSpPr>
            <p:cNvPr id="15389" name="Rectangle 29"/>
            <p:cNvSpPr>
              <a:spLocks noChangeArrowheads="1"/>
            </p:cNvSpPr>
            <p:nvPr/>
          </p:nvSpPr>
          <p:spPr bwMode="auto">
            <a:xfrm>
              <a:off x="4088" y="1784"/>
              <a:ext cx="627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1882,7</a:t>
              </a:r>
            </a:p>
          </p:txBody>
        </p:sp>
        <p:sp>
          <p:nvSpPr>
            <p:cNvPr id="15390" name="Rectangle 30"/>
            <p:cNvSpPr>
              <a:spLocks noChangeArrowheads="1"/>
            </p:cNvSpPr>
            <p:nvPr/>
          </p:nvSpPr>
          <p:spPr bwMode="auto">
            <a:xfrm>
              <a:off x="4725" y="1784"/>
              <a:ext cx="628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1890,3</a:t>
              </a:r>
            </a:p>
          </p:txBody>
        </p:sp>
        <p:sp>
          <p:nvSpPr>
            <p:cNvPr id="15391" name="Rectangle 31"/>
            <p:cNvSpPr>
              <a:spLocks noChangeArrowheads="1"/>
            </p:cNvSpPr>
            <p:nvPr/>
          </p:nvSpPr>
          <p:spPr bwMode="auto">
            <a:xfrm>
              <a:off x="219" y="2057"/>
              <a:ext cx="1444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неналоговые доходы</a:t>
              </a:r>
            </a:p>
          </p:txBody>
        </p:sp>
        <p:sp>
          <p:nvSpPr>
            <p:cNvPr id="15392" name="Rectangle 32"/>
            <p:cNvSpPr>
              <a:spLocks noChangeArrowheads="1"/>
            </p:cNvSpPr>
            <p:nvPr/>
          </p:nvSpPr>
          <p:spPr bwMode="auto">
            <a:xfrm>
              <a:off x="1676" y="2057"/>
              <a:ext cx="605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79,0</a:t>
              </a:r>
            </a:p>
          </p:txBody>
        </p:sp>
        <p:sp>
          <p:nvSpPr>
            <p:cNvPr id="15393" name="Rectangle 33"/>
            <p:cNvSpPr>
              <a:spLocks noChangeArrowheads="1"/>
            </p:cNvSpPr>
            <p:nvPr/>
          </p:nvSpPr>
          <p:spPr bwMode="auto">
            <a:xfrm>
              <a:off x="2286" y="2057"/>
              <a:ext cx="564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586,96</a:t>
              </a:r>
            </a:p>
          </p:txBody>
        </p:sp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2859" y="2057"/>
              <a:ext cx="605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375,0</a:t>
              </a:r>
            </a:p>
          </p:txBody>
        </p:sp>
        <p:sp>
          <p:nvSpPr>
            <p:cNvPr id="15395" name="Rectangle 35"/>
            <p:cNvSpPr>
              <a:spLocks noChangeArrowheads="1"/>
            </p:cNvSpPr>
            <p:nvPr/>
          </p:nvSpPr>
          <p:spPr bwMode="auto">
            <a:xfrm>
              <a:off x="3474" y="2057"/>
              <a:ext cx="605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800,0</a:t>
              </a:r>
            </a:p>
          </p:txBody>
        </p:sp>
        <p:sp>
          <p:nvSpPr>
            <p:cNvPr id="15396" name="Rectangle 36"/>
            <p:cNvSpPr>
              <a:spLocks noChangeArrowheads="1"/>
            </p:cNvSpPr>
            <p:nvPr/>
          </p:nvSpPr>
          <p:spPr bwMode="auto">
            <a:xfrm>
              <a:off x="4097" y="2057"/>
              <a:ext cx="627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829,7</a:t>
              </a:r>
            </a:p>
          </p:txBody>
        </p:sp>
        <p:sp>
          <p:nvSpPr>
            <p:cNvPr id="15397" name="Rectangle 37"/>
            <p:cNvSpPr>
              <a:spLocks noChangeArrowheads="1"/>
            </p:cNvSpPr>
            <p:nvPr/>
          </p:nvSpPr>
          <p:spPr bwMode="auto">
            <a:xfrm>
              <a:off x="4725" y="2057"/>
              <a:ext cx="628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845,7</a:t>
              </a:r>
            </a:p>
          </p:txBody>
        </p:sp>
        <p:sp>
          <p:nvSpPr>
            <p:cNvPr id="15398" name="Rectangle 38"/>
            <p:cNvSpPr>
              <a:spLocks noChangeArrowheads="1"/>
            </p:cNvSpPr>
            <p:nvPr/>
          </p:nvSpPr>
          <p:spPr bwMode="auto">
            <a:xfrm>
              <a:off x="219" y="2326"/>
              <a:ext cx="1444" cy="3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безвозмездные поступления,</a:t>
              </a:r>
            </a:p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том числе:</a:t>
              </a:r>
            </a:p>
          </p:txBody>
        </p:sp>
        <p:sp>
          <p:nvSpPr>
            <p:cNvPr id="15399" name="Rectangle 39"/>
            <p:cNvSpPr>
              <a:spLocks noChangeArrowheads="1"/>
            </p:cNvSpPr>
            <p:nvPr/>
          </p:nvSpPr>
          <p:spPr bwMode="auto">
            <a:xfrm>
              <a:off x="1676" y="2326"/>
              <a:ext cx="605" cy="3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6757,2</a:t>
              </a:r>
            </a:p>
          </p:txBody>
        </p:sp>
        <p:sp>
          <p:nvSpPr>
            <p:cNvPr id="15400" name="Rectangle 40"/>
            <p:cNvSpPr>
              <a:spLocks noChangeArrowheads="1"/>
            </p:cNvSpPr>
            <p:nvPr/>
          </p:nvSpPr>
          <p:spPr bwMode="auto">
            <a:xfrm>
              <a:off x="2286" y="2326"/>
              <a:ext cx="564" cy="3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7239,04</a:t>
              </a:r>
            </a:p>
          </p:txBody>
        </p:sp>
        <p:sp>
          <p:nvSpPr>
            <p:cNvPr id="15401" name="Rectangle 41"/>
            <p:cNvSpPr>
              <a:spLocks noChangeArrowheads="1"/>
            </p:cNvSpPr>
            <p:nvPr/>
          </p:nvSpPr>
          <p:spPr bwMode="auto">
            <a:xfrm>
              <a:off x="2861" y="2325"/>
              <a:ext cx="605" cy="3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8254,6</a:t>
              </a:r>
            </a:p>
          </p:txBody>
        </p:sp>
        <p:sp>
          <p:nvSpPr>
            <p:cNvPr id="15402" name="Rectangle 42"/>
            <p:cNvSpPr>
              <a:spLocks noChangeArrowheads="1"/>
            </p:cNvSpPr>
            <p:nvPr/>
          </p:nvSpPr>
          <p:spPr bwMode="auto">
            <a:xfrm>
              <a:off x="3474" y="2326"/>
              <a:ext cx="605" cy="3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7675,4</a:t>
              </a:r>
            </a:p>
          </p:txBody>
        </p:sp>
        <p:sp>
          <p:nvSpPr>
            <p:cNvPr id="15403" name="Rectangle 43"/>
            <p:cNvSpPr>
              <a:spLocks noChangeArrowheads="1"/>
            </p:cNvSpPr>
            <p:nvPr/>
          </p:nvSpPr>
          <p:spPr bwMode="auto">
            <a:xfrm>
              <a:off x="4081" y="2326"/>
              <a:ext cx="627" cy="3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3009,2</a:t>
              </a:r>
            </a:p>
          </p:txBody>
        </p:sp>
        <p:sp>
          <p:nvSpPr>
            <p:cNvPr id="15404" name="Rectangle 44"/>
            <p:cNvSpPr>
              <a:spLocks noChangeArrowheads="1"/>
            </p:cNvSpPr>
            <p:nvPr/>
          </p:nvSpPr>
          <p:spPr bwMode="auto">
            <a:xfrm>
              <a:off x="4725" y="2326"/>
              <a:ext cx="628" cy="3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2928,7</a:t>
              </a:r>
            </a:p>
          </p:txBody>
        </p:sp>
        <p:sp>
          <p:nvSpPr>
            <p:cNvPr id="15405" name="Rectangle 45"/>
            <p:cNvSpPr>
              <a:spLocks noChangeArrowheads="1"/>
            </p:cNvSpPr>
            <p:nvPr/>
          </p:nvSpPr>
          <p:spPr bwMode="auto">
            <a:xfrm>
              <a:off x="219" y="2711"/>
              <a:ext cx="1444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дотации</a:t>
              </a:r>
            </a:p>
          </p:txBody>
        </p:sp>
        <p:sp>
          <p:nvSpPr>
            <p:cNvPr id="15406" name="Rectangle 46"/>
            <p:cNvSpPr>
              <a:spLocks noChangeArrowheads="1"/>
            </p:cNvSpPr>
            <p:nvPr/>
          </p:nvSpPr>
          <p:spPr bwMode="auto">
            <a:xfrm>
              <a:off x="1676" y="2711"/>
              <a:ext cx="605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4866,9</a:t>
              </a:r>
            </a:p>
          </p:txBody>
        </p:sp>
        <p:sp>
          <p:nvSpPr>
            <p:cNvPr id="15407" name="Rectangle 47"/>
            <p:cNvSpPr>
              <a:spLocks noChangeArrowheads="1"/>
            </p:cNvSpPr>
            <p:nvPr/>
          </p:nvSpPr>
          <p:spPr bwMode="auto">
            <a:xfrm>
              <a:off x="2286" y="2711"/>
              <a:ext cx="564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1907,49</a:t>
              </a:r>
            </a:p>
          </p:txBody>
        </p:sp>
        <p:sp>
          <p:nvSpPr>
            <p:cNvPr id="15408" name="Rectangle 48"/>
            <p:cNvSpPr>
              <a:spLocks noChangeArrowheads="1"/>
            </p:cNvSpPr>
            <p:nvPr/>
          </p:nvSpPr>
          <p:spPr bwMode="auto">
            <a:xfrm>
              <a:off x="2856" y="2711"/>
              <a:ext cx="605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2053,1</a:t>
              </a:r>
            </a:p>
          </p:txBody>
        </p:sp>
        <p:sp>
          <p:nvSpPr>
            <p:cNvPr id="15409" name="Rectangle 49"/>
            <p:cNvSpPr>
              <a:spLocks noChangeArrowheads="1"/>
            </p:cNvSpPr>
            <p:nvPr/>
          </p:nvSpPr>
          <p:spPr bwMode="auto">
            <a:xfrm>
              <a:off x="3474" y="2711"/>
              <a:ext cx="605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2122,3</a:t>
              </a:r>
            </a:p>
          </p:txBody>
        </p:sp>
        <p:sp>
          <p:nvSpPr>
            <p:cNvPr id="15410" name="Rectangle 50"/>
            <p:cNvSpPr>
              <a:spLocks noChangeArrowheads="1"/>
            </p:cNvSpPr>
            <p:nvPr/>
          </p:nvSpPr>
          <p:spPr bwMode="auto">
            <a:xfrm>
              <a:off x="4088" y="2711"/>
              <a:ext cx="627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1735,9</a:t>
              </a:r>
            </a:p>
          </p:txBody>
        </p:sp>
        <p:sp>
          <p:nvSpPr>
            <p:cNvPr id="15411" name="Rectangle 51"/>
            <p:cNvSpPr>
              <a:spLocks noChangeArrowheads="1"/>
            </p:cNvSpPr>
            <p:nvPr/>
          </p:nvSpPr>
          <p:spPr bwMode="auto">
            <a:xfrm>
              <a:off x="4725" y="2711"/>
              <a:ext cx="628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1735,9</a:t>
              </a:r>
            </a:p>
          </p:txBody>
        </p:sp>
        <p:sp>
          <p:nvSpPr>
            <p:cNvPr id="15412" name="Rectangle 52"/>
            <p:cNvSpPr>
              <a:spLocks noChangeArrowheads="1"/>
            </p:cNvSpPr>
            <p:nvPr/>
          </p:nvSpPr>
          <p:spPr bwMode="auto">
            <a:xfrm>
              <a:off x="219" y="2985"/>
              <a:ext cx="1444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субсидии</a:t>
              </a:r>
            </a:p>
          </p:txBody>
        </p:sp>
        <p:sp>
          <p:nvSpPr>
            <p:cNvPr id="15413" name="Rectangle 53"/>
            <p:cNvSpPr>
              <a:spLocks noChangeArrowheads="1"/>
            </p:cNvSpPr>
            <p:nvPr/>
          </p:nvSpPr>
          <p:spPr bwMode="auto">
            <a:xfrm>
              <a:off x="1676" y="2985"/>
              <a:ext cx="605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128,1</a:t>
              </a:r>
            </a:p>
          </p:txBody>
        </p:sp>
        <p:sp>
          <p:nvSpPr>
            <p:cNvPr id="15414" name="Rectangle 54"/>
            <p:cNvSpPr>
              <a:spLocks noChangeArrowheads="1"/>
            </p:cNvSpPr>
            <p:nvPr/>
          </p:nvSpPr>
          <p:spPr bwMode="auto">
            <a:xfrm>
              <a:off x="2286" y="2985"/>
              <a:ext cx="564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384,48</a:t>
              </a:r>
            </a:p>
          </p:txBody>
        </p:sp>
        <p:sp>
          <p:nvSpPr>
            <p:cNvPr id="15415" name="Rectangle 55"/>
            <p:cNvSpPr>
              <a:spLocks noChangeArrowheads="1"/>
            </p:cNvSpPr>
            <p:nvPr/>
          </p:nvSpPr>
          <p:spPr bwMode="auto">
            <a:xfrm>
              <a:off x="2859" y="2983"/>
              <a:ext cx="605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ru-RU" altLang="ru-RU" sz="1200"/>
                <a:t>754,4</a:t>
              </a:r>
            </a:p>
          </p:txBody>
        </p:sp>
        <p:sp>
          <p:nvSpPr>
            <p:cNvPr id="15416" name="Rectangle 56"/>
            <p:cNvSpPr>
              <a:spLocks noChangeArrowheads="1"/>
            </p:cNvSpPr>
            <p:nvPr/>
          </p:nvSpPr>
          <p:spPr bwMode="auto">
            <a:xfrm>
              <a:off x="3474" y="2985"/>
              <a:ext cx="605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808,1</a:t>
              </a:r>
            </a:p>
          </p:txBody>
        </p:sp>
        <p:sp>
          <p:nvSpPr>
            <p:cNvPr id="15417" name="Rectangle 57"/>
            <p:cNvSpPr>
              <a:spLocks noChangeArrowheads="1"/>
            </p:cNvSpPr>
            <p:nvPr/>
          </p:nvSpPr>
          <p:spPr bwMode="auto">
            <a:xfrm>
              <a:off x="4088" y="2985"/>
              <a:ext cx="627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18" name="Rectangle 58"/>
            <p:cNvSpPr>
              <a:spLocks noChangeArrowheads="1"/>
            </p:cNvSpPr>
            <p:nvPr/>
          </p:nvSpPr>
          <p:spPr bwMode="auto">
            <a:xfrm>
              <a:off x="4725" y="2985"/>
              <a:ext cx="628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19" name="Rectangle 59"/>
            <p:cNvSpPr>
              <a:spLocks noChangeArrowheads="1"/>
            </p:cNvSpPr>
            <p:nvPr/>
          </p:nvSpPr>
          <p:spPr bwMode="auto">
            <a:xfrm>
              <a:off x="219" y="3259"/>
              <a:ext cx="1444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субвенции</a:t>
              </a:r>
            </a:p>
          </p:txBody>
        </p:sp>
        <p:sp>
          <p:nvSpPr>
            <p:cNvPr id="15420" name="Rectangle 60"/>
            <p:cNvSpPr>
              <a:spLocks noChangeArrowheads="1"/>
            </p:cNvSpPr>
            <p:nvPr/>
          </p:nvSpPr>
          <p:spPr bwMode="auto">
            <a:xfrm>
              <a:off x="1676" y="3259"/>
              <a:ext cx="605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842,4</a:t>
              </a:r>
            </a:p>
          </p:txBody>
        </p:sp>
        <p:sp>
          <p:nvSpPr>
            <p:cNvPr id="15421" name="Rectangle 61"/>
            <p:cNvSpPr>
              <a:spLocks noChangeArrowheads="1"/>
            </p:cNvSpPr>
            <p:nvPr/>
          </p:nvSpPr>
          <p:spPr bwMode="auto">
            <a:xfrm>
              <a:off x="2286" y="3259"/>
              <a:ext cx="564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61,1</a:t>
              </a:r>
            </a:p>
          </p:txBody>
        </p:sp>
        <p:sp>
          <p:nvSpPr>
            <p:cNvPr id="15422" name="Rectangle 62"/>
            <p:cNvSpPr>
              <a:spLocks noChangeArrowheads="1"/>
            </p:cNvSpPr>
            <p:nvPr/>
          </p:nvSpPr>
          <p:spPr bwMode="auto">
            <a:xfrm>
              <a:off x="2859" y="3259"/>
              <a:ext cx="605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80,1</a:t>
              </a:r>
            </a:p>
          </p:txBody>
        </p:sp>
        <p:sp>
          <p:nvSpPr>
            <p:cNvPr id="15423" name="Rectangle 63"/>
            <p:cNvSpPr>
              <a:spLocks noChangeArrowheads="1"/>
            </p:cNvSpPr>
            <p:nvPr/>
          </p:nvSpPr>
          <p:spPr bwMode="auto">
            <a:xfrm>
              <a:off x="3474" y="3259"/>
              <a:ext cx="605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80,5</a:t>
              </a:r>
            </a:p>
          </p:txBody>
        </p:sp>
        <p:sp>
          <p:nvSpPr>
            <p:cNvPr id="15424" name="Rectangle 64"/>
            <p:cNvSpPr>
              <a:spLocks noChangeArrowheads="1"/>
            </p:cNvSpPr>
            <p:nvPr/>
          </p:nvSpPr>
          <p:spPr bwMode="auto">
            <a:xfrm>
              <a:off x="4088" y="3259"/>
              <a:ext cx="627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80,5</a:t>
              </a:r>
            </a:p>
          </p:txBody>
        </p:sp>
        <p:sp>
          <p:nvSpPr>
            <p:cNvPr id="15425" name="Rectangle 65"/>
            <p:cNvSpPr>
              <a:spLocks noChangeArrowheads="1"/>
            </p:cNvSpPr>
            <p:nvPr/>
          </p:nvSpPr>
          <p:spPr bwMode="auto">
            <a:xfrm>
              <a:off x="4733" y="3259"/>
              <a:ext cx="628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26" name="Rectangle 66"/>
            <p:cNvSpPr>
              <a:spLocks noChangeArrowheads="1"/>
            </p:cNvSpPr>
            <p:nvPr/>
          </p:nvSpPr>
          <p:spPr bwMode="auto">
            <a:xfrm>
              <a:off x="219" y="3534"/>
              <a:ext cx="1444" cy="30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иные межбюджетные трансферты</a:t>
              </a:r>
            </a:p>
          </p:txBody>
        </p:sp>
        <p:sp>
          <p:nvSpPr>
            <p:cNvPr id="15427" name="Rectangle 67"/>
            <p:cNvSpPr>
              <a:spLocks noChangeArrowheads="1"/>
            </p:cNvSpPr>
            <p:nvPr/>
          </p:nvSpPr>
          <p:spPr bwMode="auto">
            <a:xfrm>
              <a:off x="1676" y="3534"/>
              <a:ext cx="605" cy="30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919,8</a:t>
              </a:r>
            </a:p>
          </p:txBody>
        </p:sp>
        <p:sp>
          <p:nvSpPr>
            <p:cNvPr id="15428" name="Rectangle 68"/>
            <p:cNvSpPr>
              <a:spLocks noChangeArrowheads="1"/>
            </p:cNvSpPr>
            <p:nvPr/>
          </p:nvSpPr>
          <p:spPr bwMode="auto">
            <a:xfrm>
              <a:off x="2286" y="3534"/>
              <a:ext cx="564" cy="30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5184,61</a:t>
              </a:r>
            </a:p>
          </p:txBody>
        </p:sp>
        <p:sp>
          <p:nvSpPr>
            <p:cNvPr id="15429" name="Rectangle 69"/>
            <p:cNvSpPr>
              <a:spLocks noChangeArrowheads="1"/>
            </p:cNvSpPr>
            <p:nvPr/>
          </p:nvSpPr>
          <p:spPr bwMode="auto">
            <a:xfrm>
              <a:off x="2859" y="3534"/>
              <a:ext cx="605" cy="30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5184,61</a:t>
              </a:r>
            </a:p>
          </p:txBody>
        </p:sp>
        <p:sp>
          <p:nvSpPr>
            <p:cNvPr id="15430" name="Rectangle 70"/>
            <p:cNvSpPr>
              <a:spLocks noChangeArrowheads="1"/>
            </p:cNvSpPr>
            <p:nvPr/>
          </p:nvSpPr>
          <p:spPr bwMode="auto">
            <a:xfrm>
              <a:off x="3474" y="3534"/>
              <a:ext cx="605" cy="30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4664,4</a:t>
              </a:r>
            </a:p>
          </p:txBody>
        </p:sp>
        <p:sp>
          <p:nvSpPr>
            <p:cNvPr id="15431" name="Rectangle 71"/>
            <p:cNvSpPr>
              <a:spLocks noChangeArrowheads="1"/>
            </p:cNvSpPr>
            <p:nvPr/>
          </p:nvSpPr>
          <p:spPr bwMode="auto">
            <a:xfrm>
              <a:off x="4088" y="3534"/>
              <a:ext cx="627" cy="30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1192,8</a:t>
              </a:r>
            </a:p>
          </p:txBody>
        </p:sp>
        <p:sp>
          <p:nvSpPr>
            <p:cNvPr id="15432" name="Rectangle 72"/>
            <p:cNvSpPr>
              <a:spLocks noChangeArrowheads="1"/>
            </p:cNvSpPr>
            <p:nvPr/>
          </p:nvSpPr>
          <p:spPr bwMode="auto">
            <a:xfrm>
              <a:off x="4725" y="3534"/>
              <a:ext cx="628" cy="30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1192,8</a:t>
              </a:r>
            </a:p>
          </p:txBody>
        </p:sp>
        <p:sp>
          <p:nvSpPr>
            <p:cNvPr id="15433" name="Rectangle 73"/>
            <p:cNvSpPr>
              <a:spLocks noChangeArrowheads="1"/>
            </p:cNvSpPr>
            <p:nvPr/>
          </p:nvSpPr>
          <p:spPr bwMode="auto">
            <a:xfrm>
              <a:off x="219" y="3849"/>
              <a:ext cx="1444" cy="30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34" name="Line 74"/>
            <p:cNvSpPr>
              <a:spLocks noChangeShapeType="1"/>
            </p:cNvSpPr>
            <p:nvPr/>
          </p:nvSpPr>
          <p:spPr bwMode="auto">
            <a:xfrm>
              <a:off x="219" y="650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35" name="Line 75"/>
            <p:cNvSpPr>
              <a:spLocks noChangeShapeType="1"/>
            </p:cNvSpPr>
            <p:nvPr/>
          </p:nvSpPr>
          <p:spPr bwMode="auto">
            <a:xfrm>
              <a:off x="1676" y="650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36" name="Line 76"/>
            <p:cNvSpPr>
              <a:spLocks noChangeShapeType="1"/>
            </p:cNvSpPr>
            <p:nvPr/>
          </p:nvSpPr>
          <p:spPr bwMode="auto">
            <a:xfrm>
              <a:off x="2286" y="650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37" name="Line 77"/>
            <p:cNvSpPr>
              <a:spLocks noChangeShapeType="1"/>
            </p:cNvSpPr>
            <p:nvPr/>
          </p:nvSpPr>
          <p:spPr bwMode="auto">
            <a:xfrm>
              <a:off x="2859" y="650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38" name="Line 78"/>
            <p:cNvSpPr>
              <a:spLocks noChangeShapeType="1"/>
            </p:cNvSpPr>
            <p:nvPr/>
          </p:nvSpPr>
          <p:spPr bwMode="auto">
            <a:xfrm>
              <a:off x="3474" y="650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39" name="Line 79"/>
            <p:cNvSpPr>
              <a:spLocks noChangeShapeType="1"/>
            </p:cNvSpPr>
            <p:nvPr/>
          </p:nvSpPr>
          <p:spPr bwMode="auto">
            <a:xfrm>
              <a:off x="4088" y="650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0" name="Line 80"/>
            <p:cNvSpPr>
              <a:spLocks noChangeShapeType="1"/>
            </p:cNvSpPr>
            <p:nvPr/>
          </p:nvSpPr>
          <p:spPr bwMode="auto">
            <a:xfrm>
              <a:off x="4725" y="650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1" name="Line 81"/>
            <p:cNvSpPr>
              <a:spLocks noChangeShapeType="1"/>
            </p:cNvSpPr>
            <p:nvPr/>
          </p:nvSpPr>
          <p:spPr bwMode="auto">
            <a:xfrm>
              <a:off x="219" y="1037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2" name="Line 82"/>
            <p:cNvSpPr>
              <a:spLocks noChangeShapeType="1"/>
            </p:cNvSpPr>
            <p:nvPr/>
          </p:nvSpPr>
          <p:spPr bwMode="auto">
            <a:xfrm>
              <a:off x="1676" y="1037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3" name="Line 83"/>
            <p:cNvSpPr>
              <a:spLocks noChangeShapeType="1"/>
            </p:cNvSpPr>
            <p:nvPr/>
          </p:nvSpPr>
          <p:spPr bwMode="auto">
            <a:xfrm>
              <a:off x="2286" y="1037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4" name="Line 84"/>
            <p:cNvSpPr>
              <a:spLocks noChangeShapeType="1"/>
            </p:cNvSpPr>
            <p:nvPr/>
          </p:nvSpPr>
          <p:spPr bwMode="auto">
            <a:xfrm>
              <a:off x="2859" y="1037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5" name="Line 85"/>
            <p:cNvSpPr>
              <a:spLocks noChangeShapeType="1"/>
            </p:cNvSpPr>
            <p:nvPr/>
          </p:nvSpPr>
          <p:spPr bwMode="auto">
            <a:xfrm>
              <a:off x="3474" y="1037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6" name="Line 86"/>
            <p:cNvSpPr>
              <a:spLocks noChangeShapeType="1"/>
            </p:cNvSpPr>
            <p:nvPr/>
          </p:nvSpPr>
          <p:spPr bwMode="auto">
            <a:xfrm>
              <a:off x="4088" y="1037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7" name="Line 87"/>
            <p:cNvSpPr>
              <a:spLocks noChangeShapeType="1"/>
            </p:cNvSpPr>
            <p:nvPr/>
          </p:nvSpPr>
          <p:spPr bwMode="auto">
            <a:xfrm>
              <a:off x="4725" y="1037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8" name="Line 88"/>
            <p:cNvSpPr>
              <a:spLocks noChangeShapeType="1"/>
            </p:cNvSpPr>
            <p:nvPr/>
          </p:nvSpPr>
          <p:spPr bwMode="auto">
            <a:xfrm>
              <a:off x="219" y="1311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9" name="Line 89"/>
            <p:cNvSpPr>
              <a:spLocks noChangeShapeType="1"/>
            </p:cNvSpPr>
            <p:nvPr/>
          </p:nvSpPr>
          <p:spPr bwMode="auto">
            <a:xfrm>
              <a:off x="1676" y="1311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0" name="Line 90"/>
            <p:cNvSpPr>
              <a:spLocks noChangeShapeType="1"/>
            </p:cNvSpPr>
            <p:nvPr/>
          </p:nvSpPr>
          <p:spPr bwMode="auto">
            <a:xfrm>
              <a:off x="2286" y="1311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1" name="Line 91"/>
            <p:cNvSpPr>
              <a:spLocks noChangeShapeType="1"/>
            </p:cNvSpPr>
            <p:nvPr/>
          </p:nvSpPr>
          <p:spPr bwMode="auto">
            <a:xfrm>
              <a:off x="2859" y="1311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2" name="Line 92"/>
            <p:cNvSpPr>
              <a:spLocks noChangeShapeType="1"/>
            </p:cNvSpPr>
            <p:nvPr/>
          </p:nvSpPr>
          <p:spPr bwMode="auto">
            <a:xfrm>
              <a:off x="3474" y="1311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3" name="Line 93"/>
            <p:cNvSpPr>
              <a:spLocks noChangeShapeType="1"/>
            </p:cNvSpPr>
            <p:nvPr/>
          </p:nvSpPr>
          <p:spPr bwMode="auto">
            <a:xfrm>
              <a:off x="4088" y="1311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4" name="Line 94"/>
            <p:cNvSpPr>
              <a:spLocks noChangeShapeType="1"/>
            </p:cNvSpPr>
            <p:nvPr/>
          </p:nvSpPr>
          <p:spPr bwMode="auto">
            <a:xfrm>
              <a:off x="4725" y="1311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5" name="Line 95"/>
            <p:cNvSpPr>
              <a:spLocks noChangeShapeType="1"/>
            </p:cNvSpPr>
            <p:nvPr/>
          </p:nvSpPr>
          <p:spPr bwMode="auto">
            <a:xfrm>
              <a:off x="219" y="1784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6" name="Line 96"/>
            <p:cNvSpPr>
              <a:spLocks noChangeShapeType="1"/>
            </p:cNvSpPr>
            <p:nvPr/>
          </p:nvSpPr>
          <p:spPr bwMode="auto">
            <a:xfrm>
              <a:off x="1676" y="1784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7" name="Line 97"/>
            <p:cNvSpPr>
              <a:spLocks noChangeShapeType="1"/>
            </p:cNvSpPr>
            <p:nvPr/>
          </p:nvSpPr>
          <p:spPr bwMode="auto">
            <a:xfrm>
              <a:off x="2286" y="1784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8" name="Line 98"/>
            <p:cNvSpPr>
              <a:spLocks noChangeShapeType="1"/>
            </p:cNvSpPr>
            <p:nvPr/>
          </p:nvSpPr>
          <p:spPr bwMode="auto">
            <a:xfrm>
              <a:off x="2859" y="1784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9" name="Line 99"/>
            <p:cNvSpPr>
              <a:spLocks noChangeShapeType="1"/>
            </p:cNvSpPr>
            <p:nvPr/>
          </p:nvSpPr>
          <p:spPr bwMode="auto">
            <a:xfrm>
              <a:off x="3474" y="1784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0" name="Line 100"/>
            <p:cNvSpPr>
              <a:spLocks noChangeShapeType="1"/>
            </p:cNvSpPr>
            <p:nvPr/>
          </p:nvSpPr>
          <p:spPr bwMode="auto">
            <a:xfrm>
              <a:off x="4088" y="1784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1" name="Line 101"/>
            <p:cNvSpPr>
              <a:spLocks noChangeShapeType="1"/>
            </p:cNvSpPr>
            <p:nvPr/>
          </p:nvSpPr>
          <p:spPr bwMode="auto">
            <a:xfrm>
              <a:off x="4725" y="1784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2" name="Line 102"/>
            <p:cNvSpPr>
              <a:spLocks noChangeShapeType="1"/>
            </p:cNvSpPr>
            <p:nvPr/>
          </p:nvSpPr>
          <p:spPr bwMode="auto">
            <a:xfrm>
              <a:off x="219" y="2057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3" name="Line 103"/>
            <p:cNvSpPr>
              <a:spLocks noChangeShapeType="1"/>
            </p:cNvSpPr>
            <p:nvPr/>
          </p:nvSpPr>
          <p:spPr bwMode="auto">
            <a:xfrm>
              <a:off x="1676" y="2057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4" name="Line 104"/>
            <p:cNvSpPr>
              <a:spLocks noChangeShapeType="1"/>
            </p:cNvSpPr>
            <p:nvPr/>
          </p:nvSpPr>
          <p:spPr bwMode="auto">
            <a:xfrm>
              <a:off x="2286" y="2057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5" name="Line 105"/>
            <p:cNvSpPr>
              <a:spLocks noChangeShapeType="1"/>
            </p:cNvSpPr>
            <p:nvPr/>
          </p:nvSpPr>
          <p:spPr bwMode="auto">
            <a:xfrm>
              <a:off x="2859" y="2057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6" name="Line 106"/>
            <p:cNvSpPr>
              <a:spLocks noChangeShapeType="1"/>
            </p:cNvSpPr>
            <p:nvPr/>
          </p:nvSpPr>
          <p:spPr bwMode="auto">
            <a:xfrm>
              <a:off x="3474" y="2057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7" name="Line 107"/>
            <p:cNvSpPr>
              <a:spLocks noChangeShapeType="1"/>
            </p:cNvSpPr>
            <p:nvPr/>
          </p:nvSpPr>
          <p:spPr bwMode="auto">
            <a:xfrm>
              <a:off x="4088" y="2057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8" name="Line 108"/>
            <p:cNvSpPr>
              <a:spLocks noChangeShapeType="1"/>
            </p:cNvSpPr>
            <p:nvPr/>
          </p:nvSpPr>
          <p:spPr bwMode="auto">
            <a:xfrm>
              <a:off x="4725" y="2057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9" name="Line 109"/>
            <p:cNvSpPr>
              <a:spLocks noChangeShapeType="1"/>
            </p:cNvSpPr>
            <p:nvPr/>
          </p:nvSpPr>
          <p:spPr bwMode="auto">
            <a:xfrm>
              <a:off x="219" y="2326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0" name="Line 110"/>
            <p:cNvSpPr>
              <a:spLocks noChangeShapeType="1"/>
            </p:cNvSpPr>
            <p:nvPr/>
          </p:nvSpPr>
          <p:spPr bwMode="auto">
            <a:xfrm>
              <a:off x="1676" y="2326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1" name="Line 111"/>
            <p:cNvSpPr>
              <a:spLocks noChangeShapeType="1"/>
            </p:cNvSpPr>
            <p:nvPr/>
          </p:nvSpPr>
          <p:spPr bwMode="auto">
            <a:xfrm>
              <a:off x="2286" y="2326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2" name="Line 112"/>
            <p:cNvSpPr>
              <a:spLocks noChangeShapeType="1"/>
            </p:cNvSpPr>
            <p:nvPr/>
          </p:nvSpPr>
          <p:spPr bwMode="auto">
            <a:xfrm>
              <a:off x="2859" y="2326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3" name="Line 113"/>
            <p:cNvSpPr>
              <a:spLocks noChangeShapeType="1"/>
            </p:cNvSpPr>
            <p:nvPr/>
          </p:nvSpPr>
          <p:spPr bwMode="auto">
            <a:xfrm>
              <a:off x="3474" y="2326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4" name="Line 114"/>
            <p:cNvSpPr>
              <a:spLocks noChangeShapeType="1"/>
            </p:cNvSpPr>
            <p:nvPr/>
          </p:nvSpPr>
          <p:spPr bwMode="auto">
            <a:xfrm>
              <a:off x="4088" y="2326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5" name="Line 115"/>
            <p:cNvSpPr>
              <a:spLocks noChangeShapeType="1"/>
            </p:cNvSpPr>
            <p:nvPr/>
          </p:nvSpPr>
          <p:spPr bwMode="auto">
            <a:xfrm>
              <a:off x="4725" y="2326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6" name="Line 116"/>
            <p:cNvSpPr>
              <a:spLocks noChangeShapeType="1"/>
            </p:cNvSpPr>
            <p:nvPr/>
          </p:nvSpPr>
          <p:spPr bwMode="auto">
            <a:xfrm>
              <a:off x="219" y="2711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7" name="Line 117"/>
            <p:cNvSpPr>
              <a:spLocks noChangeShapeType="1"/>
            </p:cNvSpPr>
            <p:nvPr/>
          </p:nvSpPr>
          <p:spPr bwMode="auto">
            <a:xfrm>
              <a:off x="1676" y="2711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8" name="Line 118"/>
            <p:cNvSpPr>
              <a:spLocks noChangeShapeType="1"/>
            </p:cNvSpPr>
            <p:nvPr/>
          </p:nvSpPr>
          <p:spPr bwMode="auto">
            <a:xfrm>
              <a:off x="2286" y="2711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9" name="Line 119"/>
            <p:cNvSpPr>
              <a:spLocks noChangeShapeType="1"/>
            </p:cNvSpPr>
            <p:nvPr/>
          </p:nvSpPr>
          <p:spPr bwMode="auto">
            <a:xfrm>
              <a:off x="2859" y="2711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0" name="Line 120"/>
            <p:cNvSpPr>
              <a:spLocks noChangeShapeType="1"/>
            </p:cNvSpPr>
            <p:nvPr/>
          </p:nvSpPr>
          <p:spPr bwMode="auto">
            <a:xfrm>
              <a:off x="3474" y="2711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1" name="Line 121"/>
            <p:cNvSpPr>
              <a:spLocks noChangeShapeType="1"/>
            </p:cNvSpPr>
            <p:nvPr/>
          </p:nvSpPr>
          <p:spPr bwMode="auto">
            <a:xfrm>
              <a:off x="4088" y="2711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2" name="Line 122"/>
            <p:cNvSpPr>
              <a:spLocks noChangeShapeType="1"/>
            </p:cNvSpPr>
            <p:nvPr/>
          </p:nvSpPr>
          <p:spPr bwMode="auto">
            <a:xfrm>
              <a:off x="4725" y="2711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3" name="Line 123"/>
            <p:cNvSpPr>
              <a:spLocks noChangeShapeType="1"/>
            </p:cNvSpPr>
            <p:nvPr/>
          </p:nvSpPr>
          <p:spPr bwMode="auto">
            <a:xfrm>
              <a:off x="219" y="2985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4" name="Line 124"/>
            <p:cNvSpPr>
              <a:spLocks noChangeShapeType="1"/>
            </p:cNvSpPr>
            <p:nvPr/>
          </p:nvSpPr>
          <p:spPr bwMode="auto">
            <a:xfrm>
              <a:off x="1676" y="2985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5" name="Line 125"/>
            <p:cNvSpPr>
              <a:spLocks noChangeShapeType="1"/>
            </p:cNvSpPr>
            <p:nvPr/>
          </p:nvSpPr>
          <p:spPr bwMode="auto">
            <a:xfrm>
              <a:off x="2286" y="2985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6" name="Line 126"/>
            <p:cNvSpPr>
              <a:spLocks noChangeShapeType="1"/>
            </p:cNvSpPr>
            <p:nvPr/>
          </p:nvSpPr>
          <p:spPr bwMode="auto">
            <a:xfrm>
              <a:off x="2859" y="2985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7" name="Line 127"/>
            <p:cNvSpPr>
              <a:spLocks noChangeShapeType="1"/>
            </p:cNvSpPr>
            <p:nvPr/>
          </p:nvSpPr>
          <p:spPr bwMode="auto">
            <a:xfrm>
              <a:off x="3474" y="2985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8" name="Line 128"/>
            <p:cNvSpPr>
              <a:spLocks noChangeShapeType="1"/>
            </p:cNvSpPr>
            <p:nvPr/>
          </p:nvSpPr>
          <p:spPr bwMode="auto">
            <a:xfrm>
              <a:off x="4088" y="2985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9" name="Line 129"/>
            <p:cNvSpPr>
              <a:spLocks noChangeShapeType="1"/>
            </p:cNvSpPr>
            <p:nvPr/>
          </p:nvSpPr>
          <p:spPr bwMode="auto">
            <a:xfrm>
              <a:off x="4725" y="2985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0" name="Line 130"/>
            <p:cNvSpPr>
              <a:spLocks noChangeShapeType="1"/>
            </p:cNvSpPr>
            <p:nvPr/>
          </p:nvSpPr>
          <p:spPr bwMode="auto">
            <a:xfrm>
              <a:off x="219" y="3259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1" name="Line 131"/>
            <p:cNvSpPr>
              <a:spLocks noChangeShapeType="1"/>
            </p:cNvSpPr>
            <p:nvPr/>
          </p:nvSpPr>
          <p:spPr bwMode="auto">
            <a:xfrm>
              <a:off x="1676" y="3259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2" name="Line 132"/>
            <p:cNvSpPr>
              <a:spLocks noChangeShapeType="1"/>
            </p:cNvSpPr>
            <p:nvPr/>
          </p:nvSpPr>
          <p:spPr bwMode="auto">
            <a:xfrm>
              <a:off x="2286" y="3259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3" name="Line 133"/>
            <p:cNvSpPr>
              <a:spLocks noChangeShapeType="1"/>
            </p:cNvSpPr>
            <p:nvPr/>
          </p:nvSpPr>
          <p:spPr bwMode="auto">
            <a:xfrm>
              <a:off x="2859" y="3259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4" name="Line 134"/>
            <p:cNvSpPr>
              <a:spLocks noChangeShapeType="1"/>
            </p:cNvSpPr>
            <p:nvPr/>
          </p:nvSpPr>
          <p:spPr bwMode="auto">
            <a:xfrm>
              <a:off x="3474" y="3259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5" name="Line 135"/>
            <p:cNvSpPr>
              <a:spLocks noChangeShapeType="1"/>
            </p:cNvSpPr>
            <p:nvPr/>
          </p:nvSpPr>
          <p:spPr bwMode="auto">
            <a:xfrm>
              <a:off x="4088" y="3259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6" name="Line 136"/>
            <p:cNvSpPr>
              <a:spLocks noChangeShapeType="1"/>
            </p:cNvSpPr>
            <p:nvPr/>
          </p:nvSpPr>
          <p:spPr bwMode="auto">
            <a:xfrm>
              <a:off x="4725" y="3259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7" name="Line 137"/>
            <p:cNvSpPr>
              <a:spLocks noChangeShapeType="1"/>
            </p:cNvSpPr>
            <p:nvPr/>
          </p:nvSpPr>
          <p:spPr bwMode="auto">
            <a:xfrm>
              <a:off x="219" y="3534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8" name="Line 138"/>
            <p:cNvSpPr>
              <a:spLocks noChangeShapeType="1"/>
            </p:cNvSpPr>
            <p:nvPr/>
          </p:nvSpPr>
          <p:spPr bwMode="auto">
            <a:xfrm>
              <a:off x="1676" y="3534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9" name="Line 139"/>
            <p:cNvSpPr>
              <a:spLocks noChangeShapeType="1"/>
            </p:cNvSpPr>
            <p:nvPr/>
          </p:nvSpPr>
          <p:spPr bwMode="auto">
            <a:xfrm>
              <a:off x="2286" y="3534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0" name="Line 140"/>
            <p:cNvSpPr>
              <a:spLocks noChangeShapeType="1"/>
            </p:cNvSpPr>
            <p:nvPr/>
          </p:nvSpPr>
          <p:spPr bwMode="auto">
            <a:xfrm>
              <a:off x="2859" y="3534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1" name="Line 141"/>
            <p:cNvSpPr>
              <a:spLocks noChangeShapeType="1"/>
            </p:cNvSpPr>
            <p:nvPr/>
          </p:nvSpPr>
          <p:spPr bwMode="auto">
            <a:xfrm>
              <a:off x="3474" y="3534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2" name="Line 142"/>
            <p:cNvSpPr>
              <a:spLocks noChangeShapeType="1"/>
            </p:cNvSpPr>
            <p:nvPr/>
          </p:nvSpPr>
          <p:spPr bwMode="auto">
            <a:xfrm>
              <a:off x="4088" y="3534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3" name="Line 143"/>
            <p:cNvSpPr>
              <a:spLocks noChangeShapeType="1"/>
            </p:cNvSpPr>
            <p:nvPr/>
          </p:nvSpPr>
          <p:spPr bwMode="auto">
            <a:xfrm>
              <a:off x="4725" y="3534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4" name="Line 144"/>
            <p:cNvSpPr>
              <a:spLocks noChangeShapeType="1"/>
            </p:cNvSpPr>
            <p:nvPr/>
          </p:nvSpPr>
          <p:spPr bwMode="auto">
            <a:xfrm>
              <a:off x="219" y="3849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5" name="Line 145"/>
            <p:cNvSpPr>
              <a:spLocks noChangeShapeType="1"/>
            </p:cNvSpPr>
            <p:nvPr/>
          </p:nvSpPr>
          <p:spPr bwMode="auto">
            <a:xfrm>
              <a:off x="1676" y="3849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6" name="Line 146"/>
            <p:cNvSpPr>
              <a:spLocks noChangeShapeType="1"/>
            </p:cNvSpPr>
            <p:nvPr/>
          </p:nvSpPr>
          <p:spPr bwMode="auto">
            <a:xfrm>
              <a:off x="2286" y="3849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7" name="Line 147"/>
            <p:cNvSpPr>
              <a:spLocks noChangeShapeType="1"/>
            </p:cNvSpPr>
            <p:nvPr/>
          </p:nvSpPr>
          <p:spPr bwMode="auto">
            <a:xfrm>
              <a:off x="2859" y="3849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8" name="Line 148"/>
            <p:cNvSpPr>
              <a:spLocks noChangeShapeType="1"/>
            </p:cNvSpPr>
            <p:nvPr/>
          </p:nvSpPr>
          <p:spPr bwMode="auto">
            <a:xfrm>
              <a:off x="3474" y="3849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9" name="Line 149"/>
            <p:cNvSpPr>
              <a:spLocks noChangeShapeType="1"/>
            </p:cNvSpPr>
            <p:nvPr/>
          </p:nvSpPr>
          <p:spPr bwMode="auto">
            <a:xfrm>
              <a:off x="4088" y="3849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0" name="Line 150"/>
            <p:cNvSpPr>
              <a:spLocks noChangeShapeType="1"/>
            </p:cNvSpPr>
            <p:nvPr/>
          </p:nvSpPr>
          <p:spPr bwMode="auto">
            <a:xfrm>
              <a:off x="4725" y="3849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1" name="Line 151"/>
            <p:cNvSpPr>
              <a:spLocks noChangeShapeType="1"/>
            </p:cNvSpPr>
            <p:nvPr/>
          </p:nvSpPr>
          <p:spPr bwMode="auto">
            <a:xfrm>
              <a:off x="219" y="4166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2" name="Line 152"/>
            <p:cNvSpPr>
              <a:spLocks noChangeShapeType="1"/>
            </p:cNvSpPr>
            <p:nvPr/>
          </p:nvSpPr>
          <p:spPr bwMode="auto">
            <a:xfrm>
              <a:off x="1676" y="4166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3" name="Line 153"/>
            <p:cNvSpPr>
              <a:spLocks noChangeShapeType="1"/>
            </p:cNvSpPr>
            <p:nvPr/>
          </p:nvSpPr>
          <p:spPr bwMode="auto">
            <a:xfrm>
              <a:off x="2286" y="4166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4" name="Line 154"/>
            <p:cNvSpPr>
              <a:spLocks noChangeShapeType="1"/>
            </p:cNvSpPr>
            <p:nvPr/>
          </p:nvSpPr>
          <p:spPr bwMode="auto">
            <a:xfrm>
              <a:off x="2859" y="4166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5" name="Line 155"/>
            <p:cNvSpPr>
              <a:spLocks noChangeShapeType="1"/>
            </p:cNvSpPr>
            <p:nvPr/>
          </p:nvSpPr>
          <p:spPr bwMode="auto">
            <a:xfrm>
              <a:off x="3474" y="4166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6" name="Line 156"/>
            <p:cNvSpPr>
              <a:spLocks noChangeShapeType="1"/>
            </p:cNvSpPr>
            <p:nvPr/>
          </p:nvSpPr>
          <p:spPr bwMode="auto">
            <a:xfrm>
              <a:off x="4088" y="4166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7" name="Line 157"/>
            <p:cNvSpPr>
              <a:spLocks noChangeShapeType="1"/>
            </p:cNvSpPr>
            <p:nvPr/>
          </p:nvSpPr>
          <p:spPr bwMode="auto">
            <a:xfrm>
              <a:off x="4725" y="4166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8" name="Line 158"/>
            <p:cNvSpPr>
              <a:spLocks noChangeShapeType="1"/>
            </p:cNvSpPr>
            <p:nvPr/>
          </p:nvSpPr>
          <p:spPr bwMode="auto">
            <a:xfrm>
              <a:off x="219" y="650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9" name="Line 159"/>
            <p:cNvSpPr>
              <a:spLocks noChangeShapeType="1"/>
            </p:cNvSpPr>
            <p:nvPr/>
          </p:nvSpPr>
          <p:spPr bwMode="auto">
            <a:xfrm>
              <a:off x="219" y="103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0" name="Line 160"/>
            <p:cNvSpPr>
              <a:spLocks noChangeShapeType="1"/>
            </p:cNvSpPr>
            <p:nvPr/>
          </p:nvSpPr>
          <p:spPr bwMode="auto">
            <a:xfrm>
              <a:off x="219" y="1311"/>
              <a:ext cx="0" cy="46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1" name="Line 161"/>
            <p:cNvSpPr>
              <a:spLocks noChangeShapeType="1"/>
            </p:cNvSpPr>
            <p:nvPr/>
          </p:nvSpPr>
          <p:spPr bwMode="auto">
            <a:xfrm>
              <a:off x="219" y="1784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2" name="Line 162"/>
            <p:cNvSpPr>
              <a:spLocks noChangeShapeType="1"/>
            </p:cNvSpPr>
            <p:nvPr/>
          </p:nvSpPr>
          <p:spPr bwMode="auto">
            <a:xfrm>
              <a:off x="219" y="205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3" name="Line 163"/>
            <p:cNvSpPr>
              <a:spLocks noChangeShapeType="1"/>
            </p:cNvSpPr>
            <p:nvPr/>
          </p:nvSpPr>
          <p:spPr bwMode="auto">
            <a:xfrm>
              <a:off x="219" y="2326"/>
              <a:ext cx="0" cy="3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4" name="Line 164"/>
            <p:cNvSpPr>
              <a:spLocks noChangeShapeType="1"/>
            </p:cNvSpPr>
            <p:nvPr/>
          </p:nvSpPr>
          <p:spPr bwMode="auto">
            <a:xfrm>
              <a:off x="219" y="2711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5" name="Line 165"/>
            <p:cNvSpPr>
              <a:spLocks noChangeShapeType="1"/>
            </p:cNvSpPr>
            <p:nvPr/>
          </p:nvSpPr>
          <p:spPr bwMode="auto">
            <a:xfrm>
              <a:off x="219" y="2985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6" name="Line 166"/>
            <p:cNvSpPr>
              <a:spLocks noChangeShapeType="1"/>
            </p:cNvSpPr>
            <p:nvPr/>
          </p:nvSpPr>
          <p:spPr bwMode="auto">
            <a:xfrm>
              <a:off x="219" y="3259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7" name="Line 167"/>
            <p:cNvSpPr>
              <a:spLocks noChangeShapeType="1"/>
            </p:cNvSpPr>
            <p:nvPr/>
          </p:nvSpPr>
          <p:spPr bwMode="auto">
            <a:xfrm>
              <a:off x="219" y="3534"/>
              <a:ext cx="0" cy="30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8" name="Line 168"/>
            <p:cNvSpPr>
              <a:spLocks noChangeShapeType="1"/>
            </p:cNvSpPr>
            <p:nvPr/>
          </p:nvSpPr>
          <p:spPr bwMode="auto">
            <a:xfrm>
              <a:off x="219" y="3849"/>
              <a:ext cx="0" cy="30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9" name="Line 169"/>
            <p:cNvSpPr>
              <a:spLocks noChangeShapeType="1"/>
            </p:cNvSpPr>
            <p:nvPr/>
          </p:nvSpPr>
          <p:spPr bwMode="auto">
            <a:xfrm>
              <a:off x="1676" y="650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0" name="Line 170"/>
            <p:cNvSpPr>
              <a:spLocks noChangeShapeType="1"/>
            </p:cNvSpPr>
            <p:nvPr/>
          </p:nvSpPr>
          <p:spPr bwMode="auto">
            <a:xfrm>
              <a:off x="1676" y="103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1" name="Line 171"/>
            <p:cNvSpPr>
              <a:spLocks noChangeShapeType="1"/>
            </p:cNvSpPr>
            <p:nvPr/>
          </p:nvSpPr>
          <p:spPr bwMode="auto">
            <a:xfrm>
              <a:off x="1676" y="1311"/>
              <a:ext cx="0" cy="46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2" name="Line 172"/>
            <p:cNvSpPr>
              <a:spLocks noChangeShapeType="1"/>
            </p:cNvSpPr>
            <p:nvPr/>
          </p:nvSpPr>
          <p:spPr bwMode="auto">
            <a:xfrm>
              <a:off x="1676" y="1784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3" name="Line 173"/>
            <p:cNvSpPr>
              <a:spLocks noChangeShapeType="1"/>
            </p:cNvSpPr>
            <p:nvPr/>
          </p:nvSpPr>
          <p:spPr bwMode="auto">
            <a:xfrm>
              <a:off x="1676" y="205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4" name="Line 174"/>
            <p:cNvSpPr>
              <a:spLocks noChangeShapeType="1"/>
            </p:cNvSpPr>
            <p:nvPr/>
          </p:nvSpPr>
          <p:spPr bwMode="auto">
            <a:xfrm>
              <a:off x="1676" y="2326"/>
              <a:ext cx="0" cy="3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5" name="Line 175"/>
            <p:cNvSpPr>
              <a:spLocks noChangeShapeType="1"/>
            </p:cNvSpPr>
            <p:nvPr/>
          </p:nvSpPr>
          <p:spPr bwMode="auto">
            <a:xfrm>
              <a:off x="1676" y="2711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6" name="Line 176"/>
            <p:cNvSpPr>
              <a:spLocks noChangeShapeType="1"/>
            </p:cNvSpPr>
            <p:nvPr/>
          </p:nvSpPr>
          <p:spPr bwMode="auto">
            <a:xfrm>
              <a:off x="1676" y="2985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7" name="Line 177"/>
            <p:cNvSpPr>
              <a:spLocks noChangeShapeType="1"/>
            </p:cNvSpPr>
            <p:nvPr/>
          </p:nvSpPr>
          <p:spPr bwMode="auto">
            <a:xfrm>
              <a:off x="1676" y="3259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8" name="Line 178"/>
            <p:cNvSpPr>
              <a:spLocks noChangeShapeType="1"/>
            </p:cNvSpPr>
            <p:nvPr/>
          </p:nvSpPr>
          <p:spPr bwMode="auto">
            <a:xfrm>
              <a:off x="1676" y="3534"/>
              <a:ext cx="0" cy="30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9" name="Line 179"/>
            <p:cNvSpPr>
              <a:spLocks noChangeShapeType="1"/>
            </p:cNvSpPr>
            <p:nvPr/>
          </p:nvSpPr>
          <p:spPr bwMode="auto">
            <a:xfrm>
              <a:off x="1676" y="3849"/>
              <a:ext cx="0" cy="30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0" name="Line 180"/>
            <p:cNvSpPr>
              <a:spLocks noChangeShapeType="1"/>
            </p:cNvSpPr>
            <p:nvPr/>
          </p:nvSpPr>
          <p:spPr bwMode="auto">
            <a:xfrm>
              <a:off x="2286" y="650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1" name="Line 181"/>
            <p:cNvSpPr>
              <a:spLocks noChangeShapeType="1"/>
            </p:cNvSpPr>
            <p:nvPr/>
          </p:nvSpPr>
          <p:spPr bwMode="auto">
            <a:xfrm>
              <a:off x="2286" y="103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2" name="Line 182"/>
            <p:cNvSpPr>
              <a:spLocks noChangeShapeType="1"/>
            </p:cNvSpPr>
            <p:nvPr/>
          </p:nvSpPr>
          <p:spPr bwMode="auto">
            <a:xfrm>
              <a:off x="2286" y="1311"/>
              <a:ext cx="0" cy="46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3" name="Line 183"/>
            <p:cNvSpPr>
              <a:spLocks noChangeShapeType="1"/>
            </p:cNvSpPr>
            <p:nvPr/>
          </p:nvSpPr>
          <p:spPr bwMode="auto">
            <a:xfrm>
              <a:off x="2286" y="1784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4" name="Line 184"/>
            <p:cNvSpPr>
              <a:spLocks noChangeShapeType="1"/>
            </p:cNvSpPr>
            <p:nvPr/>
          </p:nvSpPr>
          <p:spPr bwMode="auto">
            <a:xfrm>
              <a:off x="2286" y="205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5" name="Line 185"/>
            <p:cNvSpPr>
              <a:spLocks noChangeShapeType="1"/>
            </p:cNvSpPr>
            <p:nvPr/>
          </p:nvSpPr>
          <p:spPr bwMode="auto">
            <a:xfrm>
              <a:off x="2286" y="2326"/>
              <a:ext cx="0" cy="3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6" name="Line 186"/>
            <p:cNvSpPr>
              <a:spLocks noChangeShapeType="1"/>
            </p:cNvSpPr>
            <p:nvPr/>
          </p:nvSpPr>
          <p:spPr bwMode="auto">
            <a:xfrm>
              <a:off x="2286" y="2711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7" name="Line 187"/>
            <p:cNvSpPr>
              <a:spLocks noChangeShapeType="1"/>
            </p:cNvSpPr>
            <p:nvPr/>
          </p:nvSpPr>
          <p:spPr bwMode="auto">
            <a:xfrm>
              <a:off x="2286" y="2985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8" name="Line 188"/>
            <p:cNvSpPr>
              <a:spLocks noChangeShapeType="1"/>
            </p:cNvSpPr>
            <p:nvPr/>
          </p:nvSpPr>
          <p:spPr bwMode="auto">
            <a:xfrm>
              <a:off x="2286" y="3259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9" name="Line 189"/>
            <p:cNvSpPr>
              <a:spLocks noChangeShapeType="1"/>
            </p:cNvSpPr>
            <p:nvPr/>
          </p:nvSpPr>
          <p:spPr bwMode="auto">
            <a:xfrm>
              <a:off x="2286" y="3534"/>
              <a:ext cx="0" cy="30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0" name="Line 190"/>
            <p:cNvSpPr>
              <a:spLocks noChangeShapeType="1"/>
            </p:cNvSpPr>
            <p:nvPr/>
          </p:nvSpPr>
          <p:spPr bwMode="auto">
            <a:xfrm>
              <a:off x="2286" y="3849"/>
              <a:ext cx="0" cy="30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1" name="Line 191"/>
            <p:cNvSpPr>
              <a:spLocks noChangeShapeType="1"/>
            </p:cNvSpPr>
            <p:nvPr/>
          </p:nvSpPr>
          <p:spPr bwMode="auto">
            <a:xfrm>
              <a:off x="2859" y="650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2" name="Line 192"/>
            <p:cNvSpPr>
              <a:spLocks noChangeShapeType="1"/>
            </p:cNvSpPr>
            <p:nvPr/>
          </p:nvSpPr>
          <p:spPr bwMode="auto">
            <a:xfrm>
              <a:off x="2859" y="103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3" name="Line 193"/>
            <p:cNvSpPr>
              <a:spLocks noChangeShapeType="1"/>
            </p:cNvSpPr>
            <p:nvPr/>
          </p:nvSpPr>
          <p:spPr bwMode="auto">
            <a:xfrm>
              <a:off x="2859" y="1311"/>
              <a:ext cx="0" cy="46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4" name="Line 194"/>
            <p:cNvSpPr>
              <a:spLocks noChangeShapeType="1"/>
            </p:cNvSpPr>
            <p:nvPr/>
          </p:nvSpPr>
          <p:spPr bwMode="auto">
            <a:xfrm>
              <a:off x="2859" y="1784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5" name="Line 195"/>
            <p:cNvSpPr>
              <a:spLocks noChangeShapeType="1"/>
            </p:cNvSpPr>
            <p:nvPr/>
          </p:nvSpPr>
          <p:spPr bwMode="auto">
            <a:xfrm>
              <a:off x="2859" y="205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6" name="Line 196"/>
            <p:cNvSpPr>
              <a:spLocks noChangeShapeType="1"/>
            </p:cNvSpPr>
            <p:nvPr/>
          </p:nvSpPr>
          <p:spPr bwMode="auto">
            <a:xfrm>
              <a:off x="2859" y="2326"/>
              <a:ext cx="0" cy="3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7" name="Line 197"/>
            <p:cNvSpPr>
              <a:spLocks noChangeShapeType="1"/>
            </p:cNvSpPr>
            <p:nvPr/>
          </p:nvSpPr>
          <p:spPr bwMode="auto">
            <a:xfrm>
              <a:off x="2859" y="2711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8" name="Line 198"/>
            <p:cNvSpPr>
              <a:spLocks noChangeShapeType="1"/>
            </p:cNvSpPr>
            <p:nvPr/>
          </p:nvSpPr>
          <p:spPr bwMode="auto">
            <a:xfrm>
              <a:off x="2859" y="2985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9" name="Line 199"/>
            <p:cNvSpPr>
              <a:spLocks noChangeShapeType="1"/>
            </p:cNvSpPr>
            <p:nvPr/>
          </p:nvSpPr>
          <p:spPr bwMode="auto">
            <a:xfrm>
              <a:off x="2859" y="3259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0" name="Line 200"/>
            <p:cNvSpPr>
              <a:spLocks noChangeShapeType="1"/>
            </p:cNvSpPr>
            <p:nvPr/>
          </p:nvSpPr>
          <p:spPr bwMode="auto">
            <a:xfrm>
              <a:off x="2859" y="3534"/>
              <a:ext cx="0" cy="30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1" name="Line 201"/>
            <p:cNvSpPr>
              <a:spLocks noChangeShapeType="1"/>
            </p:cNvSpPr>
            <p:nvPr/>
          </p:nvSpPr>
          <p:spPr bwMode="auto">
            <a:xfrm>
              <a:off x="2859" y="3849"/>
              <a:ext cx="0" cy="30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2" name="Line 202"/>
            <p:cNvSpPr>
              <a:spLocks noChangeShapeType="1"/>
            </p:cNvSpPr>
            <p:nvPr/>
          </p:nvSpPr>
          <p:spPr bwMode="auto">
            <a:xfrm>
              <a:off x="3474" y="650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3" name="Line 203"/>
            <p:cNvSpPr>
              <a:spLocks noChangeShapeType="1"/>
            </p:cNvSpPr>
            <p:nvPr/>
          </p:nvSpPr>
          <p:spPr bwMode="auto">
            <a:xfrm>
              <a:off x="3474" y="103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4" name="Line 204"/>
            <p:cNvSpPr>
              <a:spLocks noChangeShapeType="1"/>
            </p:cNvSpPr>
            <p:nvPr/>
          </p:nvSpPr>
          <p:spPr bwMode="auto">
            <a:xfrm>
              <a:off x="3474" y="1311"/>
              <a:ext cx="0" cy="46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5" name="Line 205"/>
            <p:cNvSpPr>
              <a:spLocks noChangeShapeType="1"/>
            </p:cNvSpPr>
            <p:nvPr/>
          </p:nvSpPr>
          <p:spPr bwMode="auto">
            <a:xfrm>
              <a:off x="3474" y="1784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6" name="Line 206"/>
            <p:cNvSpPr>
              <a:spLocks noChangeShapeType="1"/>
            </p:cNvSpPr>
            <p:nvPr/>
          </p:nvSpPr>
          <p:spPr bwMode="auto">
            <a:xfrm>
              <a:off x="3474" y="205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7" name="Line 207"/>
            <p:cNvSpPr>
              <a:spLocks noChangeShapeType="1"/>
            </p:cNvSpPr>
            <p:nvPr/>
          </p:nvSpPr>
          <p:spPr bwMode="auto">
            <a:xfrm>
              <a:off x="3474" y="2326"/>
              <a:ext cx="0" cy="3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8" name="Line 208"/>
            <p:cNvSpPr>
              <a:spLocks noChangeShapeType="1"/>
            </p:cNvSpPr>
            <p:nvPr/>
          </p:nvSpPr>
          <p:spPr bwMode="auto">
            <a:xfrm>
              <a:off x="3474" y="2711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9" name="Line 209"/>
            <p:cNvSpPr>
              <a:spLocks noChangeShapeType="1"/>
            </p:cNvSpPr>
            <p:nvPr/>
          </p:nvSpPr>
          <p:spPr bwMode="auto">
            <a:xfrm>
              <a:off x="3474" y="2985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0" name="Line 210"/>
            <p:cNvSpPr>
              <a:spLocks noChangeShapeType="1"/>
            </p:cNvSpPr>
            <p:nvPr/>
          </p:nvSpPr>
          <p:spPr bwMode="auto">
            <a:xfrm>
              <a:off x="3474" y="3259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1" name="Line 211"/>
            <p:cNvSpPr>
              <a:spLocks noChangeShapeType="1"/>
            </p:cNvSpPr>
            <p:nvPr/>
          </p:nvSpPr>
          <p:spPr bwMode="auto">
            <a:xfrm>
              <a:off x="3474" y="3534"/>
              <a:ext cx="0" cy="30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2" name="Line 212"/>
            <p:cNvSpPr>
              <a:spLocks noChangeShapeType="1"/>
            </p:cNvSpPr>
            <p:nvPr/>
          </p:nvSpPr>
          <p:spPr bwMode="auto">
            <a:xfrm>
              <a:off x="3474" y="3849"/>
              <a:ext cx="0" cy="30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3" name="Line 213"/>
            <p:cNvSpPr>
              <a:spLocks noChangeShapeType="1"/>
            </p:cNvSpPr>
            <p:nvPr/>
          </p:nvSpPr>
          <p:spPr bwMode="auto">
            <a:xfrm>
              <a:off x="4088" y="650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4" name="Line 214"/>
            <p:cNvSpPr>
              <a:spLocks noChangeShapeType="1"/>
            </p:cNvSpPr>
            <p:nvPr/>
          </p:nvSpPr>
          <p:spPr bwMode="auto">
            <a:xfrm>
              <a:off x="4088" y="103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5" name="Line 215"/>
            <p:cNvSpPr>
              <a:spLocks noChangeShapeType="1"/>
            </p:cNvSpPr>
            <p:nvPr/>
          </p:nvSpPr>
          <p:spPr bwMode="auto">
            <a:xfrm>
              <a:off x="4088" y="1311"/>
              <a:ext cx="0" cy="46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6" name="Line 216"/>
            <p:cNvSpPr>
              <a:spLocks noChangeShapeType="1"/>
            </p:cNvSpPr>
            <p:nvPr/>
          </p:nvSpPr>
          <p:spPr bwMode="auto">
            <a:xfrm>
              <a:off x="4088" y="1784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7" name="Line 217"/>
            <p:cNvSpPr>
              <a:spLocks noChangeShapeType="1"/>
            </p:cNvSpPr>
            <p:nvPr/>
          </p:nvSpPr>
          <p:spPr bwMode="auto">
            <a:xfrm>
              <a:off x="4088" y="205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8" name="Line 218"/>
            <p:cNvSpPr>
              <a:spLocks noChangeShapeType="1"/>
            </p:cNvSpPr>
            <p:nvPr/>
          </p:nvSpPr>
          <p:spPr bwMode="auto">
            <a:xfrm>
              <a:off x="4088" y="2326"/>
              <a:ext cx="0" cy="3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9" name="Line 219"/>
            <p:cNvSpPr>
              <a:spLocks noChangeShapeType="1"/>
            </p:cNvSpPr>
            <p:nvPr/>
          </p:nvSpPr>
          <p:spPr bwMode="auto">
            <a:xfrm>
              <a:off x="4088" y="2711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0" name="Line 220"/>
            <p:cNvSpPr>
              <a:spLocks noChangeShapeType="1"/>
            </p:cNvSpPr>
            <p:nvPr/>
          </p:nvSpPr>
          <p:spPr bwMode="auto">
            <a:xfrm>
              <a:off x="4088" y="2985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1" name="Line 221"/>
            <p:cNvSpPr>
              <a:spLocks noChangeShapeType="1"/>
            </p:cNvSpPr>
            <p:nvPr/>
          </p:nvSpPr>
          <p:spPr bwMode="auto">
            <a:xfrm>
              <a:off x="4088" y="3259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2" name="Line 222"/>
            <p:cNvSpPr>
              <a:spLocks noChangeShapeType="1"/>
            </p:cNvSpPr>
            <p:nvPr/>
          </p:nvSpPr>
          <p:spPr bwMode="auto">
            <a:xfrm>
              <a:off x="4088" y="3534"/>
              <a:ext cx="0" cy="30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3" name="Line 223"/>
            <p:cNvSpPr>
              <a:spLocks noChangeShapeType="1"/>
            </p:cNvSpPr>
            <p:nvPr/>
          </p:nvSpPr>
          <p:spPr bwMode="auto">
            <a:xfrm>
              <a:off x="4088" y="3849"/>
              <a:ext cx="0" cy="30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4" name="Line 224"/>
            <p:cNvSpPr>
              <a:spLocks noChangeShapeType="1"/>
            </p:cNvSpPr>
            <p:nvPr/>
          </p:nvSpPr>
          <p:spPr bwMode="auto">
            <a:xfrm>
              <a:off x="4725" y="650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5" name="Line 225"/>
            <p:cNvSpPr>
              <a:spLocks noChangeShapeType="1"/>
            </p:cNvSpPr>
            <p:nvPr/>
          </p:nvSpPr>
          <p:spPr bwMode="auto">
            <a:xfrm>
              <a:off x="4725" y="103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6" name="Line 226"/>
            <p:cNvSpPr>
              <a:spLocks noChangeShapeType="1"/>
            </p:cNvSpPr>
            <p:nvPr/>
          </p:nvSpPr>
          <p:spPr bwMode="auto">
            <a:xfrm>
              <a:off x="4725" y="1311"/>
              <a:ext cx="0" cy="46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7" name="Line 227"/>
            <p:cNvSpPr>
              <a:spLocks noChangeShapeType="1"/>
            </p:cNvSpPr>
            <p:nvPr/>
          </p:nvSpPr>
          <p:spPr bwMode="auto">
            <a:xfrm>
              <a:off x="4725" y="1784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8" name="Line 228"/>
            <p:cNvSpPr>
              <a:spLocks noChangeShapeType="1"/>
            </p:cNvSpPr>
            <p:nvPr/>
          </p:nvSpPr>
          <p:spPr bwMode="auto">
            <a:xfrm>
              <a:off x="4725" y="205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9" name="Line 229"/>
            <p:cNvSpPr>
              <a:spLocks noChangeShapeType="1"/>
            </p:cNvSpPr>
            <p:nvPr/>
          </p:nvSpPr>
          <p:spPr bwMode="auto">
            <a:xfrm>
              <a:off x="4725" y="2326"/>
              <a:ext cx="0" cy="3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0" name="Line 230"/>
            <p:cNvSpPr>
              <a:spLocks noChangeShapeType="1"/>
            </p:cNvSpPr>
            <p:nvPr/>
          </p:nvSpPr>
          <p:spPr bwMode="auto">
            <a:xfrm>
              <a:off x="4725" y="2711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1" name="Line 231"/>
            <p:cNvSpPr>
              <a:spLocks noChangeShapeType="1"/>
            </p:cNvSpPr>
            <p:nvPr/>
          </p:nvSpPr>
          <p:spPr bwMode="auto">
            <a:xfrm>
              <a:off x="4725" y="2985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2" name="Line 232"/>
            <p:cNvSpPr>
              <a:spLocks noChangeShapeType="1"/>
            </p:cNvSpPr>
            <p:nvPr/>
          </p:nvSpPr>
          <p:spPr bwMode="auto">
            <a:xfrm>
              <a:off x="4725" y="3259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3" name="Line 233"/>
            <p:cNvSpPr>
              <a:spLocks noChangeShapeType="1"/>
            </p:cNvSpPr>
            <p:nvPr/>
          </p:nvSpPr>
          <p:spPr bwMode="auto">
            <a:xfrm>
              <a:off x="4725" y="3534"/>
              <a:ext cx="0" cy="30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4" name="Line 234"/>
            <p:cNvSpPr>
              <a:spLocks noChangeShapeType="1"/>
            </p:cNvSpPr>
            <p:nvPr/>
          </p:nvSpPr>
          <p:spPr bwMode="auto">
            <a:xfrm>
              <a:off x="4725" y="3849"/>
              <a:ext cx="0" cy="30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5" name="Line 235"/>
            <p:cNvSpPr>
              <a:spLocks noChangeShapeType="1"/>
            </p:cNvSpPr>
            <p:nvPr/>
          </p:nvSpPr>
          <p:spPr bwMode="auto">
            <a:xfrm>
              <a:off x="5363" y="650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6" name="Line 236"/>
            <p:cNvSpPr>
              <a:spLocks noChangeShapeType="1"/>
            </p:cNvSpPr>
            <p:nvPr/>
          </p:nvSpPr>
          <p:spPr bwMode="auto">
            <a:xfrm>
              <a:off x="5363" y="103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7" name="Line 237"/>
            <p:cNvSpPr>
              <a:spLocks noChangeShapeType="1"/>
            </p:cNvSpPr>
            <p:nvPr/>
          </p:nvSpPr>
          <p:spPr bwMode="auto">
            <a:xfrm>
              <a:off x="5363" y="1311"/>
              <a:ext cx="0" cy="46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8" name="Line 238"/>
            <p:cNvSpPr>
              <a:spLocks noChangeShapeType="1"/>
            </p:cNvSpPr>
            <p:nvPr/>
          </p:nvSpPr>
          <p:spPr bwMode="auto">
            <a:xfrm>
              <a:off x="5363" y="1784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9" name="Line 239"/>
            <p:cNvSpPr>
              <a:spLocks noChangeShapeType="1"/>
            </p:cNvSpPr>
            <p:nvPr/>
          </p:nvSpPr>
          <p:spPr bwMode="auto">
            <a:xfrm>
              <a:off x="5363" y="205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600" name="Line 240"/>
            <p:cNvSpPr>
              <a:spLocks noChangeShapeType="1"/>
            </p:cNvSpPr>
            <p:nvPr/>
          </p:nvSpPr>
          <p:spPr bwMode="auto">
            <a:xfrm>
              <a:off x="5363" y="2326"/>
              <a:ext cx="0" cy="3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601" name="Line 241"/>
            <p:cNvSpPr>
              <a:spLocks noChangeShapeType="1"/>
            </p:cNvSpPr>
            <p:nvPr/>
          </p:nvSpPr>
          <p:spPr bwMode="auto">
            <a:xfrm>
              <a:off x="5363" y="2711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602" name="Line 242"/>
            <p:cNvSpPr>
              <a:spLocks noChangeShapeType="1"/>
            </p:cNvSpPr>
            <p:nvPr/>
          </p:nvSpPr>
          <p:spPr bwMode="auto">
            <a:xfrm>
              <a:off x="5363" y="2985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603" name="Line 243"/>
            <p:cNvSpPr>
              <a:spLocks noChangeShapeType="1"/>
            </p:cNvSpPr>
            <p:nvPr/>
          </p:nvSpPr>
          <p:spPr bwMode="auto">
            <a:xfrm>
              <a:off x="5363" y="3259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604" name="Line 244"/>
            <p:cNvSpPr>
              <a:spLocks noChangeShapeType="1"/>
            </p:cNvSpPr>
            <p:nvPr/>
          </p:nvSpPr>
          <p:spPr bwMode="auto">
            <a:xfrm>
              <a:off x="5363" y="3534"/>
              <a:ext cx="0" cy="30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605" name="Line 245"/>
            <p:cNvSpPr>
              <a:spLocks noChangeShapeType="1"/>
            </p:cNvSpPr>
            <p:nvPr/>
          </p:nvSpPr>
          <p:spPr bwMode="auto">
            <a:xfrm>
              <a:off x="5363" y="3849"/>
              <a:ext cx="0" cy="30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52413" y="769938"/>
            <a:ext cx="467995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endParaRPr lang="ru-RU" altLang="ru-RU">
              <a:solidFill>
                <a:srgbClr val="FFFFFF"/>
              </a:solidFill>
              <a:latin typeface="Rockwell" panose="02060603020205020403" pitchFamily="18" charset="0"/>
            </a:endParaRP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>
                <a:solidFill>
                  <a:srgbClr val="FFFFFF"/>
                </a:solidFill>
                <a:latin typeface="Rockwell" panose="02060603020205020403" pitchFamily="18" charset="0"/>
              </a:rPr>
              <a:t>2018 год – профицит 399,7 тыс. рублей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endParaRPr lang="ru-RU" altLang="ru-RU">
              <a:solidFill>
                <a:srgbClr val="FFFFFF"/>
              </a:solidFill>
              <a:latin typeface="Rockwell" panose="02060603020205020403" pitchFamily="18" charset="0"/>
            </a:endParaRP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>
                <a:solidFill>
                  <a:srgbClr val="FFFFFF"/>
                </a:solidFill>
                <a:latin typeface="Rockwell" panose="02060603020205020403" pitchFamily="18" charset="0"/>
              </a:rPr>
              <a:t>2019 год – дефицит 984,3тыс рублей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endParaRPr lang="ru-RU" altLang="ru-RU">
              <a:solidFill>
                <a:srgbClr val="FFFFFF"/>
              </a:solidFill>
              <a:latin typeface="Rockwell" panose="02060603020205020403" pitchFamily="18" charset="0"/>
            </a:endParaRP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>
                <a:solidFill>
                  <a:srgbClr val="FFFFFF"/>
                </a:solidFill>
                <a:latin typeface="Rockwell" panose="02060603020205020403" pitchFamily="18" charset="0"/>
              </a:rPr>
              <a:t>2020 год – 0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>
                <a:solidFill>
                  <a:srgbClr val="FFFFFF"/>
                </a:solidFill>
                <a:latin typeface="Rockwell" panose="02060603020205020403" pitchFamily="18" charset="0"/>
              </a:rPr>
              <a:t>2020 год – 0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endParaRPr lang="ru-RU" altLang="ru-RU">
              <a:solidFill>
                <a:srgbClr val="FFFFFF"/>
              </a:solidFill>
              <a:latin typeface="Rockwell" panose="02060603020205020403" pitchFamily="18" charset="0"/>
            </a:endParaRP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>
                <a:solidFill>
                  <a:srgbClr val="FFFFFF"/>
                </a:solidFill>
                <a:latin typeface="Rockwell" panose="02060603020205020403" pitchFamily="18" charset="0"/>
              </a:rPr>
              <a:t>2021 год – 0 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325" y="946150"/>
            <a:ext cx="3971925" cy="262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-63500" y="404813"/>
            <a:ext cx="9696450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 b="1">
                <a:solidFill>
                  <a:srgbClr val="FFFFFF"/>
                </a:solidFill>
                <a:latin typeface="Rockwell" panose="02060603020205020403" pitchFamily="18" charset="0"/>
              </a:rPr>
              <a:t>Дефицит/профицит бюджета Хромцовского сельского поселения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492250" y="3811588"/>
            <a:ext cx="5813425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 b="1">
                <a:solidFill>
                  <a:srgbClr val="FFFFFF"/>
                </a:solidFill>
                <a:latin typeface="Rockwell" panose="02060603020205020403" pitchFamily="18" charset="0"/>
              </a:rPr>
              <a:t>Уровень долговой нагрузки на бюджет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592388" y="4638675"/>
            <a:ext cx="65405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>
                <a:solidFill>
                  <a:srgbClr val="FFFFFF"/>
                </a:solidFill>
                <a:latin typeface="Rockwell" panose="02060603020205020403" pitchFamily="18" charset="0"/>
              </a:rPr>
              <a:t>      В 2017-2019 годах муниципальный долг у Хромцовского сельского поселения отсутствовал. В 2020 году и плановом периоде 2021-2022гг также не планируется осуществление муниципальных заимствований и осуществление расходов по их погашению</a:t>
            </a:r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4679950"/>
            <a:ext cx="2300287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500063" y="500063"/>
            <a:ext cx="8183562" cy="479425"/>
          </a:xfrm>
          <a:ln/>
        </p:spPr>
        <p:txBody>
          <a:bodyPr/>
          <a:lstStyle/>
          <a:p>
            <a:pPr marL="53975" algn="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sz="2400" b="1">
                <a:solidFill>
                  <a:srgbClr val="E6E9CB"/>
                </a:solidFill>
              </a:rPr>
              <a:t>Бюджетная политика в области доходов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500063" y="1714500"/>
            <a:ext cx="8183562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90513" indent="-274638"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Times New Roman" panose="02020603050405020304" pitchFamily="18" charset="0"/>
              </a:rPr>
              <a:t>Мероприятия, направленные на увеличение собираемости платежей в бюджет:</a:t>
            </a:r>
          </a:p>
          <a:p>
            <a:pPr marL="274638" indent="-258763" algn="just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200">
                <a:solidFill>
                  <a:srgbClr val="FFFFFF"/>
                </a:solidFill>
                <a:latin typeface="Times New Roman" panose="02020603050405020304" pitchFamily="18" charset="0"/>
              </a:rPr>
              <a:t>повышение ответственности каждого администратора доходов бюджета за эффективное прогнозирование, своевременность, правильность и полноту поступления администрируемых им платежей;</a:t>
            </a:r>
          </a:p>
          <a:p>
            <a:pPr marL="274638" indent="-258763" algn="just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200">
                <a:solidFill>
                  <a:srgbClr val="FFFFFF"/>
                </a:solidFill>
                <a:latin typeface="Times New Roman" panose="02020603050405020304" pitchFamily="18" charset="0"/>
              </a:rPr>
              <a:t>усиление совместно с налоговыми органами работы по легализации заработной платы работающего населения и выводу из «тени» доходов предпринимателей, а также по установлению причин образования и обоснованности убытков.</a:t>
            </a:r>
          </a:p>
          <a:p>
            <a:pPr algn="just"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Times New Roman" panose="02020603050405020304" pitchFamily="18" charset="0"/>
              </a:rPr>
              <a:t>В целях увеличения доходов бюджета особое внимание следует уделять следующим направлениям:</a:t>
            </a:r>
          </a:p>
          <a:p>
            <a:pPr marL="274638" indent="-258763" algn="just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200">
                <a:solidFill>
                  <a:srgbClr val="FFFFFF"/>
                </a:solidFill>
                <a:latin typeface="Times New Roman" panose="02020603050405020304" pitchFamily="18" charset="0"/>
              </a:rPr>
              <a:t>обеспечению эффективного управления муниципальной собственностью Хромцовского сельского поселения;</a:t>
            </a:r>
          </a:p>
          <a:p>
            <a:pPr marL="274638" indent="-258763" algn="just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200">
                <a:solidFill>
                  <a:srgbClr val="FFFFFF"/>
                </a:solidFill>
                <a:latin typeface="Times New Roman" panose="02020603050405020304" pitchFamily="18" charset="0"/>
              </a:rPr>
              <a:t>активизации работы по выявлению не оформленных в установленном законодательством порядке земельных участков и не оформленных в собственность объектов недвижимости, в том числе объектов незавершенного строительства, с последующим понуждением собственников земельных участков и объектов недвижимости к своевременной регистрации прав собственности на данные объекты;</a:t>
            </a:r>
          </a:p>
          <a:p>
            <a:pPr marL="274638" indent="-258763" algn="just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200">
                <a:solidFill>
                  <a:srgbClr val="FFFFFF"/>
                </a:solidFill>
                <a:latin typeface="Times New Roman" panose="02020603050405020304" pitchFamily="18" charset="0"/>
              </a:rPr>
              <a:t>сокращению задолженности и недоимки по платежам в бюджет поселения путем взаимодействия в рамках межведомственных комиссий с налогоплательщиками Хромцовского сельского поселения и эффективной реализацией контрольных функций главными администраторами доходов местного бюджета;</a:t>
            </a:r>
          </a:p>
          <a:p>
            <a:pPr marL="274638" indent="-258763" algn="just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200">
                <a:solidFill>
                  <a:srgbClr val="FFFFFF"/>
                </a:solidFill>
                <a:latin typeface="Times New Roman" panose="02020603050405020304" pitchFamily="18" charset="0"/>
              </a:rPr>
              <a:t>поддержке малого и среднего предпринимательства.</a:t>
            </a:r>
          </a:p>
          <a:p>
            <a:pPr algn="just"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Times New Roman" panose="02020603050405020304" pitchFamily="18" charset="0"/>
              </a:rPr>
              <a:t>Кардинальное увеличение доходной базы бюджета Хромцовского сельского поселения может быть обеспечено развитием экономики поселения, привлечением инвестиций и появлением новых налогоплательщиков.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571500" y="500063"/>
            <a:ext cx="8183563" cy="550862"/>
          </a:xfrm>
          <a:ln/>
        </p:spPr>
        <p:txBody>
          <a:bodyPr/>
          <a:lstStyle/>
          <a:p>
            <a:pPr marL="53975" algn="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sz="2800" b="1">
                <a:solidFill>
                  <a:srgbClr val="E6E9CB"/>
                </a:solidFill>
              </a:rPr>
              <a:t>Бюджетная политика в области расходов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28625" y="1643063"/>
            <a:ext cx="8183563" cy="297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90513" indent="-274638"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r>
              <a:rPr lang="ru-RU" altLang="ru-RU" sz="2000">
                <a:solidFill>
                  <a:srgbClr val="FFFFFF"/>
                </a:solidFill>
                <a:latin typeface="Times New Roman" panose="02020603050405020304" pitchFamily="18" charset="0"/>
              </a:rPr>
              <a:t>Бюджетная политика соответствует стратегическим целям и задачам Хромцовское сельского поселения и направлена:</a:t>
            </a:r>
          </a:p>
          <a:p>
            <a:pPr marL="274638" indent="-258763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2000">
                <a:solidFill>
                  <a:srgbClr val="FFFFFF"/>
                </a:solidFill>
                <a:latin typeface="Times New Roman" panose="02020603050405020304" pitchFamily="18" charset="0"/>
              </a:rPr>
              <a:t>на обеспечение равного доступа населения к социальным услугам в сфере образования, культуры и спорта, </a:t>
            </a:r>
          </a:p>
          <a:p>
            <a:pPr marL="274638" indent="-258763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2000">
                <a:solidFill>
                  <a:srgbClr val="FFFFFF"/>
                </a:solidFill>
                <a:latin typeface="Times New Roman" panose="02020603050405020304" pitchFamily="18" charset="0"/>
              </a:rPr>
              <a:t>на повышение качества предоставляемых услуг;</a:t>
            </a:r>
          </a:p>
          <a:p>
            <a:pPr marL="274638" indent="-258763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2000">
                <a:solidFill>
                  <a:srgbClr val="FFFFFF"/>
                </a:solidFill>
                <a:latin typeface="Times New Roman" panose="02020603050405020304" pitchFamily="18" charset="0"/>
              </a:rPr>
              <a:t>на оптимизацию расходов бюджета, обеспечение режима эффективного и экономного расходования средств.</a:t>
            </a:r>
          </a:p>
          <a:p>
            <a:pPr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r>
              <a:rPr lang="ru-RU" altLang="ru-RU" sz="2000">
                <a:solidFill>
                  <a:srgbClr val="FFFFFF"/>
                </a:solidFill>
                <a:latin typeface="Times New Roman" panose="02020603050405020304" pitchFamily="18" charset="0"/>
              </a:rPr>
              <a:t>В основу бюджетной политики Хромцовское сельского поселения положено безусловное исполнение действующих обязательств. Необходимо временно приостановить принятие новых расходных обязательств с учетом сложной экономической ситуации. </a:t>
            </a:r>
          </a:p>
          <a:p>
            <a:pPr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endParaRPr lang="ru-RU" altLang="ru-RU" sz="20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83562" cy="765175"/>
          </a:xfrm>
          <a:ln/>
        </p:spPr>
        <p:txBody>
          <a:bodyPr/>
          <a:lstStyle/>
          <a:p>
            <a:pPr marL="53975" algn="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sz="4400" b="1">
                <a:solidFill>
                  <a:srgbClr val="E6E9CB"/>
                </a:solidFill>
              </a:rPr>
              <a:t>Расходы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500188"/>
            <a:ext cx="5394325" cy="358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503238" y="71438"/>
            <a:ext cx="8183562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r>
              <a:rPr lang="ru-RU" altLang="ru-RU" sz="1600">
                <a:solidFill>
                  <a:srgbClr val="FFFFFF"/>
                </a:solidFill>
                <a:latin typeface="Rockwell" panose="02060603020205020403" pitchFamily="18" charset="0"/>
              </a:rPr>
              <a:t>Бюджет Хромцовского сельского поселения формируется в рамках   муниципальных программ и не программных направлений деятельности.</a:t>
            </a:r>
          </a:p>
          <a:p>
            <a:pPr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r>
              <a:rPr lang="ru-RU" altLang="ru-RU" sz="1600">
                <a:solidFill>
                  <a:srgbClr val="FFFFFF"/>
                </a:solidFill>
                <a:latin typeface="Rockwell" panose="02060603020205020403" pitchFamily="18" charset="0"/>
              </a:rPr>
              <a:t>В 2019 году и плановом периоде 2020-20201гг планируется реализация четырех муниципальных программ:</a:t>
            </a:r>
          </a:p>
        </p:txBody>
      </p:sp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539750" y="1439863"/>
            <a:ext cx="8110538" cy="3516312"/>
            <a:chOff x="340" y="907"/>
            <a:chExt cx="5109" cy="2215"/>
          </a:xfrm>
        </p:grpSpPr>
        <p:sp>
          <p:nvSpPr>
            <p:cNvPr id="20483" name="Rectangle 3"/>
            <p:cNvSpPr>
              <a:spLocks noChangeArrowheads="1"/>
            </p:cNvSpPr>
            <p:nvPr/>
          </p:nvSpPr>
          <p:spPr bwMode="auto">
            <a:xfrm>
              <a:off x="340" y="907"/>
              <a:ext cx="2746" cy="212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84" name="Rectangle 4"/>
            <p:cNvSpPr>
              <a:spLocks noChangeArrowheads="1"/>
            </p:cNvSpPr>
            <p:nvPr/>
          </p:nvSpPr>
          <p:spPr bwMode="auto">
            <a:xfrm>
              <a:off x="3095" y="907"/>
              <a:ext cx="2338" cy="212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828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3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Сумма, тысяч рублей</a:t>
              </a:r>
            </a:p>
          </p:txBody>
        </p:sp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340" y="1130"/>
              <a:ext cx="2746" cy="22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Наименование</a:t>
              </a:r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3095" y="1130"/>
              <a:ext cx="773" cy="22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2020 год</a:t>
              </a:r>
            </a:p>
          </p:txBody>
        </p:sp>
        <p:sp>
          <p:nvSpPr>
            <p:cNvPr id="20487" name="Rectangle 7"/>
            <p:cNvSpPr>
              <a:spLocks noChangeArrowheads="1"/>
            </p:cNvSpPr>
            <p:nvPr/>
          </p:nvSpPr>
          <p:spPr bwMode="auto">
            <a:xfrm>
              <a:off x="3877" y="1130"/>
              <a:ext cx="773" cy="22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2021 год</a:t>
              </a:r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4661" y="1130"/>
              <a:ext cx="773" cy="22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2022 год</a:t>
              </a:r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340" y="1366"/>
              <a:ext cx="2746" cy="39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Муниципальная  программа «Совершенствование местного самоуправления Хромцовского сельского поселения Фурмановского муниципального района»</a:t>
              </a:r>
            </a:p>
          </p:txBody>
        </p:sp>
        <p:sp>
          <p:nvSpPr>
            <p:cNvPr id="20490" name="Rectangle 10"/>
            <p:cNvSpPr>
              <a:spLocks noChangeArrowheads="1"/>
            </p:cNvSpPr>
            <p:nvPr/>
          </p:nvSpPr>
          <p:spPr bwMode="auto">
            <a:xfrm>
              <a:off x="3095" y="1366"/>
              <a:ext cx="773" cy="39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2987,3</a:t>
              </a:r>
            </a:p>
          </p:txBody>
        </p:sp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3886" y="1357"/>
              <a:ext cx="773" cy="39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2318,5</a:t>
              </a:r>
            </a:p>
          </p:txBody>
        </p:sp>
        <p:sp>
          <p:nvSpPr>
            <p:cNvPr id="20492" name="Rectangle 12"/>
            <p:cNvSpPr>
              <a:spLocks noChangeArrowheads="1"/>
            </p:cNvSpPr>
            <p:nvPr/>
          </p:nvSpPr>
          <p:spPr bwMode="auto">
            <a:xfrm>
              <a:off x="4669" y="1366"/>
              <a:ext cx="773" cy="39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2318,5</a:t>
              </a:r>
            </a:p>
          </p:txBody>
        </p:sp>
        <p:sp>
          <p:nvSpPr>
            <p:cNvPr id="20493" name="Rectangle 13"/>
            <p:cNvSpPr>
              <a:spLocks noChangeArrowheads="1"/>
            </p:cNvSpPr>
            <p:nvPr/>
          </p:nvSpPr>
          <p:spPr bwMode="auto">
            <a:xfrm>
              <a:off x="340" y="1772"/>
              <a:ext cx="2746" cy="39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Муниципальная программа «Развитие культуры Хромцовского сельского поселения Фурмановского муниципального района»</a:t>
              </a:r>
            </a:p>
          </p:txBody>
        </p:sp>
        <p:sp>
          <p:nvSpPr>
            <p:cNvPr id="20494" name="Rectangle 14"/>
            <p:cNvSpPr>
              <a:spLocks noChangeArrowheads="1"/>
            </p:cNvSpPr>
            <p:nvPr/>
          </p:nvSpPr>
          <p:spPr bwMode="auto">
            <a:xfrm>
              <a:off x="3095" y="1772"/>
              <a:ext cx="773" cy="39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4673,4</a:t>
              </a:r>
            </a:p>
          </p:txBody>
        </p:sp>
        <p:sp>
          <p:nvSpPr>
            <p:cNvPr id="20495" name="Rectangle 15"/>
            <p:cNvSpPr>
              <a:spLocks noChangeArrowheads="1"/>
            </p:cNvSpPr>
            <p:nvPr/>
          </p:nvSpPr>
          <p:spPr bwMode="auto">
            <a:xfrm>
              <a:off x="3877" y="1772"/>
              <a:ext cx="773" cy="39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1533,6</a:t>
              </a:r>
            </a:p>
          </p:txBody>
        </p:sp>
        <p:sp>
          <p:nvSpPr>
            <p:cNvPr id="20496" name="Rectangle 16"/>
            <p:cNvSpPr>
              <a:spLocks noChangeArrowheads="1"/>
            </p:cNvSpPr>
            <p:nvPr/>
          </p:nvSpPr>
          <p:spPr bwMode="auto">
            <a:xfrm>
              <a:off x="4661" y="1772"/>
              <a:ext cx="773" cy="39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1533,6</a:t>
              </a:r>
            </a:p>
          </p:txBody>
        </p:sp>
        <p:sp>
          <p:nvSpPr>
            <p:cNvPr id="20497" name="Rectangle 17"/>
            <p:cNvSpPr>
              <a:spLocks noChangeArrowheads="1"/>
            </p:cNvSpPr>
            <p:nvPr/>
          </p:nvSpPr>
          <p:spPr bwMode="auto">
            <a:xfrm>
              <a:off x="340" y="2174"/>
              <a:ext cx="2746" cy="532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Муниципальная программа «Обеспечение безопасности граждан на территории Хромцовского сельского поселения Фурмановского муниципального района»</a:t>
              </a:r>
            </a:p>
          </p:txBody>
        </p:sp>
        <p:sp>
          <p:nvSpPr>
            <p:cNvPr id="20498" name="Rectangle 18"/>
            <p:cNvSpPr>
              <a:spLocks noChangeArrowheads="1"/>
            </p:cNvSpPr>
            <p:nvPr/>
          </p:nvSpPr>
          <p:spPr bwMode="auto">
            <a:xfrm>
              <a:off x="3095" y="2174"/>
              <a:ext cx="773" cy="532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51,2</a:t>
              </a:r>
            </a:p>
          </p:txBody>
        </p:sp>
        <p:sp>
          <p:nvSpPr>
            <p:cNvPr id="20499" name="Rectangle 19"/>
            <p:cNvSpPr>
              <a:spLocks noChangeArrowheads="1"/>
            </p:cNvSpPr>
            <p:nvPr/>
          </p:nvSpPr>
          <p:spPr bwMode="auto">
            <a:xfrm>
              <a:off x="3876" y="2174"/>
              <a:ext cx="773" cy="532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30,0</a:t>
              </a:r>
            </a:p>
          </p:txBody>
        </p:sp>
        <p:sp>
          <p:nvSpPr>
            <p:cNvPr id="20500" name="Rectangle 20"/>
            <p:cNvSpPr>
              <a:spLocks noChangeArrowheads="1"/>
            </p:cNvSpPr>
            <p:nvPr/>
          </p:nvSpPr>
          <p:spPr bwMode="auto">
            <a:xfrm>
              <a:off x="4661" y="2174"/>
              <a:ext cx="773" cy="532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30,0</a:t>
              </a:r>
            </a:p>
          </p:txBody>
        </p:sp>
        <p:sp>
          <p:nvSpPr>
            <p:cNvPr id="20501" name="Rectangle 21"/>
            <p:cNvSpPr>
              <a:spLocks noChangeArrowheads="1"/>
            </p:cNvSpPr>
            <p:nvPr/>
          </p:nvSpPr>
          <p:spPr bwMode="auto">
            <a:xfrm>
              <a:off x="340" y="2717"/>
              <a:ext cx="2746" cy="39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Муниципальная  программа «Благоустройство и уличное освещение Хромцовского сельского поселения Фурмановского муниципального района»</a:t>
              </a:r>
            </a:p>
          </p:txBody>
        </p:sp>
        <p:sp>
          <p:nvSpPr>
            <p:cNvPr id="20502" name="Rectangle 22"/>
            <p:cNvSpPr>
              <a:spLocks noChangeArrowheads="1"/>
            </p:cNvSpPr>
            <p:nvPr/>
          </p:nvSpPr>
          <p:spPr bwMode="auto">
            <a:xfrm>
              <a:off x="3095" y="2717"/>
              <a:ext cx="773" cy="39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710,1</a:t>
              </a:r>
            </a:p>
          </p:txBody>
        </p:sp>
        <p:sp>
          <p:nvSpPr>
            <p:cNvPr id="20503" name="Rectangle 23"/>
            <p:cNvSpPr>
              <a:spLocks noChangeArrowheads="1"/>
            </p:cNvSpPr>
            <p:nvPr/>
          </p:nvSpPr>
          <p:spPr bwMode="auto">
            <a:xfrm>
              <a:off x="3877" y="2717"/>
              <a:ext cx="773" cy="39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208,5</a:t>
              </a:r>
            </a:p>
          </p:txBody>
        </p:sp>
        <p:sp>
          <p:nvSpPr>
            <p:cNvPr id="20504" name="Rectangle 24"/>
            <p:cNvSpPr>
              <a:spLocks noChangeArrowheads="1"/>
            </p:cNvSpPr>
            <p:nvPr/>
          </p:nvSpPr>
          <p:spPr bwMode="auto">
            <a:xfrm>
              <a:off x="4661" y="2717"/>
              <a:ext cx="773" cy="39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119,7</a:t>
              </a:r>
            </a:p>
          </p:txBody>
        </p:sp>
        <p:sp>
          <p:nvSpPr>
            <p:cNvPr id="20505" name="Line 25"/>
            <p:cNvSpPr>
              <a:spLocks noChangeShapeType="1"/>
            </p:cNvSpPr>
            <p:nvPr/>
          </p:nvSpPr>
          <p:spPr bwMode="auto">
            <a:xfrm>
              <a:off x="340" y="907"/>
              <a:ext cx="2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06" name="Line 26"/>
            <p:cNvSpPr>
              <a:spLocks noChangeShapeType="1"/>
            </p:cNvSpPr>
            <p:nvPr/>
          </p:nvSpPr>
          <p:spPr bwMode="auto">
            <a:xfrm>
              <a:off x="3095" y="907"/>
              <a:ext cx="233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07" name="Line 27"/>
            <p:cNvSpPr>
              <a:spLocks noChangeShapeType="1"/>
            </p:cNvSpPr>
            <p:nvPr/>
          </p:nvSpPr>
          <p:spPr bwMode="auto">
            <a:xfrm>
              <a:off x="340" y="1130"/>
              <a:ext cx="2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08" name="Line 28"/>
            <p:cNvSpPr>
              <a:spLocks noChangeShapeType="1"/>
            </p:cNvSpPr>
            <p:nvPr/>
          </p:nvSpPr>
          <p:spPr bwMode="auto">
            <a:xfrm>
              <a:off x="3095" y="1130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09" name="Line 29"/>
            <p:cNvSpPr>
              <a:spLocks noChangeShapeType="1"/>
            </p:cNvSpPr>
            <p:nvPr/>
          </p:nvSpPr>
          <p:spPr bwMode="auto">
            <a:xfrm>
              <a:off x="3877" y="1130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0" name="Line 30"/>
            <p:cNvSpPr>
              <a:spLocks noChangeShapeType="1"/>
            </p:cNvSpPr>
            <p:nvPr/>
          </p:nvSpPr>
          <p:spPr bwMode="auto">
            <a:xfrm>
              <a:off x="4661" y="1130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1" name="Line 31"/>
            <p:cNvSpPr>
              <a:spLocks noChangeShapeType="1"/>
            </p:cNvSpPr>
            <p:nvPr/>
          </p:nvSpPr>
          <p:spPr bwMode="auto">
            <a:xfrm>
              <a:off x="340" y="1364"/>
              <a:ext cx="2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2" name="Line 32"/>
            <p:cNvSpPr>
              <a:spLocks noChangeShapeType="1"/>
            </p:cNvSpPr>
            <p:nvPr/>
          </p:nvSpPr>
          <p:spPr bwMode="auto">
            <a:xfrm>
              <a:off x="3095" y="1364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3" name="Line 33"/>
            <p:cNvSpPr>
              <a:spLocks noChangeShapeType="1"/>
            </p:cNvSpPr>
            <p:nvPr/>
          </p:nvSpPr>
          <p:spPr bwMode="auto">
            <a:xfrm>
              <a:off x="3877" y="1364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4" name="Line 34"/>
            <p:cNvSpPr>
              <a:spLocks noChangeShapeType="1"/>
            </p:cNvSpPr>
            <p:nvPr/>
          </p:nvSpPr>
          <p:spPr bwMode="auto">
            <a:xfrm>
              <a:off x="4661" y="1364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5" name="Line 35"/>
            <p:cNvSpPr>
              <a:spLocks noChangeShapeType="1"/>
            </p:cNvSpPr>
            <p:nvPr/>
          </p:nvSpPr>
          <p:spPr bwMode="auto">
            <a:xfrm>
              <a:off x="340" y="1772"/>
              <a:ext cx="2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6" name="Line 36"/>
            <p:cNvSpPr>
              <a:spLocks noChangeShapeType="1"/>
            </p:cNvSpPr>
            <p:nvPr/>
          </p:nvSpPr>
          <p:spPr bwMode="auto">
            <a:xfrm>
              <a:off x="3095" y="1772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7" name="Line 37"/>
            <p:cNvSpPr>
              <a:spLocks noChangeShapeType="1"/>
            </p:cNvSpPr>
            <p:nvPr/>
          </p:nvSpPr>
          <p:spPr bwMode="auto">
            <a:xfrm>
              <a:off x="3877" y="1772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8" name="Line 38"/>
            <p:cNvSpPr>
              <a:spLocks noChangeShapeType="1"/>
            </p:cNvSpPr>
            <p:nvPr/>
          </p:nvSpPr>
          <p:spPr bwMode="auto">
            <a:xfrm>
              <a:off x="4661" y="1772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9" name="Line 39"/>
            <p:cNvSpPr>
              <a:spLocks noChangeShapeType="1"/>
            </p:cNvSpPr>
            <p:nvPr/>
          </p:nvSpPr>
          <p:spPr bwMode="auto">
            <a:xfrm>
              <a:off x="340" y="2174"/>
              <a:ext cx="2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0" name="Line 40"/>
            <p:cNvSpPr>
              <a:spLocks noChangeShapeType="1"/>
            </p:cNvSpPr>
            <p:nvPr/>
          </p:nvSpPr>
          <p:spPr bwMode="auto">
            <a:xfrm>
              <a:off x="3095" y="2174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1" name="Line 41"/>
            <p:cNvSpPr>
              <a:spLocks noChangeShapeType="1"/>
            </p:cNvSpPr>
            <p:nvPr/>
          </p:nvSpPr>
          <p:spPr bwMode="auto">
            <a:xfrm>
              <a:off x="3877" y="2174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2" name="Line 42"/>
            <p:cNvSpPr>
              <a:spLocks noChangeShapeType="1"/>
            </p:cNvSpPr>
            <p:nvPr/>
          </p:nvSpPr>
          <p:spPr bwMode="auto">
            <a:xfrm>
              <a:off x="4661" y="2174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3" name="Line 43"/>
            <p:cNvSpPr>
              <a:spLocks noChangeShapeType="1"/>
            </p:cNvSpPr>
            <p:nvPr/>
          </p:nvSpPr>
          <p:spPr bwMode="auto">
            <a:xfrm>
              <a:off x="340" y="2717"/>
              <a:ext cx="2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4" name="Line 44"/>
            <p:cNvSpPr>
              <a:spLocks noChangeShapeType="1"/>
            </p:cNvSpPr>
            <p:nvPr/>
          </p:nvSpPr>
          <p:spPr bwMode="auto">
            <a:xfrm>
              <a:off x="3095" y="2717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5" name="Line 45"/>
            <p:cNvSpPr>
              <a:spLocks noChangeShapeType="1"/>
            </p:cNvSpPr>
            <p:nvPr/>
          </p:nvSpPr>
          <p:spPr bwMode="auto">
            <a:xfrm>
              <a:off x="3877" y="2717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6" name="Line 46"/>
            <p:cNvSpPr>
              <a:spLocks noChangeShapeType="1"/>
            </p:cNvSpPr>
            <p:nvPr/>
          </p:nvSpPr>
          <p:spPr bwMode="auto">
            <a:xfrm>
              <a:off x="4661" y="2717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7" name="Line 47"/>
            <p:cNvSpPr>
              <a:spLocks noChangeShapeType="1"/>
            </p:cNvSpPr>
            <p:nvPr/>
          </p:nvSpPr>
          <p:spPr bwMode="auto">
            <a:xfrm>
              <a:off x="340" y="3123"/>
              <a:ext cx="2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8" name="Line 48"/>
            <p:cNvSpPr>
              <a:spLocks noChangeShapeType="1"/>
            </p:cNvSpPr>
            <p:nvPr/>
          </p:nvSpPr>
          <p:spPr bwMode="auto">
            <a:xfrm>
              <a:off x="3095" y="3123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9" name="Line 49"/>
            <p:cNvSpPr>
              <a:spLocks noChangeShapeType="1"/>
            </p:cNvSpPr>
            <p:nvPr/>
          </p:nvSpPr>
          <p:spPr bwMode="auto">
            <a:xfrm>
              <a:off x="3877" y="3123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0" name="Line 50"/>
            <p:cNvSpPr>
              <a:spLocks noChangeShapeType="1"/>
            </p:cNvSpPr>
            <p:nvPr/>
          </p:nvSpPr>
          <p:spPr bwMode="auto">
            <a:xfrm>
              <a:off x="4661" y="3123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1" name="Line 51"/>
            <p:cNvSpPr>
              <a:spLocks noChangeShapeType="1"/>
            </p:cNvSpPr>
            <p:nvPr/>
          </p:nvSpPr>
          <p:spPr bwMode="auto">
            <a:xfrm>
              <a:off x="340" y="907"/>
              <a:ext cx="0" cy="21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2" name="Line 52"/>
            <p:cNvSpPr>
              <a:spLocks noChangeShapeType="1"/>
            </p:cNvSpPr>
            <p:nvPr/>
          </p:nvSpPr>
          <p:spPr bwMode="auto">
            <a:xfrm>
              <a:off x="340" y="1130"/>
              <a:ext cx="0" cy="22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3" name="Line 53"/>
            <p:cNvSpPr>
              <a:spLocks noChangeShapeType="1"/>
            </p:cNvSpPr>
            <p:nvPr/>
          </p:nvSpPr>
          <p:spPr bwMode="auto">
            <a:xfrm>
              <a:off x="340" y="1364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4" name="Line 54"/>
            <p:cNvSpPr>
              <a:spLocks noChangeShapeType="1"/>
            </p:cNvSpPr>
            <p:nvPr/>
          </p:nvSpPr>
          <p:spPr bwMode="auto">
            <a:xfrm>
              <a:off x="340" y="1772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5" name="Line 55"/>
            <p:cNvSpPr>
              <a:spLocks noChangeShapeType="1"/>
            </p:cNvSpPr>
            <p:nvPr/>
          </p:nvSpPr>
          <p:spPr bwMode="auto">
            <a:xfrm>
              <a:off x="340" y="2174"/>
              <a:ext cx="0" cy="53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6" name="Line 56"/>
            <p:cNvSpPr>
              <a:spLocks noChangeShapeType="1"/>
            </p:cNvSpPr>
            <p:nvPr/>
          </p:nvSpPr>
          <p:spPr bwMode="auto">
            <a:xfrm>
              <a:off x="340" y="2717"/>
              <a:ext cx="0" cy="39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7" name="Line 57"/>
            <p:cNvSpPr>
              <a:spLocks noChangeShapeType="1"/>
            </p:cNvSpPr>
            <p:nvPr/>
          </p:nvSpPr>
          <p:spPr bwMode="auto">
            <a:xfrm>
              <a:off x="3095" y="907"/>
              <a:ext cx="0" cy="21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8" name="Line 58"/>
            <p:cNvSpPr>
              <a:spLocks noChangeShapeType="1"/>
            </p:cNvSpPr>
            <p:nvPr/>
          </p:nvSpPr>
          <p:spPr bwMode="auto">
            <a:xfrm>
              <a:off x="3095" y="1130"/>
              <a:ext cx="0" cy="22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9" name="Line 59"/>
            <p:cNvSpPr>
              <a:spLocks noChangeShapeType="1"/>
            </p:cNvSpPr>
            <p:nvPr/>
          </p:nvSpPr>
          <p:spPr bwMode="auto">
            <a:xfrm>
              <a:off x="3095" y="1364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0" name="Line 60"/>
            <p:cNvSpPr>
              <a:spLocks noChangeShapeType="1"/>
            </p:cNvSpPr>
            <p:nvPr/>
          </p:nvSpPr>
          <p:spPr bwMode="auto">
            <a:xfrm>
              <a:off x="3095" y="1772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1" name="Line 61"/>
            <p:cNvSpPr>
              <a:spLocks noChangeShapeType="1"/>
            </p:cNvSpPr>
            <p:nvPr/>
          </p:nvSpPr>
          <p:spPr bwMode="auto">
            <a:xfrm>
              <a:off x="3095" y="2174"/>
              <a:ext cx="0" cy="53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2" name="Line 62"/>
            <p:cNvSpPr>
              <a:spLocks noChangeShapeType="1"/>
            </p:cNvSpPr>
            <p:nvPr/>
          </p:nvSpPr>
          <p:spPr bwMode="auto">
            <a:xfrm>
              <a:off x="3095" y="2717"/>
              <a:ext cx="0" cy="39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3" name="Line 63"/>
            <p:cNvSpPr>
              <a:spLocks noChangeShapeType="1"/>
            </p:cNvSpPr>
            <p:nvPr/>
          </p:nvSpPr>
          <p:spPr bwMode="auto">
            <a:xfrm>
              <a:off x="3877" y="1130"/>
              <a:ext cx="0" cy="22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4" name="Line 64"/>
            <p:cNvSpPr>
              <a:spLocks noChangeShapeType="1"/>
            </p:cNvSpPr>
            <p:nvPr/>
          </p:nvSpPr>
          <p:spPr bwMode="auto">
            <a:xfrm>
              <a:off x="3877" y="1364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5" name="Line 65"/>
            <p:cNvSpPr>
              <a:spLocks noChangeShapeType="1"/>
            </p:cNvSpPr>
            <p:nvPr/>
          </p:nvSpPr>
          <p:spPr bwMode="auto">
            <a:xfrm>
              <a:off x="3877" y="1772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6" name="Line 66"/>
            <p:cNvSpPr>
              <a:spLocks noChangeShapeType="1"/>
            </p:cNvSpPr>
            <p:nvPr/>
          </p:nvSpPr>
          <p:spPr bwMode="auto">
            <a:xfrm>
              <a:off x="3877" y="2174"/>
              <a:ext cx="0" cy="53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7" name="Line 67"/>
            <p:cNvSpPr>
              <a:spLocks noChangeShapeType="1"/>
            </p:cNvSpPr>
            <p:nvPr/>
          </p:nvSpPr>
          <p:spPr bwMode="auto">
            <a:xfrm>
              <a:off x="3877" y="2717"/>
              <a:ext cx="0" cy="39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8" name="Line 68"/>
            <p:cNvSpPr>
              <a:spLocks noChangeShapeType="1"/>
            </p:cNvSpPr>
            <p:nvPr/>
          </p:nvSpPr>
          <p:spPr bwMode="auto">
            <a:xfrm>
              <a:off x="4661" y="1130"/>
              <a:ext cx="0" cy="22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9" name="Line 69"/>
            <p:cNvSpPr>
              <a:spLocks noChangeShapeType="1"/>
            </p:cNvSpPr>
            <p:nvPr/>
          </p:nvSpPr>
          <p:spPr bwMode="auto">
            <a:xfrm>
              <a:off x="4661" y="1364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0" name="Line 70"/>
            <p:cNvSpPr>
              <a:spLocks noChangeShapeType="1"/>
            </p:cNvSpPr>
            <p:nvPr/>
          </p:nvSpPr>
          <p:spPr bwMode="auto">
            <a:xfrm>
              <a:off x="4661" y="1772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1" name="Line 71"/>
            <p:cNvSpPr>
              <a:spLocks noChangeShapeType="1"/>
            </p:cNvSpPr>
            <p:nvPr/>
          </p:nvSpPr>
          <p:spPr bwMode="auto">
            <a:xfrm>
              <a:off x="4661" y="2174"/>
              <a:ext cx="0" cy="53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2" name="Line 72"/>
            <p:cNvSpPr>
              <a:spLocks noChangeShapeType="1"/>
            </p:cNvSpPr>
            <p:nvPr/>
          </p:nvSpPr>
          <p:spPr bwMode="auto">
            <a:xfrm>
              <a:off x="4661" y="2717"/>
              <a:ext cx="0" cy="39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3" name="Line 73"/>
            <p:cNvSpPr>
              <a:spLocks noChangeShapeType="1"/>
            </p:cNvSpPr>
            <p:nvPr/>
          </p:nvSpPr>
          <p:spPr bwMode="auto">
            <a:xfrm>
              <a:off x="5444" y="907"/>
              <a:ext cx="0" cy="21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4" name="Line 74"/>
            <p:cNvSpPr>
              <a:spLocks noChangeShapeType="1"/>
            </p:cNvSpPr>
            <p:nvPr/>
          </p:nvSpPr>
          <p:spPr bwMode="auto">
            <a:xfrm>
              <a:off x="5444" y="1130"/>
              <a:ext cx="0" cy="22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5" name="Line 75"/>
            <p:cNvSpPr>
              <a:spLocks noChangeShapeType="1"/>
            </p:cNvSpPr>
            <p:nvPr/>
          </p:nvSpPr>
          <p:spPr bwMode="auto">
            <a:xfrm>
              <a:off x="5444" y="1364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6" name="Line 76"/>
            <p:cNvSpPr>
              <a:spLocks noChangeShapeType="1"/>
            </p:cNvSpPr>
            <p:nvPr/>
          </p:nvSpPr>
          <p:spPr bwMode="auto">
            <a:xfrm>
              <a:off x="5444" y="1772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7" name="Line 77"/>
            <p:cNvSpPr>
              <a:spLocks noChangeShapeType="1"/>
            </p:cNvSpPr>
            <p:nvPr/>
          </p:nvSpPr>
          <p:spPr bwMode="auto">
            <a:xfrm>
              <a:off x="5444" y="2174"/>
              <a:ext cx="0" cy="53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8" name="Line 78"/>
            <p:cNvSpPr>
              <a:spLocks noChangeShapeType="1"/>
            </p:cNvSpPr>
            <p:nvPr/>
          </p:nvSpPr>
          <p:spPr bwMode="auto">
            <a:xfrm>
              <a:off x="5431" y="2717"/>
              <a:ext cx="18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559" name="Rectangle 79"/>
          <p:cNvSpPr>
            <a:spLocks noChangeArrowheads="1"/>
          </p:cNvSpPr>
          <p:nvPr/>
        </p:nvSpPr>
        <p:spPr bwMode="auto">
          <a:xfrm>
            <a:off x="323850" y="5975350"/>
            <a:ext cx="8715375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Rockwell" panose="02060603020205020403" pitchFamily="18" charset="0"/>
              </a:rPr>
              <a:t>Непрограммные направления расходов составляют 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Rockwell" panose="02060603020205020403" pitchFamily="18" charset="0"/>
              </a:rPr>
              <a:t>2020 год – 423,5 тыс. рублей или 14.177% от общего объема расходов бюджета.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Rockwell" panose="02060603020205020403" pitchFamily="18" charset="0"/>
              </a:rPr>
              <a:t>2021 год – 402,5 тыс.рублей или 17,36% от общего объема расходов бюджета.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Rockwell" panose="02060603020205020403" pitchFamily="18" charset="0"/>
              </a:rPr>
              <a:t>2022 год – 402,5 тыс.рублей или 17,36% от общего объема расходов бюджета.</a:t>
            </a:r>
          </a:p>
        </p:txBody>
      </p:sp>
      <p:grpSp>
        <p:nvGrpSpPr>
          <p:cNvPr id="20560" name="Group 80"/>
          <p:cNvGrpSpPr>
            <a:grpSpLocks/>
          </p:cNvGrpSpPr>
          <p:nvPr/>
        </p:nvGrpSpPr>
        <p:grpSpPr bwMode="auto">
          <a:xfrm>
            <a:off x="503238" y="4967288"/>
            <a:ext cx="8124825" cy="709612"/>
            <a:chOff x="317" y="3129"/>
            <a:chExt cx="5118" cy="447"/>
          </a:xfrm>
        </p:grpSpPr>
        <p:sp>
          <p:nvSpPr>
            <p:cNvPr id="20561" name="Rectangle 81"/>
            <p:cNvSpPr>
              <a:spLocks noChangeArrowheads="1"/>
            </p:cNvSpPr>
            <p:nvPr/>
          </p:nvSpPr>
          <p:spPr bwMode="auto">
            <a:xfrm>
              <a:off x="317" y="3130"/>
              <a:ext cx="2731" cy="440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54360" rIns="90000" bIns="468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 b="1">
                  <a:latin typeface="Times New Roman" panose="02020603050405020304" pitchFamily="18" charset="0"/>
                </a:rPr>
                <a:t>Муниципальная программа  «Развитие малого и среднего предпринимательства на территории Хромцовского сельского поселения Фурмановского муниципального района»</a:t>
              </a:r>
            </a:p>
          </p:txBody>
        </p:sp>
        <p:sp>
          <p:nvSpPr>
            <p:cNvPr id="20562" name="Rectangle 82"/>
            <p:cNvSpPr>
              <a:spLocks noChangeArrowheads="1"/>
            </p:cNvSpPr>
            <p:nvPr/>
          </p:nvSpPr>
          <p:spPr bwMode="auto">
            <a:xfrm>
              <a:off x="3055" y="3130"/>
              <a:ext cx="838" cy="440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57240" rIns="90000" bIns="468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ru-RU" altLang="ru-RU" sz="1200"/>
                <a:t>500,0</a:t>
              </a:r>
            </a:p>
          </p:txBody>
        </p:sp>
        <p:sp>
          <p:nvSpPr>
            <p:cNvPr id="20563" name="Rectangle 83"/>
            <p:cNvSpPr>
              <a:spLocks noChangeArrowheads="1"/>
            </p:cNvSpPr>
            <p:nvPr/>
          </p:nvSpPr>
          <p:spPr bwMode="auto">
            <a:xfrm>
              <a:off x="3901" y="3130"/>
              <a:ext cx="808" cy="440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57240" rIns="90000" bIns="468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ru-RU" altLang="ru-RU" sz="1200"/>
                <a:t>500,0</a:t>
              </a:r>
            </a:p>
          </p:txBody>
        </p:sp>
        <p:sp>
          <p:nvSpPr>
            <p:cNvPr id="20564" name="Rectangle 84"/>
            <p:cNvSpPr>
              <a:spLocks noChangeArrowheads="1"/>
            </p:cNvSpPr>
            <p:nvPr/>
          </p:nvSpPr>
          <p:spPr bwMode="auto">
            <a:xfrm>
              <a:off x="4716" y="3130"/>
              <a:ext cx="713" cy="440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57240" rIns="90000" bIns="468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ru-RU" altLang="ru-RU" sz="1200"/>
                <a:t>500,0</a:t>
              </a:r>
            </a:p>
          </p:txBody>
        </p:sp>
        <p:sp>
          <p:nvSpPr>
            <p:cNvPr id="20565" name="Line 85"/>
            <p:cNvSpPr>
              <a:spLocks noChangeShapeType="1"/>
            </p:cNvSpPr>
            <p:nvPr/>
          </p:nvSpPr>
          <p:spPr bwMode="auto">
            <a:xfrm>
              <a:off x="317" y="3129"/>
              <a:ext cx="2731" cy="0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66" name="Line 86"/>
            <p:cNvSpPr>
              <a:spLocks noChangeShapeType="1"/>
            </p:cNvSpPr>
            <p:nvPr/>
          </p:nvSpPr>
          <p:spPr bwMode="auto">
            <a:xfrm>
              <a:off x="3055" y="3129"/>
              <a:ext cx="838" cy="0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67" name="Line 87"/>
            <p:cNvSpPr>
              <a:spLocks noChangeShapeType="1"/>
            </p:cNvSpPr>
            <p:nvPr/>
          </p:nvSpPr>
          <p:spPr bwMode="auto">
            <a:xfrm>
              <a:off x="3901" y="3129"/>
              <a:ext cx="808" cy="0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68" name="Line 88"/>
            <p:cNvSpPr>
              <a:spLocks noChangeShapeType="1"/>
            </p:cNvSpPr>
            <p:nvPr/>
          </p:nvSpPr>
          <p:spPr bwMode="auto">
            <a:xfrm>
              <a:off x="4716" y="3129"/>
              <a:ext cx="713" cy="0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69" name="Line 89"/>
            <p:cNvSpPr>
              <a:spLocks noChangeShapeType="1"/>
            </p:cNvSpPr>
            <p:nvPr/>
          </p:nvSpPr>
          <p:spPr bwMode="auto">
            <a:xfrm>
              <a:off x="317" y="3577"/>
              <a:ext cx="2731" cy="0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0" name="Line 90"/>
            <p:cNvSpPr>
              <a:spLocks noChangeShapeType="1"/>
            </p:cNvSpPr>
            <p:nvPr/>
          </p:nvSpPr>
          <p:spPr bwMode="auto">
            <a:xfrm>
              <a:off x="3055" y="3577"/>
              <a:ext cx="838" cy="0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1" name="Line 91"/>
            <p:cNvSpPr>
              <a:spLocks noChangeShapeType="1"/>
            </p:cNvSpPr>
            <p:nvPr/>
          </p:nvSpPr>
          <p:spPr bwMode="auto">
            <a:xfrm>
              <a:off x="3901" y="3577"/>
              <a:ext cx="808" cy="0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2" name="Line 92"/>
            <p:cNvSpPr>
              <a:spLocks noChangeShapeType="1"/>
            </p:cNvSpPr>
            <p:nvPr/>
          </p:nvSpPr>
          <p:spPr bwMode="auto">
            <a:xfrm>
              <a:off x="4716" y="3577"/>
              <a:ext cx="713" cy="0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3" name="Line 93"/>
            <p:cNvSpPr>
              <a:spLocks noChangeShapeType="1"/>
            </p:cNvSpPr>
            <p:nvPr/>
          </p:nvSpPr>
          <p:spPr bwMode="auto">
            <a:xfrm>
              <a:off x="317" y="3129"/>
              <a:ext cx="0" cy="441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4" name="Line 94"/>
            <p:cNvSpPr>
              <a:spLocks noChangeShapeType="1"/>
            </p:cNvSpPr>
            <p:nvPr/>
          </p:nvSpPr>
          <p:spPr bwMode="auto">
            <a:xfrm>
              <a:off x="3055" y="3129"/>
              <a:ext cx="0" cy="441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5" name="Line 95"/>
            <p:cNvSpPr>
              <a:spLocks noChangeShapeType="1"/>
            </p:cNvSpPr>
            <p:nvPr/>
          </p:nvSpPr>
          <p:spPr bwMode="auto">
            <a:xfrm>
              <a:off x="3901" y="3129"/>
              <a:ext cx="0" cy="441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6" name="Line 96"/>
            <p:cNvSpPr>
              <a:spLocks noChangeShapeType="1"/>
            </p:cNvSpPr>
            <p:nvPr/>
          </p:nvSpPr>
          <p:spPr bwMode="auto">
            <a:xfrm>
              <a:off x="4716" y="3129"/>
              <a:ext cx="0" cy="441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7" name="Line 97"/>
            <p:cNvSpPr>
              <a:spLocks noChangeShapeType="1"/>
            </p:cNvSpPr>
            <p:nvPr/>
          </p:nvSpPr>
          <p:spPr bwMode="auto">
            <a:xfrm>
              <a:off x="5436" y="3129"/>
              <a:ext cx="0" cy="441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Group 1"/>
          <p:cNvGrpSpPr>
            <a:grpSpLocks/>
          </p:cNvGrpSpPr>
          <p:nvPr/>
        </p:nvGrpSpPr>
        <p:grpSpPr bwMode="auto">
          <a:xfrm>
            <a:off x="539750" y="2349500"/>
            <a:ext cx="7904163" cy="4033838"/>
            <a:chOff x="340" y="1480"/>
            <a:chExt cx="4979" cy="2541"/>
          </a:xfrm>
        </p:grpSpPr>
        <p:sp>
          <p:nvSpPr>
            <p:cNvPr id="21506" name="Rectangle 2"/>
            <p:cNvSpPr>
              <a:spLocks noChangeArrowheads="1"/>
            </p:cNvSpPr>
            <p:nvPr/>
          </p:nvSpPr>
          <p:spPr bwMode="auto">
            <a:xfrm>
              <a:off x="340" y="1480"/>
              <a:ext cx="1841" cy="34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Rockwell" panose="02060603020205020403" pitchFamily="18" charset="0"/>
                </a:rPr>
                <a:t>Наименование показателей</a:t>
              </a:r>
            </a:p>
          </p:txBody>
        </p:sp>
        <p:sp>
          <p:nvSpPr>
            <p:cNvPr id="21507" name="Rectangle 3"/>
            <p:cNvSpPr>
              <a:spLocks noChangeArrowheads="1"/>
            </p:cNvSpPr>
            <p:nvPr/>
          </p:nvSpPr>
          <p:spPr bwMode="auto">
            <a:xfrm>
              <a:off x="2191" y="1480"/>
              <a:ext cx="473" cy="34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Rockwell" panose="02060603020205020403" pitchFamily="18" charset="0"/>
                </a:rPr>
                <a:t>2016 год</a:t>
              </a:r>
            </a:p>
          </p:txBody>
        </p:sp>
        <p:sp>
          <p:nvSpPr>
            <p:cNvPr id="21508" name="Rectangle 4"/>
            <p:cNvSpPr>
              <a:spLocks noChangeArrowheads="1"/>
            </p:cNvSpPr>
            <p:nvPr/>
          </p:nvSpPr>
          <p:spPr bwMode="auto">
            <a:xfrm>
              <a:off x="2670" y="1480"/>
              <a:ext cx="473" cy="34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Rockwell" panose="02060603020205020403" pitchFamily="18" charset="0"/>
                </a:rPr>
                <a:t>2017 год</a:t>
              </a:r>
            </a:p>
          </p:txBody>
        </p:sp>
        <p:sp>
          <p:nvSpPr>
            <p:cNvPr id="21509" name="Rectangle 5"/>
            <p:cNvSpPr>
              <a:spLocks noChangeArrowheads="1"/>
            </p:cNvSpPr>
            <p:nvPr/>
          </p:nvSpPr>
          <p:spPr bwMode="auto">
            <a:xfrm>
              <a:off x="3148" y="1480"/>
              <a:ext cx="392" cy="34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Rockwell" panose="02060603020205020403" pitchFamily="18" charset="0"/>
                </a:rPr>
                <a:t>2018 год</a:t>
              </a:r>
            </a:p>
          </p:txBody>
        </p:sp>
        <p:sp>
          <p:nvSpPr>
            <p:cNvPr id="21510" name="Rectangle 6"/>
            <p:cNvSpPr>
              <a:spLocks noChangeArrowheads="1"/>
            </p:cNvSpPr>
            <p:nvPr/>
          </p:nvSpPr>
          <p:spPr bwMode="auto">
            <a:xfrm>
              <a:off x="3550" y="1480"/>
              <a:ext cx="432" cy="34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Rockwell" panose="02060603020205020403" pitchFamily="18" charset="0"/>
                </a:rPr>
                <a:t>2019 год</a:t>
              </a:r>
            </a:p>
          </p:txBody>
        </p:sp>
        <p:sp>
          <p:nvSpPr>
            <p:cNvPr id="21511" name="Rectangle 7"/>
            <p:cNvSpPr>
              <a:spLocks noChangeArrowheads="1"/>
            </p:cNvSpPr>
            <p:nvPr/>
          </p:nvSpPr>
          <p:spPr bwMode="auto">
            <a:xfrm>
              <a:off x="3992" y="1480"/>
              <a:ext cx="432" cy="34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Rockwell" panose="02060603020205020403" pitchFamily="18" charset="0"/>
                </a:rPr>
                <a:t>2020 год</a:t>
              </a:r>
            </a:p>
          </p:txBody>
        </p:sp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4435" y="1480"/>
              <a:ext cx="432" cy="34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Rockwell" panose="02060603020205020403" pitchFamily="18" charset="0"/>
                </a:rPr>
                <a:t>2021 год</a:t>
              </a:r>
            </a:p>
          </p:txBody>
        </p:sp>
        <p:sp>
          <p:nvSpPr>
            <p:cNvPr id="21513" name="Rectangle 9"/>
            <p:cNvSpPr>
              <a:spLocks noChangeArrowheads="1"/>
            </p:cNvSpPr>
            <p:nvPr/>
          </p:nvSpPr>
          <p:spPr bwMode="auto">
            <a:xfrm>
              <a:off x="4877" y="1480"/>
              <a:ext cx="433" cy="34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Rockwell" panose="02060603020205020403" pitchFamily="18" charset="0"/>
                </a:rPr>
                <a:t>2022 год</a:t>
              </a:r>
            </a:p>
          </p:txBody>
        </p:sp>
        <p:sp>
          <p:nvSpPr>
            <p:cNvPr id="21514" name="Rectangle 10"/>
            <p:cNvSpPr>
              <a:spLocks noChangeArrowheads="1"/>
            </p:cNvSpPr>
            <p:nvPr/>
          </p:nvSpPr>
          <p:spPr bwMode="auto">
            <a:xfrm>
              <a:off x="340" y="1839"/>
              <a:ext cx="1841" cy="34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Количество муниципальных служащих</a:t>
              </a:r>
            </a:p>
          </p:txBody>
        </p:sp>
        <p:sp>
          <p:nvSpPr>
            <p:cNvPr id="21515" name="Rectangle 11"/>
            <p:cNvSpPr>
              <a:spLocks noChangeArrowheads="1"/>
            </p:cNvSpPr>
            <p:nvPr/>
          </p:nvSpPr>
          <p:spPr bwMode="auto">
            <a:xfrm>
              <a:off x="2191" y="1839"/>
              <a:ext cx="473" cy="34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/>
                <a:t>2</a:t>
              </a:r>
            </a:p>
          </p:txBody>
        </p:sp>
        <p:sp>
          <p:nvSpPr>
            <p:cNvPr id="21516" name="Rectangle 12"/>
            <p:cNvSpPr>
              <a:spLocks noChangeArrowheads="1"/>
            </p:cNvSpPr>
            <p:nvPr/>
          </p:nvSpPr>
          <p:spPr bwMode="auto">
            <a:xfrm>
              <a:off x="2670" y="1839"/>
              <a:ext cx="473" cy="34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17" name="Rectangle 13"/>
            <p:cNvSpPr>
              <a:spLocks noChangeArrowheads="1"/>
            </p:cNvSpPr>
            <p:nvPr/>
          </p:nvSpPr>
          <p:spPr bwMode="auto">
            <a:xfrm>
              <a:off x="3148" y="1839"/>
              <a:ext cx="392" cy="34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18" name="Rectangle 14"/>
            <p:cNvSpPr>
              <a:spLocks noChangeArrowheads="1"/>
            </p:cNvSpPr>
            <p:nvPr/>
          </p:nvSpPr>
          <p:spPr bwMode="auto">
            <a:xfrm>
              <a:off x="3550" y="1839"/>
              <a:ext cx="432" cy="34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19" name="Rectangle 15"/>
            <p:cNvSpPr>
              <a:spLocks noChangeArrowheads="1"/>
            </p:cNvSpPr>
            <p:nvPr/>
          </p:nvSpPr>
          <p:spPr bwMode="auto">
            <a:xfrm>
              <a:off x="3992" y="1839"/>
              <a:ext cx="432" cy="34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20" name="Rectangle 16"/>
            <p:cNvSpPr>
              <a:spLocks noChangeArrowheads="1"/>
            </p:cNvSpPr>
            <p:nvPr/>
          </p:nvSpPr>
          <p:spPr bwMode="auto">
            <a:xfrm>
              <a:off x="4435" y="1839"/>
              <a:ext cx="432" cy="34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21" name="Rectangle 17"/>
            <p:cNvSpPr>
              <a:spLocks noChangeArrowheads="1"/>
            </p:cNvSpPr>
            <p:nvPr/>
          </p:nvSpPr>
          <p:spPr bwMode="auto">
            <a:xfrm>
              <a:off x="4877" y="1839"/>
              <a:ext cx="433" cy="34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22" name="Rectangle 18"/>
            <p:cNvSpPr>
              <a:spLocks noChangeArrowheads="1"/>
            </p:cNvSpPr>
            <p:nvPr/>
          </p:nvSpPr>
          <p:spPr bwMode="auto">
            <a:xfrm>
              <a:off x="340" y="2198"/>
              <a:ext cx="1841" cy="3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Количество не муниципальных служащих</a:t>
              </a:r>
            </a:p>
          </p:txBody>
        </p:sp>
        <p:sp>
          <p:nvSpPr>
            <p:cNvPr id="21523" name="Rectangle 19"/>
            <p:cNvSpPr>
              <a:spLocks noChangeArrowheads="1"/>
            </p:cNvSpPr>
            <p:nvPr/>
          </p:nvSpPr>
          <p:spPr bwMode="auto">
            <a:xfrm>
              <a:off x="2191" y="2198"/>
              <a:ext cx="473" cy="3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6</a:t>
              </a:r>
            </a:p>
          </p:txBody>
        </p:sp>
        <p:sp>
          <p:nvSpPr>
            <p:cNvPr id="21524" name="Rectangle 20"/>
            <p:cNvSpPr>
              <a:spLocks noChangeArrowheads="1"/>
            </p:cNvSpPr>
            <p:nvPr/>
          </p:nvSpPr>
          <p:spPr bwMode="auto">
            <a:xfrm>
              <a:off x="2670" y="2198"/>
              <a:ext cx="473" cy="3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6</a:t>
              </a:r>
            </a:p>
          </p:txBody>
        </p:sp>
        <p:sp>
          <p:nvSpPr>
            <p:cNvPr id="21525" name="Rectangle 21"/>
            <p:cNvSpPr>
              <a:spLocks noChangeArrowheads="1"/>
            </p:cNvSpPr>
            <p:nvPr/>
          </p:nvSpPr>
          <p:spPr bwMode="auto">
            <a:xfrm>
              <a:off x="3148" y="2198"/>
              <a:ext cx="392" cy="3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6</a:t>
              </a:r>
            </a:p>
          </p:txBody>
        </p:sp>
        <p:sp>
          <p:nvSpPr>
            <p:cNvPr id="21526" name="Rectangle 22"/>
            <p:cNvSpPr>
              <a:spLocks noChangeArrowheads="1"/>
            </p:cNvSpPr>
            <p:nvPr/>
          </p:nvSpPr>
          <p:spPr bwMode="auto">
            <a:xfrm>
              <a:off x="3550" y="2198"/>
              <a:ext cx="432" cy="3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6</a:t>
              </a:r>
            </a:p>
          </p:txBody>
        </p:sp>
        <p:sp>
          <p:nvSpPr>
            <p:cNvPr id="21527" name="Rectangle 23"/>
            <p:cNvSpPr>
              <a:spLocks noChangeArrowheads="1"/>
            </p:cNvSpPr>
            <p:nvPr/>
          </p:nvSpPr>
          <p:spPr bwMode="auto">
            <a:xfrm>
              <a:off x="3992" y="2198"/>
              <a:ext cx="432" cy="3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5</a:t>
              </a:r>
            </a:p>
          </p:txBody>
        </p:sp>
        <p:sp>
          <p:nvSpPr>
            <p:cNvPr id="21528" name="Rectangle 24"/>
            <p:cNvSpPr>
              <a:spLocks noChangeArrowheads="1"/>
            </p:cNvSpPr>
            <p:nvPr/>
          </p:nvSpPr>
          <p:spPr bwMode="auto">
            <a:xfrm>
              <a:off x="4435" y="2198"/>
              <a:ext cx="432" cy="3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5</a:t>
              </a:r>
            </a:p>
          </p:txBody>
        </p:sp>
        <p:sp>
          <p:nvSpPr>
            <p:cNvPr id="21529" name="Rectangle 25"/>
            <p:cNvSpPr>
              <a:spLocks noChangeArrowheads="1"/>
            </p:cNvSpPr>
            <p:nvPr/>
          </p:nvSpPr>
          <p:spPr bwMode="auto">
            <a:xfrm>
              <a:off x="4877" y="2198"/>
              <a:ext cx="433" cy="3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5</a:t>
              </a:r>
            </a:p>
          </p:txBody>
        </p:sp>
        <p:sp>
          <p:nvSpPr>
            <p:cNvPr id="21530" name="Rectangle 26"/>
            <p:cNvSpPr>
              <a:spLocks noChangeArrowheads="1"/>
            </p:cNvSpPr>
            <p:nvPr/>
          </p:nvSpPr>
          <p:spPr bwMode="auto">
            <a:xfrm>
              <a:off x="340" y="2552"/>
              <a:ext cx="1841" cy="19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Количество рабочих</a:t>
              </a:r>
            </a:p>
          </p:txBody>
        </p:sp>
        <p:sp>
          <p:nvSpPr>
            <p:cNvPr id="21531" name="Rectangle 27"/>
            <p:cNvSpPr>
              <a:spLocks noChangeArrowheads="1"/>
            </p:cNvSpPr>
            <p:nvPr/>
          </p:nvSpPr>
          <p:spPr bwMode="auto">
            <a:xfrm>
              <a:off x="2191" y="2552"/>
              <a:ext cx="473" cy="19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32" name="Rectangle 28"/>
            <p:cNvSpPr>
              <a:spLocks noChangeArrowheads="1"/>
            </p:cNvSpPr>
            <p:nvPr/>
          </p:nvSpPr>
          <p:spPr bwMode="auto">
            <a:xfrm>
              <a:off x="2670" y="2552"/>
              <a:ext cx="473" cy="19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33" name="Rectangle 29"/>
            <p:cNvSpPr>
              <a:spLocks noChangeArrowheads="1"/>
            </p:cNvSpPr>
            <p:nvPr/>
          </p:nvSpPr>
          <p:spPr bwMode="auto">
            <a:xfrm>
              <a:off x="3148" y="2552"/>
              <a:ext cx="392" cy="19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34" name="Rectangle 30"/>
            <p:cNvSpPr>
              <a:spLocks noChangeArrowheads="1"/>
            </p:cNvSpPr>
            <p:nvPr/>
          </p:nvSpPr>
          <p:spPr bwMode="auto">
            <a:xfrm>
              <a:off x="3548" y="2552"/>
              <a:ext cx="432" cy="19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35" name="Rectangle 31"/>
            <p:cNvSpPr>
              <a:spLocks noChangeArrowheads="1"/>
            </p:cNvSpPr>
            <p:nvPr/>
          </p:nvSpPr>
          <p:spPr bwMode="auto">
            <a:xfrm>
              <a:off x="3992" y="2552"/>
              <a:ext cx="432" cy="19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0,5</a:t>
              </a:r>
            </a:p>
          </p:txBody>
        </p:sp>
        <p:sp>
          <p:nvSpPr>
            <p:cNvPr id="21536" name="Rectangle 32"/>
            <p:cNvSpPr>
              <a:spLocks noChangeArrowheads="1"/>
            </p:cNvSpPr>
            <p:nvPr/>
          </p:nvSpPr>
          <p:spPr bwMode="auto">
            <a:xfrm>
              <a:off x="4435" y="2552"/>
              <a:ext cx="432" cy="19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</a:t>
              </a:r>
            </a:p>
          </p:txBody>
        </p:sp>
        <p:sp>
          <p:nvSpPr>
            <p:cNvPr id="21537" name="Rectangle 33"/>
            <p:cNvSpPr>
              <a:spLocks noChangeArrowheads="1"/>
            </p:cNvSpPr>
            <p:nvPr/>
          </p:nvSpPr>
          <p:spPr bwMode="auto">
            <a:xfrm>
              <a:off x="4877" y="2552"/>
              <a:ext cx="433" cy="19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</a:t>
              </a:r>
            </a:p>
          </p:txBody>
        </p:sp>
        <p:sp>
          <p:nvSpPr>
            <p:cNvPr id="21538" name="Rectangle 34"/>
            <p:cNvSpPr>
              <a:spLocks noChangeArrowheads="1"/>
            </p:cNvSpPr>
            <p:nvPr/>
          </p:nvSpPr>
          <p:spPr bwMode="auto">
            <a:xfrm>
              <a:off x="340" y="2757"/>
              <a:ext cx="1841" cy="124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Число случаев нарушения установленных сроков выделения средств из резервного фонда администрации Хромцовского сельского поселения Фурмановского муниципального района</a:t>
              </a:r>
            </a:p>
          </p:txBody>
        </p:sp>
        <p:sp>
          <p:nvSpPr>
            <p:cNvPr id="21539" name="Rectangle 35"/>
            <p:cNvSpPr>
              <a:spLocks noChangeArrowheads="1"/>
            </p:cNvSpPr>
            <p:nvPr/>
          </p:nvSpPr>
          <p:spPr bwMode="auto">
            <a:xfrm>
              <a:off x="2191" y="2757"/>
              <a:ext cx="473" cy="124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</a:t>
              </a:r>
            </a:p>
          </p:txBody>
        </p:sp>
        <p:sp>
          <p:nvSpPr>
            <p:cNvPr id="21540" name="Rectangle 36"/>
            <p:cNvSpPr>
              <a:spLocks noChangeArrowheads="1"/>
            </p:cNvSpPr>
            <p:nvPr/>
          </p:nvSpPr>
          <p:spPr bwMode="auto">
            <a:xfrm>
              <a:off x="2670" y="2757"/>
              <a:ext cx="473" cy="124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</a:t>
              </a:r>
            </a:p>
          </p:txBody>
        </p:sp>
        <p:sp>
          <p:nvSpPr>
            <p:cNvPr id="21541" name="Rectangle 37"/>
            <p:cNvSpPr>
              <a:spLocks noChangeArrowheads="1"/>
            </p:cNvSpPr>
            <p:nvPr/>
          </p:nvSpPr>
          <p:spPr bwMode="auto">
            <a:xfrm>
              <a:off x="3148" y="2757"/>
              <a:ext cx="392" cy="124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</a:t>
              </a:r>
            </a:p>
          </p:txBody>
        </p:sp>
        <p:sp>
          <p:nvSpPr>
            <p:cNvPr id="21542" name="Rectangle 38"/>
            <p:cNvSpPr>
              <a:spLocks noChangeArrowheads="1"/>
            </p:cNvSpPr>
            <p:nvPr/>
          </p:nvSpPr>
          <p:spPr bwMode="auto">
            <a:xfrm>
              <a:off x="3550" y="2757"/>
              <a:ext cx="432" cy="124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</a:t>
              </a:r>
            </a:p>
          </p:txBody>
        </p:sp>
        <p:sp>
          <p:nvSpPr>
            <p:cNvPr id="21543" name="Rectangle 39"/>
            <p:cNvSpPr>
              <a:spLocks noChangeArrowheads="1"/>
            </p:cNvSpPr>
            <p:nvPr/>
          </p:nvSpPr>
          <p:spPr bwMode="auto">
            <a:xfrm>
              <a:off x="3992" y="2757"/>
              <a:ext cx="432" cy="124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</a:t>
              </a:r>
            </a:p>
          </p:txBody>
        </p:sp>
        <p:sp>
          <p:nvSpPr>
            <p:cNvPr id="21544" name="Rectangle 40"/>
            <p:cNvSpPr>
              <a:spLocks noChangeArrowheads="1"/>
            </p:cNvSpPr>
            <p:nvPr/>
          </p:nvSpPr>
          <p:spPr bwMode="auto">
            <a:xfrm>
              <a:off x="4435" y="2757"/>
              <a:ext cx="432" cy="124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</a:t>
              </a:r>
            </a:p>
          </p:txBody>
        </p:sp>
        <p:sp>
          <p:nvSpPr>
            <p:cNvPr id="21545" name="Rectangle 41"/>
            <p:cNvSpPr>
              <a:spLocks noChangeArrowheads="1"/>
            </p:cNvSpPr>
            <p:nvPr/>
          </p:nvSpPr>
          <p:spPr bwMode="auto">
            <a:xfrm>
              <a:off x="4877" y="2757"/>
              <a:ext cx="433" cy="124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</a:t>
              </a:r>
            </a:p>
          </p:txBody>
        </p:sp>
        <p:sp>
          <p:nvSpPr>
            <p:cNvPr id="21546" name="Line 42"/>
            <p:cNvSpPr>
              <a:spLocks noChangeShapeType="1"/>
            </p:cNvSpPr>
            <p:nvPr/>
          </p:nvSpPr>
          <p:spPr bwMode="auto">
            <a:xfrm>
              <a:off x="340" y="1480"/>
              <a:ext cx="18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47" name="Line 43"/>
            <p:cNvSpPr>
              <a:spLocks noChangeShapeType="1"/>
            </p:cNvSpPr>
            <p:nvPr/>
          </p:nvSpPr>
          <p:spPr bwMode="auto">
            <a:xfrm>
              <a:off x="2191" y="1480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48" name="Line 44"/>
            <p:cNvSpPr>
              <a:spLocks noChangeShapeType="1"/>
            </p:cNvSpPr>
            <p:nvPr/>
          </p:nvSpPr>
          <p:spPr bwMode="auto">
            <a:xfrm>
              <a:off x="2670" y="1480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49" name="Line 45"/>
            <p:cNvSpPr>
              <a:spLocks noChangeShapeType="1"/>
            </p:cNvSpPr>
            <p:nvPr/>
          </p:nvSpPr>
          <p:spPr bwMode="auto">
            <a:xfrm>
              <a:off x="3148" y="1480"/>
              <a:ext cx="3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0" name="Line 46"/>
            <p:cNvSpPr>
              <a:spLocks noChangeShapeType="1"/>
            </p:cNvSpPr>
            <p:nvPr/>
          </p:nvSpPr>
          <p:spPr bwMode="auto">
            <a:xfrm>
              <a:off x="3550" y="1480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1" name="Line 47"/>
            <p:cNvSpPr>
              <a:spLocks noChangeShapeType="1"/>
            </p:cNvSpPr>
            <p:nvPr/>
          </p:nvSpPr>
          <p:spPr bwMode="auto">
            <a:xfrm>
              <a:off x="3992" y="1480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2" name="Line 48"/>
            <p:cNvSpPr>
              <a:spLocks noChangeShapeType="1"/>
            </p:cNvSpPr>
            <p:nvPr/>
          </p:nvSpPr>
          <p:spPr bwMode="auto">
            <a:xfrm>
              <a:off x="4435" y="1480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3" name="Line 49"/>
            <p:cNvSpPr>
              <a:spLocks noChangeShapeType="1"/>
            </p:cNvSpPr>
            <p:nvPr/>
          </p:nvSpPr>
          <p:spPr bwMode="auto">
            <a:xfrm>
              <a:off x="4877" y="1480"/>
              <a:ext cx="43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4" name="Line 50"/>
            <p:cNvSpPr>
              <a:spLocks noChangeShapeType="1"/>
            </p:cNvSpPr>
            <p:nvPr/>
          </p:nvSpPr>
          <p:spPr bwMode="auto">
            <a:xfrm>
              <a:off x="340" y="1839"/>
              <a:ext cx="18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5" name="Line 51"/>
            <p:cNvSpPr>
              <a:spLocks noChangeShapeType="1"/>
            </p:cNvSpPr>
            <p:nvPr/>
          </p:nvSpPr>
          <p:spPr bwMode="auto">
            <a:xfrm>
              <a:off x="2191" y="1839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6" name="Line 52"/>
            <p:cNvSpPr>
              <a:spLocks noChangeShapeType="1"/>
            </p:cNvSpPr>
            <p:nvPr/>
          </p:nvSpPr>
          <p:spPr bwMode="auto">
            <a:xfrm>
              <a:off x="2670" y="1839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7" name="Line 53"/>
            <p:cNvSpPr>
              <a:spLocks noChangeShapeType="1"/>
            </p:cNvSpPr>
            <p:nvPr/>
          </p:nvSpPr>
          <p:spPr bwMode="auto">
            <a:xfrm>
              <a:off x="3148" y="1839"/>
              <a:ext cx="3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8" name="Line 54"/>
            <p:cNvSpPr>
              <a:spLocks noChangeShapeType="1"/>
            </p:cNvSpPr>
            <p:nvPr/>
          </p:nvSpPr>
          <p:spPr bwMode="auto">
            <a:xfrm>
              <a:off x="3550" y="1839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9" name="Line 55"/>
            <p:cNvSpPr>
              <a:spLocks noChangeShapeType="1"/>
            </p:cNvSpPr>
            <p:nvPr/>
          </p:nvSpPr>
          <p:spPr bwMode="auto">
            <a:xfrm>
              <a:off x="3992" y="1839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0" name="Line 56"/>
            <p:cNvSpPr>
              <a:spLocks noChangeShapeType="1"/>
            </p:cNvSpPr>
            <p:nvPr/>
          </p:nvSpPr>
          <p:spPr bwMode="auto">
            <a:xfrm>
              <a:off x="4435" y="1839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1" name="Line 57"/>
            <p:cNvSpPr>
              <a:spLocks noChangeShapeType="1"/>
            </p:cNvSpPr>
            <p:nvPr/>
          </p:nvSpPr>
          <p:spPr bwMode="auto">
            <a:xfrm>
              <a:off x="4877" y="1839"/>
              <a:ext cx="43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2" name="Line 58"/>
            <p:cNvSpPr>
              <a:spLocks noChangeShapeType="1"/>
            </p:cNvSpPr>
            <p:nvPr/>
          </p:nvSpPr>
          <p:spPr bwMode="auto">
            <a:xfrm>
              <a:off x="340" y="2198"/>
              <a:ext cx="18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3" name="Line 59"/>
            <p:cNvSpPr>
              <a:spLocks noChangeShapeType="1"/>
            </p:cNvSpPr>
            <p:nvPr/>
          </p:nvSpPr>
          <p:spPr bwMode="auto">
            <a:xfrm>
              <a:off x="2191" y="2198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4" name="Line 60"/>
            <p:cNvSpPr>
              <a:spLocks noChangeShapeType="1"/>
            </p:cNvSpPr>
            <p:nvPr/>
          </p:nvSpPr>
          <p:spPr bwMode="auto">
            <a:xfrm>
              <a:off x="2670" y="2198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5" name="Line 61"/>
            <p:cNvSpPr>
              <a:spLocks noChangeShapeType="1"/>
            </p:cNvSpPr>
            <p:nvPr/>
          </p:nvSpPr>
          <p:spPr bwMode="auto">
            <a:xfrm>
              <a:off x="3148" y="2198"/>
              <a:ext cx="3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6" name="Line 62"/>
            <p:cNvSpPr>
              <a:spLocks noChangeShapeType="1"/>
            </p:cNvSpPr>
            <p:nvPr/>
          </p:nvSpPr>
          <p:spPr bwMode="auto">
            <a:xfrm>
              <a:off x="3550" y="2198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7" name="Line 63"/>
            <p:cNvSpPr>
              <a:spLocks noChangeShapeType="1"/>
            </p:cNvSpPr>
            <p:nvPr/>
          </p:nvSpPr>
          <p:spPr bwMode="auto">
            <a:xfrm>
              <a:off x="3992" y="2198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8" name="Line 64"/>
            <p:cNvSpPr>
              <a:spLocks noChangeShapeType="1"/>
            </p:cNvSpPr>
            <p:nvPr/>
          </p:nvSpPr>
          <p:spPr bwMode="auto">
            <a:xfrm>
              <a:off x="4435" y="2198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9" name="Line 65"/>
            <p:cNvSpPr>
              <a:spLocks noChangeShapeType="1"/>
            </p:cNvSpPr>
            <p:nvPr/>
          </p:nvSpPr>
          <p:spPr bwMode="auto">
            <a:xfrm>
              <a:off x="4877" y="2198"/>
              <a:ext cx="43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0" name="Line 66"/>
            <p:cNvSpPr>
              <a:spLocks noChangeShapeType="1"/>
            </p:cNvSpPr>
            <p:nvPr/>
          </p:nvSpPr>
          <p:spPr bwMode="auto">
            <a:xfrm>
              <a:off x="340" y="2552"/>
              <a:ext cx="18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1" name="Line 67"/>
            <p:cNvSpPr>
              <a:spLocks noChangeShapeType="1"/>
            </p:cNvSpPr>
            <p:nvPr/>
          </p:nvSpPr>
          <p:spPr bwMode="auto">
            <a:xfrm>
              <a:off x="2191" y="2552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2" name="Line 68"/>
            <p:cNvSpPr>
              <a:spLocks noChangeShapeType="1"/>
            </p:cNvSpPr>
            <p:nvPr/>
          </p:nvSpPr>
          <p:spPr bwMode="auto">
            <a:xfrm>
              <a:off x="2670" y="2552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3" name="Line 69"/>
            <p:cNvSpPr>
              <a:spLocks noChangeShapeType="1"/>
            </p:cNvSpPr>
            <p:nvPr/>
          </p:nvSpPr>
          <p:spPr bwMode="auto">
            <a:xfrm>
              <a:off x="3148" y="2552"/>
              <a:ext cx="3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4" name="Line 70"/>
            <p:cNvSpPr>
              <a:spLocks noChangeShapeType="1"/>
            </p:cNvSpPr>
            <p:nvPr/>
          </p:nvSpPr>
          <p:spPr bwMode="auto">
            <a:xfrm>
              <a:off x="3550" y="2552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5" name="Line 71"/>
            <p:cNvSpPr>
              <a:spLocks noChangeShapeType="1"/>
            </p:cNvSpPr>
            <p:nvPr/>
          </p:nvSpPr>
          <p:spPr bwMode="auto">
            <a:xfrm>
              <a:off x="3992" y="2552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6" name="Line 72"/>
            <p:cNvSpPr>
              <a:spLocks noChangeShapeType="1"/>
            </p:cNvSpPr>
            <p:nvPr/>
          </p:nvSpPr>
          <p:spPr bwMode="auto">
            <a:xfrm>
              <a:off x="4435" y="2552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7" name="Line 73"/>
            <p:cNvSpPr>
              <a:spLocks noChangeShapeType="1"/>
            </p:cNvSpPr>
            <p:nvPr/>
          </p:nvSpPr>
          <p:spPr bwMode="auto">
            <a:xfrm>
              <a:off x="4877" y="2552"/>
              <a:ext cx="43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8" name="Line 74"/>
            <p:cNvSpPr>
              <a:spLocks noChangeShapeType="1"/>
            </p:cNvSpPr>
            <p:nvPr/>
          </p:nvSpPr>
          <p:spPr bwMode="auto">
            <a:xfrm>
              <a:off x="340" y="2757"/>
              <a:ext cx="18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9" name="Line 75"/>
            <p:cNvSpPr>
              <a:spLocks noChangeShapeType="1"/>
            </p:cNvSpPr>
            <p:nvPr/>
          </p:nvSpPr>
          <p:spPr bwMode="auto">
            <a:xfrm>
              <a:off x="2191" y="2757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0" name="Line 76"/>
            <p:cNvSpPr>
              <a:spLocks noChangeShapeType="1"/>
            </p:cNvSpPr>
            <p:nvPr/>
          </p:nvSpPr>
          <p:spPr bwMode="auto">
            <a:xfrm>
              <a:off x="2670" y="2757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1" name="Line 77"/>
            <p:cNvSpPr>
              <a:spLocks noChangeShapeType="1"/>
            </p:cNvSpPr>
            <p:nvPr/>
          </p:nvSpPr>
          <p:spPr bwMode="auto">
            <a:xfrm>
              <a:off x="3148" y="2757"/>
              <a:ext cx="3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2" name="Line 78"/>
            <p:cNvSpPr>
              <a:spLocks noChangeShapeType="1"/>
            </p:cNvSpPr>
            <p:nvPr/>
          </p:nvSpPr>
          <p:spPr bwMode="auto">
            <a:xfrm>
              <a:off x="3550" y="2757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3" name="Line 79"/>
            <p:cNvSpPr>
              <a:spLocks noChangeShapeType="1"/>
            </p:cNvSpPr>
            <p:nvPr/>
          </p:nvSpPr>
          <p:spPr bwMode="auto">
            <a:xfrm>
              <a:off x="3992" y="2757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4" name="Line 80"/>
            <p:cNvSpPr>
              <a:spLocks noChangeShapeType="1"/>
            </p:cNvSpPr>
            <p:nvPr/>
          </p:nvSpPr>
          <p:spPr bwMode="auto">
            <a:xfrm>
              <a:off x="4435" y="2757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5" name="Line 81"/>
            <p:cNvSpPr>
              <a:spLocks noChangeShapeType="1"/>
            </p:cNvSpPr>
            <p:nvPr/>
          </p:nvSpPr>
          <p:spPr bwMode="auto">
            <a:xfrm>
              <a:off x="4877" y="2757"/>
              <a:ext cx="43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6" name="Line 82"/>
            <p:cNvSpPr>
              <a:spLocks noChangeShapeType="1"/>
            </p:cNvSpPr>
            <p:nvPr/>
          </p:nvSpPr>
          <p:spPr bwMode="auto">
            <a:xfrm>
              <a:off x="340" y="4022"/>
              <a:ext cx="18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7" name="Line 83"/>
            <p:cNvSpPr>
              <a:spLocks noChangeShapeType="1"/>
            </p:cNvSpPr>
            <p:nvPr/>
          </p:nvSpPr>
          <p:spPr bwMode="auto">
            <a:xfrm>
              <a:off x="2191" y="4022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8" name="Line 84"/>
            <p:cNvSpPr>
              <a:spLocks noChangeShapeType="1"/>
            </p:cNvSpPr>
            <p:nvPr/>
          </p:nvSpPr>
          <p:spPr bwMode="auto">
            <a:xfrm>
              <a:off x="2670" y="4022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9" name="Line 85"/>
            <p:cNvSpPr>
              <a:spLocks noChangeShapeType="1"/>
            </p:cNvSpPr>
            <p:nvPr/>
          </p:nvSpPr>
          <p:spPr bwMode="auto">
            <a:xfrm>
              <a:off x="3148" y="4022"/>
              <a:ext cx="3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0" name="Line 86"/>
            <p:cNvSpPr>
              <a:spLocks noChangeShapeType="1"/>
            </p:cNvSpPr>
            <p:nvPr/>
          </p:nvSpPr>
          <p:spPr bwMode="auto">
            <a:xfrm>
              <a:off x="3550" y="4022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1" name="Line 87"/>
            <p:cNvSpPr>
              <a:spLocks noChangeShapeType="1"/>
            </p:cNvSpPr>
            <p:nvPr/>
          </p:nvSpPr>
          <p:spPr bwMode="auto">
            <a:xfrm>
              <a:off x="3992" y="4022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2" name="Line 88"/>
            <p:cNvSpPr>
              <a:spLocks noChangeShapeType="1"/>
            </p:cNvSpPr>
            <p:nvPr/>
          </p:nvSpPr>
          <p:spPr bwMode="auto">
            <a:xfrm>
              <a:off x="4435" y="4022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3" name="Line 89"/>
            <p:cNvSpPr>
              <a:spLocks noChangeShapeType="1"/>
            </p:cNvSpPr>
            <p:nvPr/>
          </p:nvSpPr>
          <p:spPr bwMode="auto">
            <a:xfrm>
              <a:off x="4877" y="4022"/>
              <a:ext cx="43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4" name="Line 90"/>
            <p:cNvSpPr>
              <a:spLocks noChangeShapeType="1"/>
            </p:cNvSpPr>
            <p:nvPr/>
          </p:nvSpPr>
          <p:spPr bwMode="auto">
            <a:xfrm>
              <a:off x="340" y="1480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5" name="Line 91"/>
            <p:cNvSpPr>
              <a:spLocks noChangeShapeType="1"/>
            </p:cNvSpPr>
            <p:nvPr/>
          </p:nvSpPr>
          <p:spPr bwMode="auto">
            <a:xfrm>
              <a:off x="340" y="1839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6" name="Line 92"/>
            <p:cNvSpPr>
              <a:spLocks noChangeShapeType="1"/>
            </p:cNvSpPr>
            <p:nvPr/>
          </p:nvSpPr>
          <p:spPr bwMode="auto">
            <a:xfrm>
              <a:off x="340" y="2198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7" name="Line 93"/>
            <p:cNvSpPr>
              <a:spLocks noChangeShapeType="1"/>
            </p:cNvSpPr>
            <p:nvPr/>
          </p:nvSpPr>
          <p:spPr bwMode="auto">
            <a:xfrm>
              <a:off x="340" y="2552"/>
              <a:ext cx="0" cy="1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8" name="Line 94"/>
            <p:cNvSpPr>
              <a:spLocks noChangeShapeType="1"/>
            </p:cNvSpPr>
            <p:nvPr/>
          </p:nvSpPr>
          <p:spPr bwMode="auto">
            <a:xfrm>
              <a:off x="340" y="2757"/>
              <a:ext cx="0" cy="1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9" name="Line 95"/>
            <p:cNvSpPr>
              <a:spLocks noChangeShapeType="1"/>
            </p:cNvSpPr>
            <p:nvPr/>
          </p:nvSpPr>
          <p:spPr bwMode="auto">
            <a:xfrm>
              <a:off x="2191" y="1480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0" name="Line 96"/>
            <p:cNvSpPr>
              <a:spLocks noChangeShapeType="1"/>
            </p:cNvSpPr>
            <p:nvPr/>
          </p:nvSpPr>
          <p:spPr bwMode="auto">
            <a:xfrm>
              <a:off x="2191" y="1839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1" name="Line 97"/>
            <p:cNvSpPr>
              <a:spLocks noChangeShapeType="1"/>
            </p:cNvSpPr>
            <p:nvPr/>
          </p:nvSpPr>
          <p:spPr bwMode="auto">
            <a:xfrm>
              <a:off x="2191" y="2198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2" name="Line 98"/>
            <p:cNvSpPr>
              <a:spLocks noChangeShapeType="1"/>
            </p:cNvSpPr>
            <p:nvPr/>
          </p:nvSpPr>
          <p:spPr bwMode="auto">
            <a:xfrm>
              <a:off x="2191" y="2552"/>
              <a:ext cx="0" cy="1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3" name="Line 99"/>
            <p:cNvSpPr>
              <a:spLocks noChangeShapeType="1"/>
            </p:cNvSpPr>
            <p:nvPr/>
          </p:nvSpPr>
          <p:spPr bwMode="auto">
            <a:xfrm>
              <a:off x="2191" y="2757"/>
              <a:ext cx="0" cy="1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4" name="Line 100"/>
            <p:cNvSpPr>
              <a:spLocks noChangeShapeType="1"/>
            </p:cNvSpPr>
            <p:nvPr/>
          </p:nvSpPr>
          <p:spPr bwMode="auto">
            <a:xfrm>
              <a:off x="2670" y="1480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5" name="Line 101"/>
            <p:cNvSpPr>
              <a:spLocks noChangeShapeType="1"/>
            </p:cNvSpPr>
            <p:nvPr/>
          </p:nvSpPr>
          <p:spPr bwMode="auto">
            <a:xfrm>
              <a:off x="2670" y="1839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6" name="Line 102"/>
            <p:cNvSpPr>
              <a:spLocks noChangeShapeType="1"/>
            </p:cNvSpPr>
            <p:nvPr/>
          </p:nvSpPr>
          <p:spPr bwMode="auto">
            <a:xfrm>
              <a:off x="2670" y="2198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7" name="Line 103"/>
            <p:cNvSpPr>
              <a:spLocks noChangeShapeType="1"/>
            </p:cNvSpPr>
            <p:nvPr/>
          </p:nvSpPr>
          <p:spPr bwMode="auto">
            <a:xfrm>
              <a:off x="2670" y="2552"/>
              <a:ext cx="0" cy="1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8" name="Line 104"/>
            <p:cNvSpPr>
              <a:spLocks noChangeShapeType="1"/>
            </p:cNvSpPr>
            <p:nvPr/>
          </p:nvSpPr>
          <p:spPr bwMode="auto">
            <a:xfrm>
              <a:off x="2670" y="2757"/>
              <a:ext cx="0" cy="1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9" name="Line 105"/>
            <p:cNvSpPr>
              <a:spLocks noChangeShapeType="1"/>
            </p:cNvSpPr>
            <p:nvPr/>
          </p:nvSpPr>
          <p:spPr bwMode="auto">
            <a:xfrm>
              <a:off x="3148" y="1480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0" name="Line 106"/>
            <p:cNvSpPr>
              <a:spLocks noChangeShapeType="1"/>
            </p:cNvSpPr>
            <p:nvPr/>
          </p:nvSpPr>
          <p:spPr bwMode="auto">
            <a:xfrm>
              <a:off x="3148" y="1839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1" name="Line 107"/>
            <p:cNvSpPr>
              <a:spLocks noChangeShapeType="1"/>
            </p:cNvSpPr>
            <p:nvPr/>
          </p:nvSpPr>
          <p:spPr bwMode="auto">
            <a:xfrm>
              <a:off x="3148" y="2198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2" name="Line 108"/>
            <p:cNvSpPr>
              <a:spLocks noChangeShapeType="1"/>
            </p:cNvSpPr>
            <p:nvPr/>
          </p:nvSpPr>
          <p:spPr bwMode="auto">
            <a:xfrm>
              <a:off x="3148" y="2552"/>
              <a:ext cx="0" cy="1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3" name="Line 109"/>
            <p:cNvSpPr>
              <a:spLocks noChangeShapeType="1"/>
            </p:cNvSpPr>
            <p:nvPr/>
          </p:nvSpPr>
          <p:spPr bwMode="auto">
            <a:xfrm>
              <a:off x="3148" y="2757"/>
              <a:ext cx="0" cy="1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4" name="Line 110"/>
            <p:cNvSpPr>
              <a:spLocks noChangeShapeType="1"/>
            </p:cNvSpPr>
            <p:nvPr/>
          </p:nvSpPr>
          <p:spPr bwMode="auto">
            <a:xfrm>
              <a:off x="3550" y="1480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5" name="Line 111"/>
            <p:cNvSpPr>
              <a:spLocks noChangeShapeType="1"/>
            </p:cNvSpPr>
            <p:nvPr/>
          </p:nvSpPr>
          <p:spPr bwMode="auto">
            <a:xfrm>
              <a:off x="3550" y="1839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6" name="Line 112"/>
            <p:cNvSpPr>
              <a:spLocks noChangeShapeType="1"/>
            </p:cNvSpPr>
            <p:nvPr/>
          </p:nvSpPr>
          <p:spPr bwMode="auto">
            <a:xfrm>
              <a:off x="3550" y="2198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7" name="Line 113"/>
            <p:cNvSpPr>
              <a:spLocks noChangeShapeType="1"/>
            </p:cNvSpPr>
            <p:nvPr/>
          </p:nvSpPr>
          <p:spPr bwMode="auto">
            <a:xfrm>
              <a:off x="3550" y="2552"/>
              <a:ext cx="0" cy="1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8" name="Line 114"/>
            <p:cNvSpPr>
              <a:spLocks noChangeShapeType="1"/>
            </p:cNvSpPr>
            <p:nvPr/>
          </p:nvSpPr>
          <p:spPr bwMode="auto">
            <a:xfrm>
              <a:off x="3550" y="2757"/>
              <a:ext cx="0" cy="1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9" name="Line 115"/>
            <p:cNvSpPr>
              <a:spLocks noChangeShapeType="1"/>
            </p:cNvSpPr>
            <p:nvPr/>
          </p:nvSpPr>
          <p:spPr bwMode="auto">
            <a:xfrm>
              <a:off x="3992" y="1480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0" name="Line 116"/>
            <p:cNvSpPr>
              <a:spLocks noChangeShapeType="1"/>
            </p:cNvSpPr>
            <p:nvPr/>
          </p:nvSpPr>
          <p:spPr bwMode="auto">
            <a:xfrm>
              <a:off x="3992" y="1839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1" name="Line 117"/>
            <p:cNvSpPr>
              <a:spLocks noChangeShapeType="1"/>
            </p:cNvSpPr>
            <p:nvPr/>
          </p:nvSpPr>
          <p:spPr bwMode="auto">
            <a:xfrm>
              <a:off x="3992" y="2198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2" name="Line 118"/>
            <p:cNvSpPr>
              <a:spLocks noChangeShapeType="1"/>
            </p:cNvSpPr>
            <p:nvPr/>
          </p:nvSpPr>
          <p:spPr bwMode="auto">
            <a:xfrm>
              <a:off x="3992" y="2552"/>
              <a:ext cx="0" cy="1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3" name="Line 119"/>
            <p:cNvSpPr>
              <a:spLocks noChangeShapeType="1"/>
            </p:cNvSpPr>
            <p:nvPr/>
          </p:nvSpPr>
          <p:spPr bwMode="auto">
            <a:xfrm>
              <a:off x="3992" y="2757"/>
              <a:ext cx="0" cy="1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4" name="Line 120"/>
            <p:cNvSpPr>
              <a:spLocks noChangeShapeType="1"/>
            </p:cNvSpPr>
            <p:nvPr/>
          </p:nvSpPr>
          <p:spPr bwMode="auto">
            <a:xfrm>
              <a:off x="4435" y="1480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5" name="Line 121"/>
            <p:cNvSpPr>
              <a:spLocks noChangeShapeType="1"/>
            </p:cNvSpPr>
            <p:nvPr/>
          </p:nvSpPr>
          <p:spPr bwMode="auto">
            <a:xfrm>
              <a:off x="4435" y="1839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6" name="Line 122"/>
            <p:cNvSpPr>
              <a:spLocks noChangeShapeType="1"/>
            </p:cNvSpPr>
            <p:nvPr/>
          </p:nvSpPr>
          <p:spPr bwMode="auto">
            <a:xfrm>
              <a:off x="4435" y="2198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7" name="Line 123"/>
            <p:cNvSpPr>
              <a:spLocks noChangeShapeType="1"/>
            </p:cNvSpPr>
            <p:nvPr/>
          </p:nvSpPr>
          <p:spPr bwMode="auto">
            <a:xfrm>
              <a:off x="4435" y="2552"/>
              <a:ext cx="0" cy="1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8" name="Line 124"/>
            <p:cNvSpPr>
              <a:spLocks noChangeShapeType="1"/>
            </p:cNvSpPr>
            <p:nvPr/>
          </p:nvSpPr>
          <p:spPr bwMode="auto">
            <a:xfrm>
              <a:off x="4435" y="2757"/>
              <a:ext cx="0" cy="1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9" name="Line 125"/>
            <p:cNvSpPr>
              <a:spLocks noChangeShapeType="1"/>
            </p:cNvSpPr>
            <p:nvPr/>
          </p:nvSpPr>
          <p:spPr bwMode="auto">
            <a:xfrm>
              <a:off x="4877" y="1480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30" name="Line 126"/>
            <p:cNvSpPr>
              <a:spLocks noChangeShapeType="1"/>
            </p:cNvSpPr>
            <p:nvPr/>
          </p:nvSpPr>
          <p:spPr bwMode="auto">
            <a:xfrm>
              <a:off x="4877" y="1839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31" name="Line 127"/>
            <p:cNvSpPr>
              <a:spLocks noChangeShapeType="1"/>
            </p:cNvSpPr>
            <p:nvPr/>
          </p:nvSpPr>
          <p:spPr bwMode="auto">
            <a:xfrm>
              <a:off x="4877" y="2198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32" name="Line 128"/>
            <p:cNvSpPr>
              <a:spLocks noChangeShapeType="1"/>
            </p:cNvSpPr>
            <p:nvPr/>
          </p:nvSpPr>
          <p:spPr bwMode="auto">
            <a:xfrm>
              <a:off x="4877" y="2552"/>
              <a:ext cx="0" cy="1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33" name="Line 129"/>
            <p:cNvSpPr>
              <a:spLocks noChangeShapeType="1"/>
            </p:cNvSpPr>
            <p:nvPr/>
          </p:nvSpPr>
          <p:spPr bwMode="auto">
            <a:xfrm>
              <a:off x="4877" y="2757"/>
              <a:ext cx="0" cy="1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34" name="Line 130"/>
            <p:cNvSpPr>
              <a:spLocks noChangeShapeType="1"/>
            </p:cNvSpPr>
            <p:nvPr/>
          </p:nvSpPr>
          <p:spPr bwMode="auto">
            <a:xfrm>
              <a:off x="5320" y="1480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35" name="Line 131"/>
            <p:cNvSpPr>
              <a:spLocks noChangeShapeType="1"/>
            </p:cNvSpPr>
            <p:nvPr/>
          </p:nvSpPr>
          <p:spPr bwMode="auto">
            <a:xfrm>
              <a:off x="5320" y="1839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36" name="Line 132"/>
            <p:cNvSpPr>
              <a:spLocks noChangeShapeType="1"/>
            </p:cNvSpPr>
            <p:nvPr/>
          </p:nvSpPr>
          <p:spPr bwMode="auto">
            <a:xfrm>
              <a:off x="5320" y="2198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37" name="Line 133"/>
            <p:cNvSpPr>
              <a:spLocks noChangeShapeType="1"/>
            </p:cNvSpPr>
            <p:nvPr/>
          </p:nvSpPr>
          <p:spPr bwMode="auto">
            <a:xfrm>
              <a:off x="5320" y="2552"/>
              <a:ext cx="0" cy="1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38" name="Line 134"/>
            <p:cNvSpPr>
              <a:spLocks noChangeShapeType="1"/>
            </p:cNvSpPr>
            <p:nvPr/>
          </p:nvSpPr>
          <p:spPr bwMode="auto">
            <a:xfrm>
              <a:off x="5320" y="2757"/>
              <a:ext cx="0" cy="1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639" name="Rectangle 135"/>
          <p:cNvSpPr>
            <a:spLocks noChangeArrowheads="1"/>
          </p:cNvSpPr>
          <p:nvPr/>
        </p:nvSpPr>
        <p:spPr bwMode="auto">
          <a:xfrm>
            <a:off x="-450850" y="765175"/>
            <a:ext cx="8502650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 marL="285750" indent="-268288">
              <a:tabLst>
                <a:tab pos="285750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  <a:tab pos="9269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85750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  <a:tab pos="9269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85750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  <a:tab pos="9269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85750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  <a:tab pos="9269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85750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  <a:tab pos="9269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5750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  <a:tab pos="9269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5750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  <a:tab pos="9269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5750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  <a:tab pos="9269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5750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  <a:tab pos="9269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100" b="1" u="sng">
                <a:solidFill>
                  <a:srgbClr val="FFFFFF"/>
                </a:solidFill>
                <a:latin typeface="Rockwell" panose="02060603020205020403" pitchFamily="18" charset="0"/>
              </a:rPr>
              <a:t>    Целью реализации муниципальной программы</a:t>
            </a:r>
            <a:r>
              <a:rPr lang="ru-RU" altLang="ru-RU" sz="1100" b="1">
                <a:solidFill>
                  <a:srgbClr val="FFFFFF"/>
                </a:solidFill>
                <a:latin typeface="Rockwell" panose="02060603020205020403" pitchFamily="18" charset="0"/>
              </a:rPr>
              <a:t> является обеспечение  деятельности органов 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100" b="1">
                <a:solidFill>
                  <a:srgbClr val="FFFFFF"/>
                </a:solidFill>
                <a:latin typeface="Rockwell" panose="02060603020205020403" pitchFamily="18" charset="0"/>
              </a:rPr>
              <a:t>    местного самоуправления:</a:t>
            </a:r>
          </a:p>
          <a:p>
            <a:pPr marL="269875" indent="-252413" algn="ctr" hangingPunct="1">
              <a:lnSpc>
                <a:spcPct val="100000"/>
              </a:lnSpc>
              <a:buSzPct val="45000"/>
              <a:buFont typeface="StarSymbol" charset="0"/>
              <a:buChar char="-"/>
            </a:pPr>
            <a:r>
              <a:rPr lang="ru-RU" altLang="ru-RU" sz="1100" b="1">
                <a:solidFill>
                  <a:srgbClr val="FFFFFF"/>
                </a:solidFill>
                <a:latin typeface="Rockwell" panose="02060603020205020403" pitchFamily="18" charset="0"/>
              </a:rPr>
              <a:t>обеспечение своевременного и полного исполнения расходных обязательств Хромцовского 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100" b="1">
                <a:solidFill>
                  <a:srgbClr val="FFFFFF"/>
                </a:solidFill>
                <a:latin typeface="Rockwell" panose="02060603020205020403" pitchFamily="18" charset="0"/>
              </a:rPr>
              <a:t>                    сельского поселения Фурмановского муниципального района.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100" b="1">
                <a:solidFill>
                  <a:srgbClr val="FFFFFF"/>
                </a:solidFill>
                <a:latin typeface="Rockwell" panose="02060603020205020403" pitchFamily="18" charset="0"/>
              </a:rPr>
              <a:t>             Целевые показатели, характеризующие ожидаемые результаты реализации программы, в том 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100" b="1">
                <a:solidFill>
                  <a:srgbClr val="FFFFFF"/>
                </a:solidFill>
                <a:latin typeface="Rockwell" panose="02060603020205020403" pitchFamily="18" charset="0"/>
              </a:rPr>
              <a:t>числе по годам реализации представлены в нижеследующей таблице: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endParaRPr lang="ru-RU" altLang="ru-RU" sz="1100" b="1">
              <a:solidFill>
                <a:srgbClr val="FFFFFF"/>
              </a:solidFill>
              <a:latin typeface="Rockwell" panose="02060603020205020403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9" name="Group 1"/>
          <p:cNvGrpSpPr>
            <a:grpSpLocks/>
          </p:cNvGrpSpPr>
          <p:nvPr/>
        </p:nvGrpSpPr>
        <p:grpSpPr bwMode="auto">
          <a:xfrm>
            <a:off x="468313" y="604838"/>
            <a:ext cx="8196262" cy="5937250"/>
            <a:chOff x="295" y="381"/>
            <a:chExt cx="5163" cy="3740"/>
          </a:xfrm>
        </p:grpSpPr>
        <p:sp>
          <p:nvSpPr>
            <p:cNvPr id="22530" name="Rectangle 2"/>
            <p:cNvSpPr>
              <a:spLocks noChangeArrowheads="1"/>
            </p:cNvSpPr>
            <p:nvPr/>
          </p:nvSpPr>
          <p:spPr bwMode="auto">
            <a:xfrm>
              <a:off x="295" y="381"/>
              <a:ext cx="2161" cy="39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Rockwell" panose="02060603020205020403" pitchFamily="18" charset="0"/>
                </a:rPr>
                <a:t>Наименование показателя</a:t>
              </a:r>
            </a:p>
          </p:txBody>
        </p:sp>
        <p:sp>
          <p:nvSpPr>
            <p:cNvPr id="22531" name="Rectangle 3"/>
            <p:cNvSpPr>
              <a:spLocks noChangeArrowheads="1"/>
            </p:cNvSpPr>
            <p:nvPr/>
          </p:nvSpPr>
          <p:spPr bwMode="auto">
            <a:xfrm>
              <a:off x="2468" y="381"/>
              <a:ext cx="353" cy="39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Rockwell" panose="02060603020205020403" pitchFamily="18" charset="0"/>
                </a:rPr>
                <a:t>Ед.измерения</a:t>
              </a:r>
            </a:p>
          </p:txBody>
        </p:sp>
        <p:sp>
          <p:nvSpPr>
            <p:cNvPr id="22532" name="Rectangle 4"/>
            <p:cNvSpPr>
              <a:spLocks noChangeArrowheads="1"/>
            </p:cNvSpPr>
            <p:nvPr/>
          </p:nvSpPr>
          <p:spPr bwMode="auto">
            <a:xfrm>
              <a:off x="2831" y="381"/>
              <a:ext cx="398" cy="39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Rockwell" panose="02060603020205020403" pitchFamily="18" charset="0"/>
                </a:rPr>
                <a:t>2017 год</a:t>
              </a:r>
            </a:p>
          </p:txBody>
        </p:sp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3235" y="381"/>
              <a:ext cx="353" cy="39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Rockwell" panose="02060603020205020403" pitchFamily="18" charset="0"/>
                </a:rPr>
                <a:t>2018 год</a:t>
              </a:r>
            </a:p>
          </p:txBody>
        </p:sp>
        <p:sp>
          <p:nvSpPr>
            <p:cNvPr id="22534" name="Rectangle 6"/>
            <p:cNvSpPr>
              <a:spLocks noChangeArrowheads="1"/>
            </p:cNvSpPr>
            <p:nvPr/>
          </p:nvSpPr>
          <p:spPr bwMode="auto">
            <a:xfrm>
              <a:off x="3597" y="381"/>
              <a:ext cx="353" cy="39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Rockwell" panose="02060603020205020403" pitchFamily="18" charset="0"/>
                </a:rPr>
                <a:t>2019 год</a:t>
              </a:r>
            </a:p>
          </p:txBody>
        </p:sp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3960" y="381"/>
              <a:ext cx="353" cy="39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Rockwell" panose="02060603020205020403" pitchFamily="18" charset="0"/>
                </a:rPr>
                <a:t>2020 год</a:t>
              </a:r>
            </a:p>
          </p:txBody>
        </p:sp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4324" y="381"/>
              <a:ext cx="353" cy="39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Rockwell" panose="02060603020205020403" pitchFamily="18" charset="0"/>
                </a:rPr>
                <a:t>2021 год</a:t>
              </a:r>
            </a:p>
          </p:txBody>
        </p:sp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4687" y="381"/>
              <a:ext cx="377" cy="39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Rockwell" panose="02060603020205020403" pitchFamily="18" charset="0"/>
                </a:rPr>
                <a:t>2021 год</a:t>
              </a:r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5074" y="381"/>
              <a:ext cx="375" cy="39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Rockwell" panose="02060603020205020403" pitchFamily="18" charset="0"/>
                </a:rPr>
                <a:t>2022 год</a:t>
              </a:r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295" y="785"/>
              <a:ext cx="2161" cy="2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количества посещений взрослыми и детьми учреждений культуры</a:t>
              </a:r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2468" y="785"/>
              <a:ext cx="353" cy="2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чел</a:t>
              </a:r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2831" y="785"/>
              <a:ext cx="398" cy="2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2004</a:t>
              </a:r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auto">
            <a:xfrm>
              <a:off x="3235" y="785"/>
              <a:ext cx="353" cy="2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2004</a:t>
              </a:r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3597" y="785"/>
              <a:ext cx="353" cy="2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3960" y="785"/>
              <a:ext cx="353" cy="2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4324" y="785"/>
              <a:ext cx="353" cy="2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4687" y="785"/>
              <a:ext cx="377" cy="2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47" name="Rectangle 19"/>
            <p:cNvSpPr>
              <a:spLocks noChangeArrowheads="1"/>
            </p:cNvSpPr>
            <p:nvPr/>
          </p:nvSpPr>
          <p:spPr bwMode="auto">
            <a:xfrm>
              <a:off x="5074" y="785"/>
              <a:ext cx="375" cy="2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48" name="Rectangle 20"/>
            <p:cNvSpPr>
              <a:spLocks noChangeArrowheads="1"/>
            </p:cNvSpPr>
            <p:nvPr/>
          </p:nvSpPr>
          <p:spPr bwMode="auto">
            <a:xfrm>
              <a:off x="295" y="1073"/>
              <a:ext cx="2161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числа мероприятий культурно-досугового характера, проводимых в организациях культуры</a:t>
              </a:r>
            </a:p>
          </p:txBody>
        </p:sp>
        <p:sp>
          <p:nvSpPr>
            <p:cNvPr id="22549" name="Rectangle 21"/>
            <p:cNvSpPr>
              <a:spLocks noChangeArrowheads="1"/>
            </p:cNvSpPr>
            <p:nvPr/>
          </p:nvSpPr>
          <p:spPr bwMode="auto">
            <a:xfrm>
              <a:off x="2468" y="1073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ед</a:t>
              </a:r>
            </a:p>
          </p:txBody>
        </p:sp>
        <p:sp>
          <p:nvSpPr>
            <p:cNvPr id="22550" name="Rectangle 22"/>
            <p:cNvSpPr>
              <a:spLocks noChangeArrowheads="1"/>
            </p:cNvSpPr>
            <p:nvPr/>
          </p:nvSpPr>
          <p:spPr bwMode="auto">
            <a:xfrm>
              <a:off x="2831" y="1073"/>
              <a:ext cx="398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155</a:t>
              </a:r>
            </a:p>
          </p:txBody>
        </p:sp>
        <p:sp>
          <p:nvSpPr>
            <p:cNvPr id="22551" name="Rectangle 23"/>
            <p:cNvSpPr>
              <a:spLocks noChangeArrowheads="1"/>
            </p:cNvSpPr>
            <p:nvPr/>
          </p:nvSpPr>
          <p:spPr bwMode="auto">
            <a:xfrm>
              <a:off x="3235" y="1073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162</a:t>
              </a:r>
            </a:p>
          </p:txBody>
        </p:sp>
        <p:sp>
          <p:nvSpPr>
            <p:cNvPr id="22552" name="Rectangle 24"/>
            <p:cNvSpPr>
              <a:spLocks noChangeArrowheads="1"/>
            </p:cNvSpPr>
            <p:nvPr/>
          </p:nvSpPr>
          <p:spPr bwMode="auto">
            <a:xfrm>
              <a:off x="3597" y="1073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155</a:t>
              </a:r>
            </a:p>
          </p:txBody>
        </p:sp>
        <p:sp>
          <p:nvSpPr>
            <p:cNvPr id="22553" name="Rectangle 25"/>
            <p:cNvSpPr>
              <a:spLocks noChangeArrowheads="1"/>
            </p:cNvSpPr>
            <p:nvPr/>
          </p:nvSpPr>
          <p:spPr bwMode="auto">
            <a:xfrm>
              <a:off x="3960" y="1073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165</a:t>
              </a:r>
            </a:p>
          </p:txBody>
        </p:sp>
        <p:sp>
          <p:nvSpPr>
            <p:cNvPr id="22554" name="Rectangle 26"/>
            <p:cNvSpPr>
              <a:spLocks noChangeArrowheads="1"/>
            </p:cNvSpPr>
            <p:nvPr/>
          </p:nvSpPr>
          <p:spPr bwMode="auto">
            <a:xfrm>
              <a:off x="4324" y="1073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165</a:t>
              </a:r>
            </a:p>
          </p:txBody>
        </p:sp>
        <p:sp>
          <p:nvSpPr>
            <p:cNvPr id="22555" name="Rectangle 27"/>
            <p:cNvSpPr>
              <a:spLocks noChangeArrowheads="1"/>
            </p:cNvSpPr>
            <p:nvPr/>
          </p:nvSpPr>
          <p:spPr bwMode="auto">
            <a:xfrm>
              <a:off x="4687" y="1073"/>
              <a:ext cx="377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165</a:t>
              </a:r>
            </a:p>
          </p:txBody>
        </p:sp>
        <p:sp>
          <p:nvSpPr>
            <p:cNvPr id="22556" name="Rectangle 28"/>
            <p:cNvSpPr>
              <a:spLocks noChangeArrowheads="1"/>
            </p:cNvSpPr>
            <p:nvPr/>
          </p:nvSpPr>
          <p:spPr bwMode="auto">
            <a:xfrm>
              <a:off x="5074" y="1073"/>
              <a:ext cx="375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165</a:t>
              </a:r>
            </a:p>
          </p:txBody>
        </p:sp>
        <p:sp>
          <p:nvSpPr>
            <p:cNvPr id="22557" name="Rectangle 29"/>
            <p:cNvSpPr>
              <a:spLocks noChangeArrowheads="1"/>
            </p:cNvSpPr>
            <p:nvPr/>
          </p:nvSpPr>
          <p:spPr bwMode="auto">
            <a:xfrm>
              <a:off x="295" y="1477"/>
              <a:ext cx="2161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среднегодового числа лиц, проводящих досуг в клубных формированиях на постоянной основе</a:t>
              </a:r>
            </a:p>
          </p:txBody>
        </p:sp>
        <p:sp>
          <p:nvSpPr>
            <p:cNvPr id="22558" name="Rectangle 30"/>
            <p:cNvSpPr>
              <a:spLocks noChangeArrowheads="1"/>
            </p:cNvSpPr>
            <p:nvPr/>
          </p:nvSpPr>
          <p:spPr bwMode="auto">
            <a:xfrm>
              <a:off x="2468" y="1477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чел</a:t>
              </a:r>
            </a:p>
          </p:txBody>
        </p:sp>
        <p:sp>
          <p:nvSpPr>
            <p:cNvPr id="22559" name="Rectangle 31"/>
            <p:cNvSpPr>
              <a:spLocks noChangeArrowheads="1"/>
            </p:cNvSpPr>
            <p:nvPr/>
          </p:nvSpPr>
          <p:spPr bwMode="auto">
            <a:xfrm>
              <a:off x="2831" y="1477"/>
              <a:ext cx="398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28</a:t>
              </a:r>
            </a:p>
          </p:txBody>
        </p:sp>
        <p:sp>
          <p:nvSpPr>
            <p:cNvPr id="22560" name="Rectangle 32"/>
            <p:cNvSpPr>
              <a:spLocks noChangeArrowheads="1"/>
            </p:cNvSpPr>
            <p:nvPr/>
          </p:nvSpPr>
          <p:spPr bwMode="auto">
            <a:xfrm>
              <a:off x="3235" y="1477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28</a:t>
              </a:r>
            </a:p>
          </p:txBody>
        </p:sp>
        <p:sp>
          <p:nvSpPr>
            <p:cNvPr id="22561" name="Rectangle 33"/>
            <p:cNvSpPr>
              <a:spLocks noChangeArrowheads="1"/>
            </p:cNvSpPr>
            <p:nvPr/>
          </p:nvSpPr>
          <p:spPr bwMode="auto">
            <a:xfrm>
              <a:off x="3597" y="1477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28</a:t>
              </a:r>
            </a:p>
          </p:txBody>
        </p:sp>
        <p:sp>
          <p:nvSpPr>
            <p:cNvPr id="22562" name="Rectangle 34"/>
            <p:cNvSpPr>
              <a:spLocks noChangeArrowheads="1"/>
            </p:cNvSpPr>
            <p:nvPr/>
          </p:nvSpPr>
          <p:spPr bwMode="auto">
            <a:xfrm>
              <a:off x="3960" y="1477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30</a:t>
              </a:r>
            </a:p>
          </p:txBody>
        </p:sp>
        <p:sp>
          <p:nvSpPr>
            <p:cNvPr id="22563" name="Rectangle 35"/>
            <p:cNvSpPr>
              <a:spLocks noChangeArrowheads="1"/>
            </p:cNvSpPr>
            <p:nvPr/>
          </p:nvSpPr>
          <p:spPr bwMode="auto">
            <a:xfrm>
              <a:off x="4324" y="1477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30</a:t>
              </a:r>
            </a:p>
          </p:txBody>
        </p:sp>
        <p:sp>
          <p:nvSpPr>
            <p:cNvPr id="22564" name="Rectangle 36"/>
            <p:cNvSpPr>
              <a:spLocks noChangeArrowheads="1"/>
            </p:cNvSpPr>
            <p:nvPr/>
          </p:nvSpPr>
          <p:spPr bwMode="auto">
            <a:xfrm>
              <a:off x="4687" y="1477"/>
              <a:ext cx="377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25</a:t>
              </a:r>
            </a:p>
          </p:txBody>
        </p:sp>
        <p:sp>
          <p:nvSpPr>
            <p:cNvPr id="22565" name="Rectangle 37"/>
            <p:cNvSpPr>
              <a:spLocks noChangeArrowheads="1"/>
            </p:cNvSpPr>
            <p:nvPr/>
          </p:nvSpPr>
          <p:spPr bwMode="auto">
            <a:xfrm>
              <a:off x="5074" y="1477"/>
              <a:ext cx="375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25</a:t>
              </a:r>
            </a:p>
          </p:txBody>
        </p:sp>
        <p:sp>
          <p:nvSpPr>
            <p:cNvPr id="22566" name="Rectangle 38"/>
            <p:cNvSpPr>
              <a:spLocks noChangeArrowheads="1"/>
            </p:cNvSpPr>
            <p:nvPr/>
          </p:nvSpPr>
          <p:spPr bwMode="auto">
            <a:xfrm>
              <a:off x="295" y="1879"/>
              <a:ext cx="2161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количества лиц, принимающих участие в выездных фестивалях организаций культуры </a:t>
              </a:r>
            </a:p>
          </p:txBody>
        </p:sp>
        <p:sp>
          <p:nvSpPr>
            <p:cNvPr id="22567" name="Rectangle 39"/>
            <p:cNvSpPr>
              <a:spLocks noChangeArrowheads="1"/>
            </p:cNvSpPr>
            <p:nvPr/>
          </p:nvSpPr>
          <p:spPr bwMode="auto">
            <a:xfrm>
              <a:off x="2468" y="1879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чел</a:t>
              </a:r>
            </a:p>
          </p:txBody>
        </p:sp>
        <p:sp>
          <p:nvSpPr>
            <p:cNvPr id="22568" name="Rectangle 40"/>
            <p:cNvSpPr>
              <a:spLocks noChangeArrowheads="1"/>
            </p:cNvSpPr>
            <p:nvPr/>
          </p:nvSpPr>
          <p:spPr bwMode="auto">
            <a:xfrm>
              <a:off x="2831" y="1879"/>
              <a:ext cx="398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10</a:t>
              </a:r>
            </a:p>
          </p:txBody>
        </p:sp>
        <p:sp>
          <p:nvSpPr>
            <p:cNvPr id="22569" name="Rectangle 41"/>
            <p:cNvSpPr>
              <a:spLocks noChangeArrowheads="1"/>
            </p:cNvSpPr>
            <p:nvPr/>
          </p:nvSpPr>
          <p:spPr bwMode="auto">
            <a:xfrm>
              <a:off x="3235" y="1879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10</a:t>
              </a:r>
            </a:p>
          </p:txBody>
        </p:sp>
        <p:sp>
          <p:nvSpPr>
            <p:cNvPr id="22570" name="Rectangle 42"/>
            <p:cNvSpPr>
              <a:spLocks noChangeArrowheads="1"/>
            </p:cNvSpPr>
            <p:nvPr/>
          </p:nvSpPr>
          <p:spPr bwMode="auto">
            <a:xfrm>
              <a:off x="3597" y="1879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10</a:t>
              </a:r>
            </a:p>
          </p:txBody>
        </p:sp>
        <p:sp>
          <p:nvSpPr>
            <p:cNvPr id="22571" name="Rectangle 43"/>
            <p:cNvSpPr>
              <a:spLocks noChangeArrowheads="1"/>
            </p:cNvSpPr>
            <p:nvPr/>
          </p:nvSpPr>
          <p:spPr bwMode="auto">
            <a:xfrm>
              <a:off x="3960" y="1879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10</a:t>
              </a:r>
            </a:p>
          </p:txBody>
        </p:sp>
        <p:sp>
          <p:nvSpPr>
            <p:cNvPr id="22572" name="Rectangle 44"/>
            <p:cNvSpPr>
              <a:spLocks noChangeArrowheads="1"/>
            </p:cNvSpPr>
            <p:nvPr/>
          </p:nvSpPr>
          <p:spPr bwMode="auto">
            <a:xfrm>
              <a:off x="4324" y="1879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10</a:t>
              </a:r>
            </a:p>
          </p:txBody>
        </p:sp>
        <p:sp>
          <p:nvSpPr>
            <p:cNvPr id="22573" name="Rectangle 45"/>
            <p:cNvSpPr>
              <a:spLocks noChangeArrowheads="1"/>
            </p:cNvSpPr>
            <p:nvPr/>
          </p:nvSpPr>
          <p:spPr bwMode="auto">
            <a:xfrm>
              <a:off x="4687" y="1879"/>
              <a:ext cx="377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10</a:t>
              </a:r>
            </a:p>
          </p:txBody>
        </p:sp>
        <p:sp>
          <p:nvSpPr>
            <p:cNvPr id="22574" name="Rectangle 46"/>
            <p:cNvSpPr>
              <a:spLocks noChangeArrowheads="1"/>
            </p:cNvSpPr>
            <p:nvPr/>
          </p:nvSpPr>
          <p:spPr bwMode="auto">
            <a:xfrm>
              <a:off x="5074" y="1879"/>
              <a:ext cx="375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10</a:t>
              </a:r>
            </a:p>
          </p:txBody>
        </p:sp>
        <p:sp>
          <p:nvSpPr>
            <p:cNvPr id="22575" name="Rectangle 47"/>
            <p:cNvSpPr>
              <a:spLocks noChangeArrowheads="1"/>
            </p:cNvSpPr>
            <p:nvPr/>
          </p:nvSpPr>
          <p:spPr bwMode="auto">
            <a:xfrm>
              <a:off x="295" y="2281"/>
              <a:ext cx="2161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количества коллективов, принимающих участие в выездных фестивалях и конкурсах</a:t>
              </a:r>
            </a:p>
          </p:txBody>
        </p:sp>
        <p:sp>
          <p:nvSpPr>
            <p:cNvPr id="22576" name="Rectangle 48"/>
            <p:cNvSpPr>
              <a:spLocks noChangeArrowheads="1"/>
            </p:cNvSpPr>
            <p:nvPr/>
          </p:nvSpPr>
          <p:spPr bwMode="auto">
            <a:xfrm>
              <a:off x="2468" y="2281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ед</a:t>
              </a:r>
            </a:p>
          </p:txBody>
        </p:sp>
        <p:sp>
          <p:nvSpPr>
            <p:cNvPr id="22577" name="Rectangle 49"/>
            <p:cNvSpPr>
              <a:spLocks noChangeArrowheads="1"/>
            </p:cNvSpPr>
            <p:nvPr/>
          </p:nvSpPr>
          <p:spPr bwMode="auto">
            <a:xfrm>
              <a:off x="2831" y="2281"/>
              <a:ext cx="398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</a:t>
              </a:r>
            </a:p>
          </p:txBody>
        </p:sp>
        <p:sp>
          <p:nvSpPr>
            <p:cNvPr id="22578" name="Rectangle 50"/>
            <p:cNvSpPr>
              <a:spLocks noChangeArrowheads="1"/>
            </p:cNvSpPr>
            <p:nvPr/>
          </p:nvSpPr>
          <p:spPr bwMode="auto">
            <a:xfrm>
              <a:off x="3235" y="2281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</a:t>
              </a:r>
            </a:p>
          </p:txBody>
        </p:sp>
        <p:sp>
          <p:nvSpPr>
            <p:cNvPr id="22579" name="Rectangle 51"/>
            <p:cNvSpPr>
              <a:spLocks noChangeArrowheads="1"/>
            </p:cNvSpPr>
            <p:nvPr/>
          </p:nvSpPr>
          <p:spPr bwMode="auto">
            <a:xfrm>
              <a:off x="3597" y="2281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</a:t>
              </a:r>
            </a:p>
          </p:txBody>
        </p:sp>
        <p:sp>
          <p:nvSpPr>
            <p:cNvPr id="22580" name="Rectangle 52"/>
            <p:cNvSpPr>
              <a:spLocks noChangeArrowheads="1"/>
            </p:cNvSpPr>
            <p:nvPr/>
          </p:nvSpPr>
          <p:spPr bwMode="auto">
            <a:xfrm>
              <a:off x="3960" y="2281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</a:t>
              </a:r>
            </a:p>
          </p:txBody>
        </p:sp>
        <p:sp>
          <p:nvSpPr>
            <p:cNvPr id="22581" name="Rectangle 53"/>
            <p:cNvSpPr>
              <a:spLocks noChangeArrowheads="1"/>
            </p:cNvSpPr>
            <p:nvPr/>
          </p:nvSpPr>
          <p:spPr bwMode="auto">
            <a:xfrm>
              <a:off x="4324" y="2281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</a:t>
              </a:r>
            </a:p>
          </p:txBody>
        </p:sp>
        <p:sp>
          <p:nvSpPr>
            <p:cNvPr id="22582" name="Rectangle 54"/>
            <p:cNvSpPr>
              <a:spLocks noChangeArrowheads="1"/>
            </p:cNvSpPr>
            <p:nvPr/>
          </p:nvSpPr>
          <p:spPr bwMode="auto">
            <a:xfrm>
              <a:off x="4687" y="2281"/>
              <a:ext cx="377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</a:t>
              </a:r>
            </a:p>
          </p:txBody>
        </p:sp>
        <p:sp>
          <p:nvSpPr>
            <p:cNvPr id="22583" name="Rectangle 55"/>
            <p:cNvSpPr>
              <a:spLocks noChangeArrowheads="1"/>
            </p:cNvSpPr>
            <p:nvPr/>
          </p:nvSpPr>
          <p:spPr bwMode="auto">
            <a:xfrm>
              <a:off x="5074" y="2281"/>
              <a:ext cx="375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</a:t>
              </a:r>
            </a:p>
          </p:txBody>
        </p:sp>
        <p:sp>
          <p:nvSpPr>
            <p:cNvPr id="22584" name="Rectangle 56"/>
            <p:cNvSpPr>
              <a:spLocks noChangeArrowheads="1"/>
            </p:cNvSpPr>
            <p:nvPr/>
          </p:nvSpPr>
          <p:spPr bwMode="auto">
            <a:xfrm>
              <a:off x="295" y="2686"/>
              <a:ext cx="2161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количества посещений взрослыми и детьми библиотеки</a:t>
              </a:r>
            </a:p>
          </p:txBody>
        </p:sp>
        <p:sp>
          <p:nvSpPr>
            <p:cNvPr id="22585" name="Rectangle 57"/>
            <p:cNvSpPr>
              <a:spLocks noChangeArrowheads="1"/>
            </p:cNvSpPr>
            <p:nvPr/>
          </p:nvSpPr>
          <p:spPr bwMode="auto">
            <a:xfrm>
              <a:off x="2468" y="2686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86" name="Rectangle 58"/>
            <p:cNvSpPr>
              <a:spLocks noChangeArrowheads="1"/>
            </p:cNvSpPr>
            <p:nvPr/>
          </p:nvSpPr>
          <p:spPr bwMode="auto">
            <a:xfrm>
              <a:off x="2831" y="2686"/>
              <a:ext cx="398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2004</a:t>
              </a:r>
            </a:p>
          </p:txBody>
        </p:sp>
        <p:sp>
          <p:nvSpPr>
            <p:cNvPr id="22587" name="Rectangle 59"/>
            <p:cNvSpPr>
              <a:spLocks noChangeArrowheads="1"/>
            </p:cNvSpPr>
            <p:nvPr/>
          </p:nvSpPr>
          <p:spPr bwMode="auto">
            <a:xfrm>
              <a:off x="3235" y="2686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2004</a:t>
              </a:r>
            </a:p>
          </p:txBody>
        </p:sp>
        <p:sp>
          <p:nvSpPr>
            <p:cNvPr id="22588" name="Rectangle 60"/>
            <p:cNvSpPr>
              <a:spLocks noChangeArrowheads="1"/>
            </p:cNvSpPr>
            <p:nvPr/>
          </p:nvSpPr>
          <p:spPr bwMode="auto">
            <a:xfrm>
              <a:off x="3597" y="2686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89" name="Rectangle 61"/>
            <p:cNvSpPr>
              <a:spLocks noChangeArrowheads="1"/>
            </p:cNvSpPr>
            <p:nvPr/>
          </p:nvSpPr>
          <p:spPr bwMode="auto">
            <a:xfrm>
              <a:off x="3960" y="2686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90" name="Rectangle 62"/>
            <p:cNvSpPr>
              <a:spLocks noChangeArrowheads="1"/>
            </p:cNvSpPr>
            <p:nvPr/>
          </p:nvSpPr>
          <p:spPr bwMode="auto">
            <a:xfrm>
              <a:off x="4324" y="2686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91" name="Rectangle 63"/>
            <p:cNvSpPr>
              <a:spLocks noChangeArrowheads="1"/>
            </p:cNvSpPr>
            <p:nvPr/>
          </p:nvSpPr>
          <p:spPr bwMode="auto">
            <a:xfrm>
              <a:off x="4687" y="2686"/>
              <a:ext cx="377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92" name="Rectangle 64"/>
            <p:cNvSpPr>
              <a:spLocks noChangeArrowheads="1"/>
            </p:cNvSpPr>
            <p:nvPr/>
          </p:nvSpPr>
          <p:spPr bwMode="auto">
            <a:xfrm>
              <a:off x="5074" y="2686"/>
              <a:ext cx="375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93" name="Rectangle 65"/>
            <p:cNvSpPr>
              <a:spLocks noChangeArrowheads="1"/>
            </p:cNvSpPr>
            <p:nvPr/>
          </p:nvSpPr>
          <p:spPr bwMode="auto">
            <a:xfrm>
              <a:off x="295" y="2973"/>
              <a:ext cx="2161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числа мероприятий культурно-досугового характера, проводимых в библиотеке</a:t>
              </a:r>
            </a:p>
          </p:txBody>
        </p:sp>
        <p:sp>
          <p:nvSpPr>
            <p:cNvPr id="22594" name="Rectangle 66"/>
            <p:cNvSpPr>
              <a:spLocks noChangeArrowheads="1"/>
            </p:cNvSpPr>
            <p:nvPr/>
          </p:nvSpPr>
          <p:spPr bwMode="auto">
            <a:xfrm>
              <a:off x="2468" y="2973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меропр</a:t>
              </a:r>
            </a:p>
          </p:txBody>
        </p:sp>
        <p:sp>
          <p:nvSpPr>
            <p:cNvPr id="22595" name="Rectangle 67"/>
            <p:cNvSpPr>
              <a:spLocks noChangeArrowheads="1"/>
            </p:cNvSpPr>
            <p:nvPr/>
          </p:nvSpPr>
          <p:spPr bwMode="auto">
            <a:xfrm>
              <a:off x="2831" y="2973"/>
              <a:ext cx="398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81</a:t>
              </a:r>
            </a:p>
          </p:txBody>
        </p:sp>
        <p:sp>
          <p:nvSpPr>
            <p:cNvPr id="22596" name="Rectangle 68"/>
            <p:cNvSpPr>
              <a:spLocks noChangeArrowheads="1"/>
            </p:cNvSpPr>
            <p:nvPr/>
          </p:nvSpPr>
          <p:spPr bwMode="auto">
            <a:xfrm>
              <a:off x="3235" y="2973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74</a:t>
              </a:r>
            </a:p>
          </p:txBody>
        </p:sp>
        <p:sp>
          <p:nvSpPr>
            <p:cNvPr id="22597" name="Rectangle 69"/>
            <p:cNvSpPr>
              <a:spLocks noChangeArrowheads="1"/>
            </p:cNvSpPr>
            <p:nvPr/>
          </p:nvSpPr>
          <p:spPr bwMode="auto">
            <a:xfrm>
              <a:off x="3597" y="2973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75</a:t>
              </a:r>
            </a:p>
          </p:txBody>
        </p:sp>
        <p:sp>
          <p:nvSpPr>
            <p:cNvPr id="22598" name="Rectangle 70"/>
            <p:cNvSpPr>
              <a:spLocks noChangeArrowheads="1"/>
            </p:cNvSpPr>
            <p:nvPr/>
          </p:nvSpPr>
          <p:spPr bwMode="auto">
            <a:xfrm>
              <a:off x="3960" y="2973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77</a:t>
              </a:r>
            </a:p>
          </p:txBody>
        </p:sp>
        <p:sp>
          <p:nvSpPr>
            <p:cNvPr id="22599" name="Rectangle 71"/>
            <p:cNvSpPr>
              <a:spLocks noChangeArrowheads="1"/>
            </p:cNvSpPr>
            <p:nvPr/>
          </p:nvSpPr>
          <p:spPr bwMode="auto">
            <a:xfrm>
              <a:off x="4324" y="2973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80</a:t>
              </a:r>
            </a:p>
          </p:txBody>
        </p:sp>
        <p:sp>
          <p:nvSpPr>
            <p:cNvPr id="22600" name="Rectangle 72"/>
            <p:cNvSpPr>
              <a:spLocks noChangeArrowheads="1"/>
            </p:cNvSpPr>
            <p:nvPr/>
          </p:nvSpPr>
          <p:spPr bwMode="auto">
            <a:xfrm>
              <a:off x="4687" y="2973"/>
              <a:ext cx="377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80</a:t>
              </a:r>
            </a:p>
          </p:txBody>
        </p:sp>
        <p:sp>
          <p:nvSpPr>
            <p:cNvPr id="22601" name="Rectangle 73"/>
            <p:cNvSpPr>
              <a:spLocks noChangeArrowheads="1"/>
            </p:cNvSpPr>
            <p:nvPr/>
          </p:nvSpPr>
          <p:spPr bwMode="auto">
            <a:xfrm>
              <a:off x="5074" y="2973"/>
              <a:ext cx="375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80</a:t>
              </a:r>
            </a:p>
          </p:txBody>
        </p:sp>
        <p:sp>
          <p:nvSpPr>
            <p:cNvPr id="22602" name="Rectangle 74"/>
            <p:cNvSpPr>
              <a:spLocks noChangeArrowheads="1"/>
            </p:cNvSpPr>
            <p:nvPr/>
          </p:nvSpPr>
          <p:spPr bwMode="auto">
            <a:xfrm>
              <a:off x="295" y="3378"/>
              <a:ext cx="2161" cy="27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количества зарегистрированных пользователей в библиотеке</a:t>
              </a:r>
            </a:p>
          </p:txBody>
        </p:sp>
        <p:sp>
          <p:nvSpPr>
            <p:cNvPr id="22603" name="Rectangle 75"/>
            <p:cNvSpPr>
              <a:spLocks noChangeArrowheads="1"/>
            </p:cNvSpPr>
            <p:nvPr/>
          </p:nvSpPr>
          <p:spPr bwMode="auto">
            <a:xfrm>
              <a:off x="2468" y="3378"/>
              <a:ext cx="353" cy="27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чел</a:t>
              </a:r>
            </a:p>
          </p:txBody>
        </p:sp>
        <p:sp>
          <p:nvSpPr>
            <p:cNvPr id="22604" name="Rectangle 76"/>
            <p:cNvSpPr>
              <a:spLocks noChangeArrowheads="1"/>
            </p:cNvSpPr>
            <p:nvPr/>
          </p:nvSpPr>
          <p:spPr bwMode="auto">
            <a:xfrm>
              <a:off x="2831" y="3378"/>
              <a:ext cx="398" cy="27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507</a:t>
              </a:r>
            </a:p>
          </p:txBody>
        </p:sp>
        <p:sp>
          <p:nvSpPr>
            <p:cNvPr id="22605" name="Rectangle 77"/>
            <p:cNvSpPr>
              <a:spLocks noChangeArrowheads="1"/>
            </p:cNvSpPr>
            <p:nvPr/>
          </p:nvSpPr>
          <p:spPr bwMode="auto">
            <a:xfrm>
              <a:off x="3235" y="3378"/>
              <a:ext cx="353" cy="27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508</a:t>
              </a:r>
            </a:p>
          </p:txBody>
        </p:sp>
        <p:sp>
          <p:nvSpPr>
            <p:cNvPr id="22606" name="Rectangle 78"/>
            <p:cNvSpPr>
              <a:spLocks noChangeArrowheads="1"/>
            </p:cNvSpPr>
            <p:nvPr/>
          </p:nvSpPr>
          <p:spPr bwMode="auto">
            <a:xfrm>
              <a:off x="3597" y="3378"/>
              <a:ext cx="353" cy="27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508</a:t>
              </a:r>
            </a:p>
          </p:txBody>
        </p:sp>
        <p:sp>
          <p:nvSpPr>
            <p:cNvPr id="22607" name="Rectangle 79"/>
            <p:cNvSpPr>
              <a:spLocks noChangeArrowheads="1"/>
            </p:cNvSpPr>
            <p:nvPr/>
          </p:nvSpPr>
          <p:spPr bwMode="auto">
            <a:xfrm>
              <a:off x="3960" y="3378"/>
              <a:ext cx="353" cy="27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509</a:t>
              </a:r>
            </a:p>
          </p:txBody>
        </p:sp>
        <p:sp>
          <p:nvSpPr>
            <p:cNvPr id="22608" name="Rectangle 80"/>
            <p:cNvSpPr>
              <a:spLocks noChangeArrowheads="1"/>
            </p:cNvSpPr>
            <p:nvPr/>
          </p:nvSpPr>
          <p:spPr bwMode="auto">
            <a:xfrm>
              <a:off x="4324" y="3378"/>
              <a:ext cx="353" cy="27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510</a:t>
              </a:r>
            </a:p>
          </p:txBody>
        </p:sp>
        <p:sp>
          <p:nvSpPr>
            <p:cNvPr id="22609" name="Rectangle 81"/>
            <p:cNvSpPr>
              <a:spLocks noChangeArrowheads="1"/>
            </p:cNvSpPr>
            <p:nvPr/>
          </p:nvSpPr>
          <p:spPr bwMode="auto">
            <a:xfrm>
              <a:off x="4687" y="3378"/>
              <a:ext cx="377" cy="27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510</a:t>
              </a:r>
            </a:p>
          </p:txBody>
        </p:sp>
        <p:sp>
          <p:nvSpPr>
            <p:cNvPr id="22610" name="Rectangle 82"/>
            <p:cNvSpPr>
              <a:spLocks noChangeArrowheads="1"/>
            </p:cNvSpPr>
            <p:nvPr/>
          </p:nvSpPr>
          <p:spPr bwMode="auto">
            <a:xfrm>
              <a:off x="5074" y="3378"/>
              <a:ext cx="375" cy="27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510</a:t>
              </a:r>
            </a:p>
          </p:txBody>
        </p:sp>
        <p:sp>
          <p:nvSpPr>
            <p:cNvPr id="22611" name="Rectangle 83"/>
            <p:cNvSpPr>
              <a:spLocks noChangeArrowheads="1"/>
            </p:cNvSpPr>
            <p:nvPr/>
          </p:nvSpPr>
          <p:spPr bwMode="auto">
            <a:xfrm>
              <a:off x="295" y="3666"/>
              <a:ext cx="2161" cy="16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книго-выдачи</a:t>
              </a:r>
            </a:p>
          </p:txBody>
        </p:sp>
        <p:sp>
          <p:nvSpPr>
            <p:cNvPr id="22612" name="Rectangle 84"/>
            <p:cNvSpPr>
              <a:spLocks noChangeArrowheads="1"/>
            </p:cNvSpPr>
            <p:nvPr/>
          </p:nvSpPr>
          <p:spPr bwMode="auto">
            <a:xfrm>
              <a:off x="2468" y="3666"/>
              <a:ext cx="353" cy="16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экз</a:t>
              </a:r>
            </a:p>
          </p:txBody>
        </p:sp>
        <p:sp>
          <p:nvSpPr>
            <p:cNvPr id="22613" name="Rectangle 85"/>
            <p:cNvSpPr>
              <a:spLocks noChangeArrowheads="1"/>
            </p:cNvSpPr>
            <p:nvPr/>
          </p:nvSpPr>
          <p:spPr bwMode="auto">
            <a:xfrm>
              <a:off x="2831" y="3666"/>
              <a:ext cx="398" cy="16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5001</a:t>
              </a:r>
            </a:p>
          </p:txBody>
        </p:sp>
        <p:sp>
          <p:nvSpPr>
            <p:cNvPr id="22614" name="Rectangle 86"/>
            <p:cNvSpPr>
              <a:spLocks noChangeArrowheads="1"/>
            </p:cNvSpPr>
            <p:nvPr/>
          </p:nvSpPr>
          <p:spPr bwMode="auto">
            <a:xfrm>
              <a:off x="3235" y="3666"/>
              <a:ext cx="353" cy="16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5001</a:t>
              </a:r>
            </a:p>
          </p:txBody>
        </p:sp>
        <p:sp>
          <p:nvSpPr>
            <p:cNvPr id="22615" name="Rectangle 87"/>
            <p:cNvSpPr>
              <a:spLocks noChangeArrowheads="1"/>
            </p:cNvSpPr>
            <p:nvPr/>
          </p:nvSpPr>
          <p:spPr bwMode="auto">
            <a:xfrm>
              <a:off x="3597" y="3666"/>
              <a:ext cx="353" cy="16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100">
                  <a:latin typeface="Rockwell" panose="02060603020205020403" pitchFamily="18" charset="0"/>
                </a:rPr>
                <a:t>5001</a:t>
              </a:r>
            </a:p>
          </p:txBody>
        </p:sp>
        <p:sp>
          <p:nvSpPr>
            <p:cNvPr id="22616" name="Rectangle 88"/>
            <p:cNvSpPr>
              <a:spLocks noChangeArrowheads="1"/>
            </p:cNvSpPr>
            <p:nvPr/>
          </p:nvSpPr>
          <p:spPr bwMode="auto">
            <a:xfrm>
              <a:off x="3960" y="3666"/>
              <a:ext cx="353" cy="16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100">
                  <a:latin typeface="Rockwell" panose="02060603020205020403" pitchFamily="18" charset="0"/>
                </a:rPr>
                <a:t>5001</a:t>
              </a:r>
            </a:p>
          </p:txBody>
        </p:sp>
        <p:sp>
          <p:nvSpPr>
            <p:cNvPr id="22617" name="Rectangle 89"/>
            <p:cNvSpPr>
              <a:spLocks noChangeArrowheads="1"/>
            </p:cNvSpPr>
            <p:nvPr/>
          </p:nvSpPr>
          <p:spPr bwMode="auto">
            <a:xfrm>
              <a:off x="4324" y="3666"/>
              <a:ext cx="353" cy="16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100">
                  <a:latin typeface="Rockwell" panose="02060603020205020403" pitchFamily="18" charset="0"/>
                </a:rPr>
                <a:t>5001</a:t>
              </a:r>
            </a:p>
          </p:txBody>
        </p:sp>
        <p:sp>
          <p:nvSpPr>
            <p:cNvPr id="22618" name="Rectangle 90"/>
            <p:cNvSpPr>
              <a:spLocks noChangeArrowheads="1"/>
            </p:cNvSpPr>
            <p:nvPr/>
          </p:nvSpPr>
          <p:spPr bwMode="auto">
            <a:xfrm>
              <a:off x="4687" y="3666"/>
              <a:ext cx="377" cy="16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100">
                  <a:latin typeface="Rockwell" panose="02060603020205020403" pitchFamily="18" charset="0"/>
                </a:rPr>
                <a:t>5001</a:t>
              </a:r>
            </a:p>
          </p:txBody>
        </p:sp>
        <p:sp>
          <p:nvSpPr>
            <p:cNvPr id="22619" name="Rectangle 91"/>
            <p:cNvSpPr>
              <a:spLocks noChangeArrowheads="1"/>
            </p:cNvSpPr>
            <p:nvPr/>
          </p:nvSpPr>
          <p:spPr bwMode="auto">
            <a:xfrm>
              <a:off x="5074" y="3666"/>
              <a:ext cx="375" cy="16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100">
                  <a:latin typeface="Rockwell" panose="02060603020205020403" pitchFamily="18" charset="0"/>
                </a:rPr>
                <a:t>5001</a:t>
              </a:r>
            </a:p>
          </p:txBody>
        </p:sp>
        <p:sp>
          <p:nvSpPr>
            <p:cNvPr id="22620" name="Rectangle 92"/>
            <p:cNvSpPr>
              <a:spLocks noChangeArrowheads="1"/>
            </p:cNvSpPr>
            <p:nvPr/>
          </p:nvSpPr>
          <p:spPr bwMode="auto">
            <a:xfrm>
              <a:off x="295" y="3835"/>
              <a:ext cx="2161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охвата библиотечного обслуживания</a:t>
              </a:r>
            </a:p>
          </p:txBody>
        </p:sp>
        <p:sp>
          <p:nvSpPr>
            <p:cNvPr id="22621" name="Rectangle 93"/>
            <p:cNvSpPr>
              <a:spLocks noChangeArrowheads="1"/>
            </p:cNvSpPr>
            <p:nvPr/>
          </p:nvSpPr>
          <p:spPr bwMode="auto">
            <a:xfrm>
              <a:off x="2468" y="3835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%</a:t>
              </a:r>
            </a:p>
          </p:txBody>
        </p:sp>
        <p:sp>
          <p:nvSpPr>
            <p:cNvPr id="22622" name="Rectangle 94"/>
            <p:cNvSpPr>
              <a:spLocks noChangeArrowheads="1"/>
            </p:cNvSpPr>
            <p:nvPr/>
          </p:nvSpPr>
          <p:spPr bwMode="auto">
            <a:xfrm>
              <a:off x="2831" y="3835"/>
              <a:ext cx="398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32</a:t>
              </a:r>
            </a:p>
          </p:txBody>
        </p:sp>
        <p:sp>
          <p:nvSpPr>
            <p:cNvPr id="22623" name="Rectangle 95"/>
            <p:cNvSpPr>
              <a:spLocks noChangeArrowheads="1"/>
            </p:cNvSpPr>
            <p:nvPr/>
          </p:nvSpPr>
          <p:spPr bwMode="auto">
            <a:xfrm>
              <a:off x="3235" y="3835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32</a:t>
              </a:r>
            </a:p>
          </p:txBody>
        </p:sp>
        <p:sp>
          <p:nvSpPr>
            <p:cNvPr id="22624" name="Rectangle 96"/>
            <p:cNvSpPr>
              <a:spLocks noChangeArrowheads="1"/>
            </p:cNvSpPr>
            <p:nvPr/>
          </p:nvSpPr>
          <p:spPr bwMode="auto">
            <a:xfrm>
              <a:off x="3597" y="3835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33</a:t>
              </a:r>
            </a:p>
          </p:txBody>
        </p:sp>
        <p:sp>
          <p:nvSpPr>
            <p:cNvPr id="22625" name="Rectangle 97"/>
            <p:cNvSpPr>
              <a:spLocks noChangeArrowheads="1"/>
            </p:cNvSpPr>
            <p:nvPr/>
          </p:nvSpPr>
          <p:spPr bwMode="auto">
            <a:xfrm>
              <a:off x="3960" y="3835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35</a:t>
              </a:r>
            </a:p>
          </p:txBody>
        </p:sp>
        <p:sp>
          <p:nvSpPr>
            <p:cNvPr id="22626" name="Rectangle 98"/>
            <p:cNvSpPr>
              <a:spLocks noChangeArrowheads="1"/>
            </p:cNvSpPr>
            <p:nvPr/>
          </p:nvSpPr>
          <p:spPr bwMode="auto">
            <a:xfrm>
              <a:off x="4324" y="3835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35</a:t>
              </a:r>
            </a:p>
          </p:txBody>
        </p:sp>
        <p:sp>
          <p:nvSpPr>
            <p:cNvPr id="22627" name="Rectangle 99"/>
            <p:cNvSpPr>
              <a:spLocks noChangeArrowheads="1"/>
            </p:cNvSpPr>
            <p:nvPr/>
          </p:nvSpPr>
          <p:spPr bwMode="auto">
            <a:xfrm>
              <a:off x="4687" y="3835"/>
              <a:ext cx="377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35</a:t>
              </a:r>
            </a:p>
          </p:txBody>
        </p:sp>
        <p:sp>
          <p:nvSpPr>
            <p:cNvPr id="22628" name="Rectangle 100"/>
            <p:cNvSpPr>
              <a:spLocks noChangeArrowheads="1"/>
            </p:cNvSpPr>
            <p:nvPr/>
          </p:nvSpPr>
          <p:spPr bwMode="auto">
            <a:xfrm>
              <a:off x="5074" y="3835"/>
              <a:ext cx="375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35</a:t>
              </a:r>
            </a:p>
          </p:txBody>
        </p:sp>
        <p:sp>
          <p:nvSpPr>
            <p:cNvPr id="22629" name="Line 101"/>
            <p:cNvSpPr>
              <a:spLocks noChangeShapeType="1"/>
            </p:cNvSpPr>
            <p:nvPr/>
          </p:nvSpPr>
          <p:spPr bwMode="auto">
            <a:xfrm>
              <a:off x="295" y="381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0" name="Line 102"/>
            <p:cNvSpPr>
              <a:spLocks noChangeShapeType="1"/>
            </p:cNvSpPr>
            <p:nvPr/>
          </p:nvSpPr>
          <p:spPr bwMode="auto">
            <a:xfrm>
              <a:off x="2468" y="3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1" name="Line 103"/>
            <p:cNvSpPr>
              <a:spLocks noChangeShapeType="1"/>
            </p:cNvSpPr>
            <p:nvPr/>
          </p:nvSpPr>
          <p:spPr bwMode="auto">
            <a:xfrm>
              <a:off x="2831" y="381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2" name="Line 104"/>
            <p:cNvSpPr>
              <a:spLocks noChangeShapeType="1"/>
            </p:cNvSpPr>
            <p:nvPr/>
          </p:nvSpPr>
          <p:spPr bwMode="auto">
            <a:xfrm>
              <a:off x="3235" y="3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3" name="Line 105"/>
            <p:cNvSpPr>
              <a:spLocks noChangeShapeType="1"/>
            </p:cNvSpPr>
            <p:nvPr/>
          </p:nvSpPr>
          <p:spPr bwMode="auto">
            <a:xfrm>
              <a:off x="3597" y="3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4" name="Line 106"/>
            <p:cNvSpPr>
              <a:spLocks noChangeShapeType="1"/>
            </p:cNvSpPr>
            <p:nvPr/>
          </p:nvSpPr>
          <p:spPr bwMode="auto">
            <a:xfrm>
              <a:off x="3960" y="3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5" name="Line 107"/>
            <p:cNvSpPr>
              <a:spLocks noChangeShapeType="1"/>
            </p:cNvSpPr>
            <p:nvPr/>
          </p:nvSpPr>
          <p:spPr bwMode="auto">
            <a:xfrm>
              <a:off x="4324" y="3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6" name="Line 108"/>
            <p:cNvSpPr>
              <a:spLocks noChangeShapeType="1"/>
            </p:cNvSpPr>
            <p:nvPr/>
          </p:nvSpPr>
          <p:spPr bwMode="auto">
            <a:xfrm>
              <a:off x="4687" y="381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7" name="Line 109"/>
            <p:cNvSpPr>
              <a:spLocks noChangeShapeType="1"/>
            </p:cNvSpPr>
            <p:nvPr/>
          </p:nvSpPr>
          <p:spPr bwMode="auto">
            <a:xfrm>
              <a:off x="5074" y="381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8" name="Line 110"/>
            <p:cNvSpPr>
              <a:spLocks noChangeShapeType="1"/>
            </p:cNvSpPr>
            <p:nvPr/>
          </p:nvSpPr>
          <p:spPr bwMode="auto">
            <a:xfrm>
              <a:off x="295" y="785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9" name="Line 111"/>
            <p:cNvSpPr>
              <a:spLocks noChangeShapeType="1"/>
            </p:cNvSpPr>
            <p:nvPr/>
          </p:nvSpPr>
          <p:spPr bwMode="auto">
            <a:xfrm>
              <a:off x="2468" y="78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0" name="Line 112"/>
            <p:cNvSpPr>
              <a:spLocks noChangeShapeType="1"/>
            </p:cNvSpPr>
            <p:nvPr/>
          </p:nvSpPr>
          <p:spPr bwMode="auto">
            <a:xfrm>
              <a:off x="2831" y="785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1" name="Line 113"/>
            <p:cNvSpPr>
              <a:spLocks noChangeShapeType="1"/>
            </p:cNvSpPr>
            <p:nvPr/>
          </p:nvSpPr>
          <p:spPr bwMode="auto">
            <a:xfrm>
              <a:off x="3235" y="78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2" name="Line 114"/>
            <p:cNvSpPr>
              <a:spLocks noChangeShapeType="1"/>
            </p:cNvSpPr>
            <p:nvPr/>
          </p:nvSpPr>
          <p:spPr bwMode="auto">
            <a:xfrm>
              <a:off x="3597" y="78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3" name="Line 115"/>
            <p:cNvSpPr>
              <a:spLocks noChangeShapeType="1"/>
            </p:cNvSpPr>
            <p:nvPr/>
          </p:nvSpPr>
          <p:spPr bwMode="auto">
            <a:xfrm>
              <a:off x="3960" y="78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4" name="Line 116"/>
            <p:cNvSpPr>
              <a:spLocks noChangeShapeType="1"/>
            </p:cNvSpPr>
            <p:nvPr/>
          </p:nvSpPr>
          <p:spPr bwMode="auto">
            <a:xfrm>
              <a:off x="4324" y="78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5" name="Line 117"/>
            <p:cNvSpPr>
              <a:spLocks noChangeShapeType="1"/>
            </p:cNvSpPr>
            <p:nvPr/>
          </p:nvSpPr>
          <p:spPr bwMode="auto">
            <a:xfrm>
              <a:off x="4687" y="785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6" name="Line 118"/>
            <p:cNvSpPr>
              <a:spLocks noChangeShapeType="1"/>
            </p:cNvSpPr>
            <p:nvPr/>
          </p:nvSpPr>
          <p:spPr bwMode="auto">
            <a:xfrm>
              <a:off x="5074" y="785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7" name="Line 119"/>
            <p:cNvSpPr>
              <a:spLocks noChangeShapeType="1"/>
            </p:cNvSpPr>
            <p:nvPr/>
          </p:nvSpPr>
          <p:spPr bwMode="auto">
            <a:xfrm>
              <a:off x="295" y="1073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8" name="Line 120"/>
            <p:cNvSpPr>
              <a:spLocks noChangeShapeType="1"/>
            </p:cNvSpPr>
            <p:nvPr/>
          </p:nvSpPr>
          <p:spPr bwMode="auto">
            <a:xfrm>
              <a:off x="2468" y="10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9" name="Line 121"/>
            <p:cNvSpPr>
              <a:spLocks noChangeShapeType="1"/>
            </p:cNvSpPr>
            <p:nvPr/>
          </p:nvSpPr>
          <p:spPr bwMode="auto">
            <a:xfrm>
              <a:off x="2831" y="1073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0" name="Line 122"/>
            <p:cNvSpPr>
              <a:spLocks noChangeShapeType="1"/>
            </p:cNvSpPr>
            <p:nvPr/>
          </p:nvSpPr>
          <p:spPr bwMode="auto">
            <a:xfrm>
              <a:off x="3235" y="10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1" name="Line 123"/>
            <p:cNvSpPr>
              <a:spLocks noChangeShapeType="1"/>
            </p:cNvSpPr>
            <p:nvPr/>
          </p:nvSpPr>
          <p:spPr bwMode="auto">
            <a:xfrm>
              <a:off x="3597" y="10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2" name="Line 124"/>
            <p:cNvSpPr>
              <a:spLocks noChangeShapeType="1"/>
            </p:cNvSpPr>
            <p:nvPr/>
          </p:nvSpPr>
          <p:spPr bwMode="auto">
            <a:xfrm>
              <a:off x="3960" y="10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3" name="Line 125"/>
            <p:cNvSpPr>
              <a:spLocks noChangeShapeType="1"/>
            </p:cNvSpPr>
            <p:nvPr/>
          </p:nvSpPr>
          <p:spPr bwMode="auto">
            <a:xfrm>
              <a:off x="4324" y="10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4" name="Line 126"/>
            <p:cNvSpPr>
              <a:spLocks noChangeShapeType="1"/>
            </p:cNvSpPr>
            <p:nvPr/>
          </p:nvSpPr>
          <p:spPr bwMode="auto">
            <a:xfrm>
              <a:off x="4687" y="1073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5" name="Line 127"/>
            <p:cNvSpPr>
              <a:spLocks noChangeShapeType="1"/>
            </p:cNvSpPr>
            <p:nvPr/>
          </p:nvSpPr>
          <p:spPr bwMode="auto">
            <a:xfrm>
              <a:off x="5074" y="1073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6" name="Line 128"/>
            <p:cNvSpPr>
              <a:spLocks noChangeShapeType="1"/>
            </p:cNvSpPr>
            <p:nvPr/>
          </p:nvSpPr>
          <p:spPr bwMode="auto">
            <a:xfrm>
              <a:off x="295" y="1477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7" name="Line 129"/>
            <p:cNvSpPr>
              <a:spLocks noChangeShapeType="1"/>
            </p:cNvSpPr>
            <p:nvPr/>
          </p:nvSpPr>
          <p:spPr bwMode="auto">
            <a:xfrm>
              <a:off x="2468" y="14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8" name="Line 130"/>
            <p:cNvSpPr>
              <a:spLocks noChangeShapeType="1"/>
            </p:cNvSpPr>
            <p:nvPr/>
          </p:nvSpPr>
          <p:spPr bwMode="auto">
            <a:xfrm>
              <a:off x="2831" y="1477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9" name="Line 131"/>
            <p:cNvSpPr>
              <a:spLocks noChangeShapeType="1"/>
            </p:cNvSpPr>
            <p:nvPr/>
          </p:nvSpPr>
          <p:spPr bwMode="auto">
            <a:xfrm>
              <a:off x="3235" y="14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0" name="Line 132"/>
            <p:cNvSpPr>
              <a:spLocks noChangeShapeType="1"/>
            </p:cNvSpPr>
            <p:nvPr/>
          </p:nvSpPr>
          <p:spPr bwMode="auto">
            <a:xfrm>
              <a:off x="3597" y="14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1" name="Line 133"/>
            <p:cNvSpPr>
              <a:spLocks noChangeShapeType="1"/>
            </p:cNvSpPr>
            <p:nvPr/>
          </p:nvSpPr>
          <p:spPr bwMode="auto">
            <a:xfrm>
              <a:off x="3960" y="14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2" name="Line 134"/>
            <p:cNvSpPr>
              <a:spLocks noChangeShapeType="1"/>
            </p:cNvSpPr>
            <p:nvPr/>
          </p:nvSpPr>
          <p:spPr bwMode="auto">
            <a:xfrm>
              <a:off x="4324" y="14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3" name="Line 135"/>
            <p:cNvSpPr>
              <a:spLocks noChangeShapeType="1"/>
            </p:cNvSpPr>
            <p:nvPr/>
          </p:nvSpPr>
          <p:spPr bwMode="auto">
            <a:xfrm>
              <a:off x="4687" y="1477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4" name="Line 136"/>
            <p:cNvSpPr>
              <a:spLocks noChangeShapeType="1"/>
            </p:cNvSpPr>
            <p:nvPr/>
          </p:nvSpPr>
          <p:spPr bwMode="auto">
            <a:xfrm>
              <a:off x="5074" y="1477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5" name="Line 137"/>
            <p:cNvSpPr>
              <a:spLocks noChangeShapeType="1"/>
            </p:cNvSpPr>
            <p:nvPr/>
          </p:nvSpPr>
          <p:spPr bwMode="auto">
            <a:xfrm>
              <a:off x="295" y="1877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6" name="Line 138"/>
            <p:cNvSpPr>
              <a:spLocks noChangeShapeType="1"/>
            </p:cNvSpPr>
            <p:nvPr/>
          </p:nvSpPr>
          <p:spPr bwMode="auto">
            <a:xfrm>
              <a:off x="2468" y="18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7" name="Line 139"/>
            <p:cNvSpPr>
              <a:spLocks noChangeShapeType="1"/>
            </p:cNvSpPr>
            <p:nvPr/>
          </p:nvSpPr>
          <p:spPr bwMode="auto">
            <a:xfrm>
              <a:off x="2831" y="1877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8" name="Line 140"/>
            <p:cNvSpPr>
              <a:spLocks noChangeShapeType="1"/>
            </p:cNvSpPr>
            <p:nvPr/>
          </p:nvSpPr>
          <p:spPr bwMode="auto">
            <a:xfrm>
              <a:off x="3235" y="18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9" name="Line 141"/>
            <p:cNvSpPr>
              <a:spLocks noChangeShapeType="1"/>
            </p:cNvSpPr>
            <p:nvPr/>
          </p:nvSpPr>
          <p:spPr bwMode="auto">
            <a:xfrm>
              <a:off x="3597" y="18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0" name="Line 142"/>
            <p:cNvSpPr>
              <a:spLocks noChangeShapeType="1"/>
            </p:cNvSpPr>
            <p:nvPr/>
          </p:nvSpPr>
          <p:spPr bwMode="auto">
            <a:xfrm>
              <a:off x="3960" y="18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1" name="Line 143"/>
            <p:cNvSpPr>
              <a:spLocks noChangeShapeType="1"/>
            </p:cNvSpPr>
            <p:nvPr/>
          </p:nvSpPr>
          <p:spPr bwMode="auto">
            <a:xfrm>
              <a:off x="4324" y="18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2" name="Line 144"/>
            <p:cNvSpPr>
              <a:spLocks noChangeShapeType="1"/>
            </p:cNvSpPr>
            <p:nvPr/>
          </p:nvSpPr>
          <p:spPr bwMode="auto">
            <a:xfrm>
              <a:off x="4687" y="1877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3" name="Line 145"/>
            <p:cNvSpPr>
              <a:spLocks noChangeShapeType="1"/>
            </p:cNvSpPr>
            <p:nvPr/>
          </p:nvSpPr>
          <p:spPr bwMode="auto">
            <a:xfrm>
              <a:off x="5074" y="1877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4" name="Line 146"/>
            <p:cNvSpPr>
              <a:spLocks noChangeShapeType="1"/>
            </p:cNvSpPr>
            <p:nvPr/>
          </p:nvSpPr>
          <p:spPr bwMode="auto">
            <a:xfrm>
              <a:off x="295" y="2281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5" name="Line 147"/>
            <p:cNvSpPr>
              <a:spLocks noChangeShapeType="1"/>
            </p:cNvSpPr>
            <p:nvPr/>
          </p:nvSpPr>
          <p:spPr bwMode="auto">
            <a:xfrm>
              <a:off x="2468" y="22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6" name="Line 148"/>
            <p:cNvSpPr>
              <a:spLocks noChangeShapeType="1"/>
            </p:cNvSpPr>
            <p:nvPr/>
          </p:nvSpPr>
          <p:spPr bwMode="auto">
            <a:xfrm>
              <a:off x="2831" y="2281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7" name="Line 149"/>
            <p:cNvSpPr>
              <a:spLocks noChangeShapeType="1"/>
            </p:cNvSpPr>
            <p:nvPr/>
          </p:nvSpPr>
          <p:spPr bwMode="auto">
            <a:xfrm>
              <a:off x="3235" y="22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8" name="Line 150"/>
            <p:cNvSpPr>
              <a:spLocks noChangeShapeType="1"/>
            </p:cNvSpPr>
            <p:nvPr/>
          </p:nvSpPr>
          <p:spPr bwMode="auto">
            <a:xfrm>
              <a:off x="3597" y="22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9" name="Line 151"/>
            <p:cNvSpPr>
              <a:spLocks noChangeShapeType="1"/>
            </p:cNvSpPr>
            <p:nvPr/>
          </p:nvSpPr>
          <p:spPr bwMode="auto">
            <a:xfrm>
              <a:off x="3960" y="22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0" name="Line 152"/>
            <p:cNvSpPr>
              <a:spLocks noChangeShapeType="1"/>
            </p:cNvSpPr>
            <p:nvPr/>
          </p:nvSpPr>
          <p:spPr bwMode="auto">
            <a:xfrm>
              <a:off x="4324" y="22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1" name="Line 153"/>
            <p:cNvSpPr>
              <a:spLocks noChangeShapeType="1"/>
            </p:cNvSpPr>
            <p:nvPr/>
          </p:nvSpPr>
          <p:spPr bwMode="auto">
            <a:xfrm>
              <a:off x="4687" y="2281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2" name="Line 154"/>
            <p:cNvSpPr>
              <a:spLocks noChangeShapeType="1"/>
            </p:cNvSpPr>
            <p:nvPr/>
          </p:nvSpPr>
          <p:spPr bwMode="auto">
            <a:xfrm>
              <a:off x="5074" y="2281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3" name="Line 155"/>
            <p:cNvSpPr>
              <a:spLocks noChangeShapeType="1"/>
            </p:cNvSpPr>
            <p:nvPr/>
          </p:nvSpPr>
          <p:spPr bwMode="auto">
            <a:xfrm>
              <a:off x="295" y="2686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4" name="Line 156"/>
            <p:cNvSpPr>
              <a:spLocks noChangeShapeType="1"/>
            </p:cNvSpPr>
            <p:nvPr/>
          </p:nvSpPr>
          <p:spPr bwMode="auto">
            <a:xfrm>
              <a:off x="2468" y="2686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5" name="Line 157"/>
            <p:cNvSpPr>
              <a:spLocks noChangeShapeType="1"/>
            </p:cNvSpPr>
            <p:nvPr/>
          </p:nvSpPr>
          <p:spPr bwMode="auto">
            <a:xfrm>
              <a:off x="2831" y="2686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6" name="Line 158"/>
            <p:cNvSpPr>
              <a:spLocks noChangeShapeType="1"/>
            </p:cNvSpPr>
            <p:nvPr/>
          </p:nvSpPr>
          <p:spPr bwMode="auto">
            <a:xfrm>
              <a:off x="3235" y="2686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7" name="Line 159"/>
            <p:cNvSpPr>
              <a:spLocks noChangeShapeType="1"/>
            </p:cNvSpPr>
            <p:nvPr/>
          </p:nvSpPr>
          <p:spPr bwMode="auto">
            <a:xfrm>
              <a:off x="3597" y="2686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8" name="Line 160"/>
            <p:cNvSpPr>
              <a:spLocks noChangeShapeType="1"/>
            </p:cNvSpPr>
            <p:nvPr/>
          </p:nvSpPr>
          <p:spPr bwMode="auto">
            <a:xfrm>
              <a:off x="3960" y="2686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9" name="Line 161"/>
            <p:cNvSpPr>
              <a:spLocks noChangeShapeType="1"/>
            </p:cNvSpPr>
            <p:nvPr/>
          </p:nvSpPr>
          <p:spPr bwMode="auto">
            <a:xfrm>
              <a:off x="4324" y="2686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0" name="Line 162"/>
            <p:cNvSpPr>
              <a:spLocks noChangeShapeType="1"/>
            </p:cNvSpPr>
            <p:nvPr/>
          </p:nvSpPr>
          <p:spPr bwMode="auto">
            <a:xfrm>
              <a:off x="4687" y="2686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1" name="Line 163"/>
            <p:cNvSpPr>
              <a:spLocks noChangeShapeType="1"/>
            </p:cNvSpPr>
            <p:nvPr/>
          </p:nvSpPr>
          <p:spPr bwMode="auto">
            <a:xfrm>
              <a:off x="5074" y="2686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2" name="Line 164"/>
            <p:cNvSpPr>
              <a:spLocks noChangeShapeType="1"/>
            </p:cNvSpPr>
            <p:nvPr/>
          </p:nvSpPr>
          <p:spPr bwMode="auto">
            <a:xfrm>
              <a:off x="295" y="2973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3" name="Line 165"/>
            <p:cNvSpPr>
              <a:spLocks noChangeShapeType="1"/>
            </p:cNvSpPr>
            <p:nvPr/>
          </p:nvSpPr>
          <p:spPr bwMode="auto">
            <a:xfrm>
              <a:off x="2468" y="29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4" name="Line 166"/>
            <p:cNvSpPr>
              <a:spLocks noChangeShapeType="1"/>
            </p:cNvSpPr>
            <p:nvPr/>
          </p:nvSpPr>
          <p:spPr bwMode="auto">
            <a:xfrm>
              <a:off x="2831" y="2973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5" name="Line 167"/>
            <p:cNvSpPr>
              <a:spLocks noChangeShapeType="1"/>
            </p:cNvSpPr>
            <p:nvPr/>
          </p:nvSpPr>
          <p:spPr bwMode="auto">
            <a:xfrm>
              <a:off x="3235" y="29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6" name="Line 168"/>
            <p:cNvSpPr>
              <a:spLocks noChangeShapeType="1"/>
            </p:cNvSpPr>
            <p:nvPr/>
          </p:nvSpPr>
          <p:spPr bwMode="auto">
            <a:xfrm>
              <a:off x="3597" y="29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7" name="Line 169"/>
            <p:cNvSpPr>
              <a:spLocks noChangeShapeType="1"/>
            </p:cNvSpPr>
            <p:nvPr/>
          </p:nvSpPr>
          <p:spPr bwMode="auto">
            <a:xfrm>
              <a:off x="3960" y="29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8" name="Line 170"/>
            <p:cNvSpPr>
              <a:spLocks noChangeShapeType="1"/>
            </p:cNvSpPr>
            <p:nvPr/>
          </p:nvSpPr>
          <p:spPr bwMode="auto">
            <a:xfrm>
              <a:off x="4324" y="29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9" name="Line 171"/>
            <p:cNvSpPr>
              <a:spLocks noChangeShapeType="1"/>
            </p:cNvSpPr>
            <p:nvPr/>
          </p:nvSpPr>
          <p:spPr bwMode="auto">
            <a:xfrm>
              <a:off x="4687" y="2973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0" name="Line 172"/>
            <p:cNvSpPr>
              <a:spLocks noChangeShapeType="1"/>
            </p:cNvSpPr>
            <p:nvPr/>
          </p:nvSpPr>
          <p:spPr bwMode="auto">
            <a:xfrm>
              <a:off x="5074" y="2973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1" name="Line 173"/>
            <p:cNvSpPr>
              <a:spLocks noChangeShapeType="1"/>
            </p:cNvSpPr>
            <p:nvPr/>
          </p:nvSpPr>
          <p:spPr bwMode="auto">
            <a:xfrm>
              <a:off x="295" y="3378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2" name="Line 174"/>
            <p:cNvSpPr>
              <a:spLocks noChangeShapeType="1"/>
            </p:cNvSpPr>
            <p:nvPr/>
          </p:nvSpPr>
          <p:spPr bwMode="auto">
            <a:xfrm>
              <a:off x="2468" y="3378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3" name="Line 175"/>
            <p:cNvSpPr>
              <a:spLocks noChangeShapeType="1"/>
            </p:cNvSpPr>
            <p:nvPr/>
          </p:nvSpPr>
          <p:spPr bwMode="auto">
            <a:xfrm>
              <a:off x="2831" y="3378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4" name="Line 176"/>
            <p:cNvSpPr>
              <a:spLocks noChangeShapeType="1"/>
            </p:cNvSpPr>
            <p:nvPr/>
          </p:nvSpPr>
          <p:spPr bwMode="auto">
            <a:xfrm>
              <a:off x="3235" y="3378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5" name="Line 177"/>
            <p:cNvSpPr>
              <a:spLocks noChangeShapeType="1"/>
            </p:cNvSpPr>
            <p:nvPr/>
          </p:nvSpPr>
          <p:spPr bwMode="auto">
            <a:xfrm>
              <a:off x="3597" y="3378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6" name="Line 178"/>
            <p:cNvSpPr>
              <a:spLocks noChangeShapeType="1"/>
            </p:cNvSpPr>
            <p:nvPr/>
          </p:nvSpPr>
          <p:spPr bwMode="auto">
            <a:xfrm>
              <a:off x="3960" y="3378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7" name="Line 179"/>
            <p:cNvSpPr>
              <a:spLocks noChangeShapeType="1"/>
            </p:cNvSpPr>
            <p:nvPr/>
          </p:nvSpPr>
          <p:spPr bwMode="auto">
            <a:xfrm>
              <a:off x="4324" y="3378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8" name="Line 180"/>
            <p:cNvSpPr>
              <a:spLocks noChangeShapeType="1"/>
            </p:cNvSpPr>
            <p:nvPr/>
          </p:nvSpPr>
          <p:spPr bwMode="auto">
            <a:xfrm>
              <a:off x="4687" y="3378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9" name="Line 181"/>
            <p:cNvSpPr>
              <a:spLocks noChangeShapeType="1"/>
            </p:cNvSpPr>
            <p:nvPr/>
          </p:nvSpPr>
          <p:spPr bwMode="auto">
            <a:xfrm>
              <a:off x="5074" y="3378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0" name="Line 182"/>
            <p:cNvSpPr>
              <a:spLocks noChangeShapeType="1"/>
            </p:cNvSpPr>
            <p:nvPr/>
          </p:nvSpPr>
          <p:spPr bwMode="auto">
            <a:xfrm>
              <a:off x="295" y="3665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1" name="Line 183"/>
            <p:cNvSpPr>
              <a:spLocks noChangeShapeType="1"/>
            </p:cNvSpPr>
            <p:nvPr/>
          </p:nvSpPr>
          <p:spPr bwMode="auto">
            <a:xfrm>
              <a:off x="2468" y="366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2" name="Line 184"/>
            <p:cNvSpPr>
              <a:spLocks noChangeShapeType="1"/>
            </p:cNvSpPr>
            <p:nvPr/>
          </p:nvSpPr>
          <p:spPr bwMode="auto">
            <a:xfrm>
              <a:off x="2831" y="3665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3" name="Line 185"/>
            <p:cNvSpPr>
              <a:spLocks noChangeShapeType="1"/>
            </p:cNvSpPr>
            <p:nvPr/>
          </p:nvSpPr>
          <p:spPr bwMode="auto">
            <a:xfrm>
              <a:off x="3235" y="366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4" name="Line 186"/>
            <p:cNvSpPr>
              <a:spLocks noChangeShapeType="1"/>
            </p:cNvSpPr>
            <p:nvPr/>
          </p:nvSpPr>
          <p:spPr bwMode="auto">
            <a:xfrm>
              <a:off x="3597" y="366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5" name="Line 187"/>
            <p:cNvSpPr>
              <a:spLocks noChangeShapeType="1"/>
            </p:cNvSpPr>
            <p:nvPr/>
          </p:nvSpPr>
          <p:spPr bwMode="auto">
            <a:xfrm>
              <a:off x="3960" y="366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6" name="Line 188"/>
            <p:cNvSpPr>
              <a:spLocks noChangeShapeType="1"/>
            </p:cNvSpPr>
            <p:nvPr/>
          </p:nvSpPr>
          <p:spPr bwMode="auto">
            <a:xfrm>
              <a:off x="4324" y="366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7" name="Line 189"/>
            <p:cNvSpPr>
              <a:spLocks noChangeShapeType="1"/>
            </p:cNvSpPr>
            <p:nvPr/>
          </p:nvSpPr>
          <p:spPr bwMode="auto">
            <a:xfrm>
              <a:off x="4687" y="3665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8" name="Line 190"/>
            <p:cNvSpPr>
              <a:spLocks noChangeShapeType="1"/>
            </p:cNvSpPr>
            <p:nvPr/>
          </p:nvSpPr>
          <p:spPr bwMode="auto">
            <a:xfrm>
              <a:off x="5074" y="3665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9" name="Line 191"/>
            <p:cNvSpPr>
              <a:spLocks noChangeShapeType="1"/>
            </p:cNvSpPr>
            <p:nvPr/>
          </p:nvSpPr>
          <p:spPr bwMode="auto">
            <a:xfrm>
              <a:off x="295" y="3835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0" name="Line 192"/>
            <p:cNvSpPr>
              <a:spLocks noChangeShapeType="1"/>
            </p:cNvSpPr>
            <p:nvPr/>
          </p:nvSpPr>
          <p:spPr bwMode="auto">
            <a:xfrm>
              <a:off x="2468" y="383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1" name="Line 193"/>
            <p:cNvSpPr>
              <a:spLocks noChangeShapeType="1"/>
            </p:cNvSpPr>
            <p:nvPr/>
          </p:nvSpPr>
          <p:spPr bwMode="auto">
            <a:xfrm>
              <a:off x="2831" y="3835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2" name="Line 194"/>
            <p:cNvSpPr>
              <a:spLocks noChangeShapeType="1"/>
            </p:cNvSpPr>
            <p:nvPr/>
          </p:nvSpPr>
          <p:spPr bwMode="auto">
            <a:xfrm>
              <a:off x="3235" y="383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3" name="Line 195"/>
            <p:cNvSpPr>
              <a:spLocks noChangeShapeType="1"/>
            </p:cNvSpPr>
            <p:nvPr/>
          </p:nvSpPr>
          <p:spPr bwMode="auto">
            <a:xfrm>
              <a:off x="3597" y="383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4" name="Line 196"/>
            <p:cNvSpPr>
              <a:spLocks noChangeShapeType="1"/>
            </p:cNvSpPr>
            <p:nvPr/>
          </p:nvSpPr>
          <p:spPr bwMode="auto">
            <a:xfrm>
              <a:off x="3960" y="383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5" name="Line 197"/>
            <p:cNvSpPr>
              <a:spLocks noChangeShapeType="1"/>
            </p:cNvSpPr>
            <p:nvPr/>
          </p:nvSpPr>
          <p:spPr bwMode="auto">
            <a:xfrm>
              <a:off x="4324" y="383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6" name="Line 198"/>
            <p:cNvSpPr>
              <a:spLocks noChangeShapeType="1"/>
            </p:cNvSpPr>
            <p:nvPr/>
          </p:nvSpPr>
          <p:spPr bwMode="auto">
            <a:xfrm>
              <a:off x="4687" y="3835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7" name="Line 199"/>
            <p:cNvSpPr>
              <a:spLocks noChangeShapeType="1"/>
            </p:cNvSpPr>
            <p:nvPr/>
          </p:nvSpPr>
          <p:spPr bwMode="auto">
            <a:xfrm>
              <a:off x="5074" y="3835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8" name="Line 200"/>
            <p:cNvSpPr>
              <a:spLocks noChangeShapeType="1"/>
            </p:cNvSpPr>
            <p:nvPr/>
          </p:nvSpPr>
          <p:spPr bwMode="auto">
            <a:xfrm>
              <a:off x="295" y="4122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9" name="Line 201"/>
            <p:cNvSpPr>
              <a:spLocks noChangeShapeType="1"/>
            </p:cNvSpPr>
            <p:nvPr/>
          </p:nvSpPr>
          <p:spPr bwMode="auto">
            <a:xfrm>
              <a:off x="2468" y="4122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0" name="Line 202"/>
            <p:cNvSpPr>
              <a:spLocks noChangeShapeType="1"/>
            </p:cNvSpPr>
            <p:nvPr/>
          </p:nvSpPr>
          <p:spPr bwMode="auto">
            <a:xfrm>
              <a:off x="2831" y="4122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1" name="Line 203"/>
            <p:cNvSpPr>
              <a:spLocks noChangeShapeType="1"/>
            </p:cNvSpPr>
            <p:nvPr/>
          </p:nvSpPr>
          <p:spPr bwMode="auto">
            <a:xfrm>
              <a:off x="3235" y="4122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2" name="Line 204"/>
            <p:cNvSpPr>
              <a:spLocks noChangeShapeType="1"/>
            </p:cNvSpPr>
            <p:nvPr/>
          </p:nvSpPr>
          <p:spPr bwMode="auto">
            <a:xfrm>
              <a:off x="3597" y="4122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3" name="Line 205"/>
            <p:cNvSpPr>
              <a:spLocks noChangeShapeType="1"/>
            </p:cNvSpPr>
            <p:nvPr/>
          </p:nvSpPr>
          <p:spPr bwMode="auto">
            <a:xfrm>
              <a:off x="3960" y="4122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4" name="Line 206"/>
            <p:cNvSpPr>
              <a:spLocks noChangeShapeType="1"/>
            </p:cNvSpPr>
            <p:nvPr/>
          </p:nvSpPr>
          <p:spPr bwMode="auto">
            <a:xfrm>
              <a:off x="4324" y="4122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5" name="Line 207"/>
            <p:cNvSpPr>
              <a:spLocks noChangeShapeType="1"/>
            </p:cNvSpPr>
            <p:nvPr/>
          </p:nvSpPr>
          <p:spPr bwMode="auto">
            <a:xfrm>
              <a:off x="4687" y="4122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6" name="Line 208"/>
            <p:cNvSpPr>
              <a:spLocks noChangeShapeType="1"/>
            </p:cNvSpPr>
            <p:nvPr/>
          </p:nvSpPr>
          <p:spPr bwMode="auto">
            <a:xfrm>
              <a:off x="5074" y="4122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7" name="Line 209"/>
            <p:cNvSpPr>
              <a:spLocks noChangeShapeType="1"/>
            </p:cNvSpPr>
            <p:nvPr/>
          </p:nvSpPr>
          <p:spPr bwMode="auto">
            <a:xfrm>
              <a:off x="295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8" name="Line 210"/>
            <p:cNvSpPr>
              <a:spLocks noChangeShapeType="1"/>
            </p:cNvSpPr>
            <p:nvPr/>
          </p:nvSpPr>
          <p:spPr bwMode="auto">
            <a:xfrm>
              <a:off x="295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9" name="Line 211"/>
            <p:cNvSpPr>
              <a:spLocks noChangeShapeType="1"/>
            </p:cNvSpPr>
            <p:nvPr/>
          </p:nvSpPr>
          <p:spPr bwMode="auto">
            <a:xfrm>
              <a:off x="295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0" name="Line 212"/>
            <p:cNvSpPr>
              <a:spLocks noChangeShapeType="1"/>
            </p:cNvSpPr>
            <p:nvPr/>
          </p:nvSpPr>
          <p:spPr bwMode="auto">
            <a:xfrm>
              <a:off x="295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1" name="Line 213"/>
            <p:cNvSpPr>
              <a:spLocks noChangeShapeType="1"/>
            </p:cNvSpPr>
            <p:nvPr/>
          </p:nvSpPr>
          <p:spPr bwMode="auto">
            <a:xfrm>
              <a:off x="295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2" name="Line 214"/>
            <p:cNvSpPr>
              <a:spLocks noChangeShapeType="1"/>
            </p:cNvSpPr>
            <p:nvPr/>
          </p:nvSpPr>
          <p:spPr bwMode="auto">
            <a:xfrm>
              <a:off x="295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3" name="Line 215"/>
            <p:cNvSpPr>
              <a:spLocks noChangeShapeType="1"/>
            </p:cNvSpPr>
            <p:nvPr/>
          </p:nvSpPr>
          <p:spPr bwMode="auto">
            <a:xfrm>
              <a:off x="295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4" name="Line 216"/>
            <p:cNvSpPr>
              <a:spLocks noChangeShapeType="1"/>
            </p:cNvSpPr>
            <p:nvPr/>
          </p:nvSpPr>
          <p:spPr bwMode="auto">
            <a:xfrm>
              <a:off x="295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5" name="Line 217"/>
            <p:cNvSpPr>
              <a:spLocks noChangeShapeType="1"/>
            </p:cNvSpPr>
            <p:nvPr/>
          </p:nvSpPr>
          <p:spPr bwMode="auto">
            <a:xfrm>
              <a:off x="295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6" name="Line 218"/>
            <p:cNvSpPr>
              <a:spLocks noChangeShapeType="1"/>
            </p:cNvSpPr>
            <p:nvPr/>
          </p:nvSpPr>
          <p:spPr bwMode="auto">
            <a:xfrm>
              <a:off x="295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7" name="Line 219"/>
            <p:cNvSpPr>
              <a:spLocks noChangeShapeType="1"/>
            </p:cNvSpPr>
            <p:nvPr/>
          </p:nvSpPr>
          <p:spPr bwMode="auto">
            <a:xfrm>
              <a:off x="295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8" name="Line 220"/>
            <p:cNvSpPr>
              <a:spLocks noChangeShapeType="1"/>
            </p:cNvSpPr>
            <p:nvPr/>
          </p:nvSpPr>
          <p:spPr bwMode="auto">
            <a:xfrm>
              <a:off x="2468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9" name="Line 221"/>
            <p:cNvSpPr>
              <a:spLocks noChangeShapeType="1"/>
            </p:cNvSpPr>
            <p:nvPr/>
          </p:nvSpPr>
          <p:spPr bwMode="auto">
            <a:xfrm>
              <a:off x="2468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0" name="Line 222"/>
            <p:cNvSpPr>
              <a:spLocks noChangeShapeType="1"/>
            </p:cNvSpPr>
            <p:nvPr/>
          </p:nvSpPr>
          <p:spPr bwMode="auto">
            <a:xfrm>
              <a:off x="2468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1" name="Line 223"/>
            <p:cNvSpPr>
              <a:spLocks noChangeShapeType="1"/>
            </p:cNvSpPr>
            <p:nvPr/>
          </p:nvSpPr>
          <p:spPr bwMode="auto">
            <a:xfrm>
              <a:off x="2468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2" name="Line 224"/>
            <p:cNvSpPr>
              <a:spLocks noChangeShapeType="1"/>
            </p:cNvSpPr>
            <p:nvPr/>
          </p:nvSpPr>
          <p:spPr bwMode="auto">
            <a:xfrm>
              <a:off x="2468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3" name="Line 225"/>
            <p:cNvSpPr>
              <a:spLocks noChangeShapeType="1"/>
            </p:cNvSpPr>
            <p:nvPr/>
          </p:nvSpPr>
          <p:spPr bwMode="auto">
            <a:xfrm>
              <a:off x="2468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4" name="Line 226"/>
            <p:cNvSpPr>
              <a:spLocks noChangeShapeType="1"/>
            </p:cNvSpPr>
            <p:nvPr/>
          </p:nvSpPr>
          <p:spPr bwMode="auto">
            <a:xfrm>
              <a:off x="2468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5" name="Line 227"/>
            <p:cNvSpPr>
              <a:spLocks noChangeShapeType="1"/>
            </p:cNvSpPr>
            <p:nvPr/>
          </p:nvSpPr>
          <p:spPr bwMode="auto">
            <a:xfrm>
              <a:off x="2468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6" name="Line 228"/>
            <p:cNvSpPr>
              <a:spLocks noChangeShapeType="1"/>
            </p:cNvSpPr>
            <p:nvPr/>
          </p:nvSpPr>
          <p:spPr bwMode="auto">
            <a:xfrm>
              <a:off x="2468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7" name="Line 229"/>
            <p:cNvSpPr>
              <a:spLocks noChangeShapeType="1"/>
            </p:cNvSpPr>
            <p:nvPr/>
          </p:nvSpPr>
          <p:spPr bwMode="auto">
            <a:xfrm>
              <a:off x="2468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8" name="Line 230"/>
            <p:cNvSpPr>
              <a:spLocks noChangeShapeType="1"/>
            </p:cNvSpPr>
            <p:nvPr/>
          </p:nvSpPr>
          <p:spPr bwMode="auto">
            <a:xfrm>
              <a:off x="2468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9" name="Line 231"/>
            <p:cNvSpPr>
              <a:spLocks noChangeShapeType="1"/>
            </p:cNvSpPr>
            <p:nvPr/>
          </p:nvSpPr>
          <p:spPr bwMode="auto">
            <a:xfrm>
              <a:off x="2831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0" name="Line 232"/>
            <p:cNvSpPr>
              <a:spLocks noChangeShapeType="1"/>
            </p:cNvSpPr>
            <p:nvPr/>
          </p:nvSpPr>
          <p:spPr bwMode="auto">
            <a:xfrm>
              <a:off x="2831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1" name="Line 233"/>
            <p:cNvSpPr>
              <a:spLocks noChangeShapeType="1"/>
            </p:cNvSpPr>
            <p:nvPr/>
          </p:nvSpPr>
          <p:spPr bwMode="auto">
            <a:xfrm>
              <a:off x="2831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2" name="Line 234"/>
            <p:cNvSpPr>
              <a:spLocks noChangeShapeType="1"/>
            </p:cNvSpPr>
            <p:nvPr/>
          </p:nvSpPr>
          <p:spPr bwMode="auto">
            <a:xfrm>
              <a:off x="2831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3" name="Line 235"/>
            <p:cNvSpPr>
              <a:spLocks noChangeShapeType="1"/>
            </p:cNvSpPr>
            <p:nvPr/>
          </p:nvSpPr>
          <p:spPr bwMode="auto">
            <a:xfrm>
              <a:off x="2831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4" name="Line 236"/>
            <p:cNvSpPr>
              <a:spLocks noChangeShapeType="1"/>
            </p:cNvSpPr>
            <p:nvPr/>
          </p:nvSpPr>
          <p:spPr bwMode="auto">
            <a:xfrm>
              <a:off x="2831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5" name="Line 237"/>
            <p:cNvSpPr>
              <a:spLocks noChangeShapeType="1"/>
            </p:cNvSpPr>
            <p:nvPr/>
          </p:nvSpPr>
          <p:spPr bwMode="auto">
            <a:xfrm>
              <a:off x="2831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6" name="Line 238"/>
            <p:cNvSpPr>
              <a:spLocks noChangeShapeType="1"/>
            </p:cNvSpPr>
            <p:nvPr/>
          </p:nvSpPr>
          <p:spPr bwMode="auto">
            <a:xfrm>
              <a:off x="2831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7" name="Line 239"/>
            <p:cNvSpPr>
              <a:spLocks noChangeShapeType="1"/>
            </p:cNvSpPr>
            <p:nvPr/>
          </p:nvSpPr>
          <p:spPr bwMode="auto">
            <a:xfrm>
              <a:off x="2831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8" name="Line 240"/>
            <p:cNvSpPr>
              <a:spLocks noChangeShapeType="1"/>
            </p:cNvSpPr>
            <p:nvPr/>
          </p:nvSpPr>
          <p:spPr bwMode="auto">
            <a:xfrm>
              <a:off x="2831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9" name="Line 241"/>
            <p:cNvSpPr>
              <a:spLocks noChangeShapeType="1"/>
            </p:cNvSpPr>
            <p:nvPr/>
          </p:nvSpPr>
          <p:spPr bwMode="auto">
            <a:xfrm>
              <a:off x="2831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0" name="Line 242"/>
            <p:cNvSpPr>
              <a:spLocks noChangeShapeType="1"/>
            </p:cNvSpPr>
            <p:nvPr/>
          </p:nvSpPr>
          <p:spPr bwMode="auto">
            <a:xfrm>
              <a:off x="3235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1" name="Line 243"/>
            <p:cNvSpPr>
              <a:spLocks noChangeShapeType="1"/>
            </p:cNvSpPr>
            <p:nvPr/>
          </p:nvSpPr>
          <p:spPr bwMode="auto">
            <a:xfrm>
              <a:off x="3235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2" name="Line 244"/>
            <p:cNvSpPr>
              <a:spLocks noChangeShapeType="1"/>
            </p:cNvSpPr>
            <p:nvPr/>
          </p:nvSpPr>
          <p:spPr bwMode="auto">
            <a:xfrm>
              <a:off x="3235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3" name="Line 245"/>
            <p:cNvSpPr>
              <a:spLocks noChangeShapeType="1"/>
            </p:cNvSpPr>
            <p:nvPr/>
          </p:nvSpPr>
          <p:spPr bwMode="auto">
            <a:xfrm>
              <a:off x="3235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4" name="Line 246"/>
            <p:cNvSpPr>
              <a:spLocks noChangeShapeType="1"/>
            </p:cNvSpPr>
            <p:nvPr/>
          </p:nvSpPr>
          <p:spPr bwMode="auto">
            <a:xfrm>
              <a:off x="3235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5" name="Line 247"/>
            <p:cNvSpPr>
              <a:spLocks noChangeShapeType="1"/>
            </p:cNvSpPr>
            <p:nvPr/>
          </p:nvSpPr>
          <p:spPr bwMode="auto">
            <a:xfrm>
              <a:off x="3235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6" name="Line 248"/>
            <p:cNvSpPr>
              <a:spLocks noChangeShapeType="1"/>
            </p:cNvSpPr>
            <p:nvPr/>
          </p:nvSpPr>
          <p:spPr bwMode="auto">
            <a:xfrm>
              <a:off x="3235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7" name="Line 249"/>
            <p:cNvSpPr>
              <a:spLocks noChangeShapeType="1"/>
            </p:cNvSpPr>
            <p:nvPr/>
          </p:nvSpPr>
          <p:spPr bwMode="auto">
            <a:xfrm>
              <a:off x="3235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8" name="Line 250"/>
            <p:cNvSpPr>
              <a:spLocks noChangeShapeType="1"/>
            </p:cNvSpPr>
            <p:nvPr/>
          </p:nvSpPr>
          <p:spPr bwMode="auto">
            <a:xfrm>
              <a:off x="3235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9" name="Line 251"/>
            <p:cNvSpPr>
              <a:spLocks noChangeShapeType="1"/>
            </p:cNvSpPr>
            <p:nvPr/>
          </p:nvSpPr>
          <p:spPr bwMode="auto">
            <a:xfrm>
              <a:off x="3235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0" name="Line 252"/>
            <p:cNvSpPr>
              <a:spLocks noChangeShapeType="1"/>
            </p:cNvSpPr>
            <p:nvPr/>
          </p:nvSpPr>
          <p:spPr bwMode="auto">
            <a:xfrm>
              <a:off x="3235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1" name="Line 253"/>
            <p:cNvSpPr>
              <a:spLocks noChangeShapeType="1"/>
            </p:cNvSpPr>
            <p:nvPr/>
          </p:nvSpPr>
          <p:spPr bwMode="auto">
            <a:xfrm>
              <a:off x="3597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2" name="Line 254"/>
            <p:cNvSpPr>
              <a:spLocks noChangeShapeType="1"/>
            </p:cNvSpPr>
            <p:nvPr/>
          </p:nvSpPr>
          <p:spPr bwMode="auto">
            <a:xfrm>
              <a:off x="3597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3" name="Line 255"/>
            <p:cNvSpPr>
              <a:spLocks noChangeShapeType="1"/>
            </p:cNvSpPr>
            <p:nvPr/>
          </p:nvSpPr>
          <p:spPr bwMode="auto">
            <a:xfrm>
              <a:off x="3597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4" name="Line 256"/>
            <p:cNvSpPr>
              <a:spLocks noChangeShapeType="1"/>
            </p:cNvSpPr>
            <p:nvPr/>
          </p:nvSpPr>
          <p:spPr bwMode="auto">
            <a:xfrm>
              <a:off x="3597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5" name="Line 257"/>
            <p:cNvSpPr>
              <a:spLocks noChangeShapeType="1"/>
            </p:cNvSpPr>
            <p:nvPr/>
          </p:nvSpPr>
          <p:spPr bwMode="auto">
            <a:xfrm>
              <a:off x="3597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6" name="Line 258"/>
            <p:cNvSpPr>
              <a:spLocks noChangeShapeType="1"/>
            </p:cNvSpPr>
            <p:nvPr/>
          </p:nvSpPr>
          <p:spPr bwMode="auto">
            <a:xfrm>
              <a:off x="3597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7" name="Line 259"/>
            <p:cNvSpPr>
              <a:spLocks noChangeShapeType="1"/>
            </p:cNvSpPr>
            <p:nvPr/>
          </p:nvSpPr>
          <p:spPr bwMode="auto">
            <a:xfrm>
              <a:off x="3597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8" name="Line 260"/>
            <p:cNvSpPr>
              <a:spLocks noChangeShapeType="1"/>
            </p:cNvSpPr>
            <p:nvPr/>
          </p:nvSpPr>
          <p:spPr bwMode="auto">
            <a:xfrm>
              <a:off x="3597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9" name="Line 261"/>
            <p:cNvSpPr>
              <a:spLocks noChangeShapeType="1"/>
            </p:cNvSpPr>
            <p:nvPr/>
          </p:nvSpPr>
          <p:spPr bwMode="auto">
            <a:xfrm>
              <a:off x="3597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0" name="Line 262"/>
            <p:cNvSpPr>
              <a:spLocks noChangeShapeType="1"/>
            </p:cNvSpPr>
            <p:nvPr/>
          </p:nvSpPr>
          <p:spPr bwMode="auto">
            <a:xfrm>
              <a:off x="3597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1" name="Line 263"/>
            <p:cNvSpPr>
              <a:spLocks noChangeShapeType="1"/>
            </p:cNvSpPr>
            <p:nvPr/>
          </p:nvSpPr>
          <p:spPr bwMode="auto">
            <a:xfrm>
              <a:off x="3597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2" name="Line 264"/>
            <p:cNvSpPr>
              <a:spLocks noChangeShapeType="1"/>
            </p:cNvSpPr>
            <p:nvPr/>
          </p:nvSpPr>
          <p:spPr bwMode="auto">
            <a:xfrm>
              <a:off x="3960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3" name="Line 265"/>
            <p:cNvSpPr>
              <a:spLocks noChangeShapeType="1"/>
            </p:cNvSpPr>
            <p:nvPr/>
          </p:nvSpPr>
          <p:spPr bwMode="auto">
            <a:xfrm>
              <a:off x="3960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4" name="Line 266"/>
            <p:cNvSpPr>
              <a:spLocks noChangeShapeType="1"/>
            </p:cNvSpPr>
            <p:nvPr/>
          </p:nvSpPr>
          <p:spPr bwMode="auto">
            <a:xfrm>
              <a:off x="3960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5" name="Line 267"/>
            <p:cNvSpPr>
              <a:spLocks noChangeShapeType="1"/>
            </p:cNvSpPr>
            <p:nvPr/>
          </p:nvSpPr>
          <p:spPr bwMode="auto">
            <a:xfrm>
              <a:off x="3960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6" name="Line 268"/>
            <p:cNvSpPr>
              <a:spLocks noChangeShapeType="1"/>
            </p:cNvSpPr>
            <p:nvPr/>
          </p:nvSpPr>
          <p:spPr bwMode="auto">
            <a:xfrm>
              <a:off x="3960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7" name="Line 269"/>
            <p:cNvSpPr>
              <a:spLocks noChangeShapeType="1"/>
            </p:cNvSpPr>
            <p:nvPr/>
          </p:nvSpPr>
          <p:spPr bwMode="auto">
            <a:xfrm>
              <a:off x="3960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8" name="Line 270"/>
            <p:cNvSpPr>
              <a:spLocks noChangeShapeType="1"/>
            </p:cNvSpPr>
            <p:nvPr/>
          </p:nvSpPr>
          <p:spPr bwMode="auto">
            <a:xfrm>
              <a:off x="3960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9" name="Line 271"/>
            <p:cNvSpPr>
              <a:spLocks noChangeShapeType="1"/>
            </p:cNvSpPr>
            <p:nvPr/>
          </p:nvSpPr>
          <p:spPr bwMode="auto">
            <a:xfrm>
              <a:off x="3960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0" name="Line 272"/>
            <p:cNvSpPr>
              <a:spLocks noChangeShapeType="1"/>
            </p:cNvSpPr>
            <p:nvPr/>
          </p:nvSpPr>
          <p:spPr bwMode="auto">
            <a:xfrm>
              <a:off x="3960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1" name="Line 273"/>
            <p:cNvSpPr>
              <a:spLocks noChangeShapeType="1"/>
            </p:cNvSpPr>
            <p:nvPr/>
          </p:nvSpPr>
          <p:spPr bwMode="auto">
            <a:xfrm>
              <a:off x="3960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2" name="Line 274"/>
            <p:cNvSpPr>
              <a:spLocks noChangeShapeType="1"/>
            </p:cNvSpPr>
            <p:nvPr/>
          </p:nvSpPr>
          <p:spPr bwMode="auto">
            <a:xfrm>
              <a:off x="3960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3" name="Line 275"/>
            <p:cNvSpPr>
              <a:spLocks noChangeShapeType="1"/>
            </p:cNvSpPr>
            <p:nvPr/>
          </p:nvSpPr>
          <p:spPr bwMode="auto">
            <a:xfrm>
              <a:off x="4324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4" name="Line 276"/>
            <p:cNvSpPr>
              <a:spLocks noChangeShapeType="1"/>
            </p:cNvSpPr>
            <p:nvPr/>
          </p:nvSpPr>
          <p:spPr bwMode="auto">
            <a:xfrm>
              <a:off x="4324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5" name="Line 277"/>
            <p:cNvSpPr>
              <a:spLocks noChangeShapeType="1"/>
            </p:cNvSpPr>
            <p:nvPr/>
          </p:nvSpPr>
          <p:spPr bwMode="auto">
            <a:xfrm>
              <a:off x="4324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6" name="Line 278"/>
            <p:cNvSpPr>
              <a:spLocks noChangeShapeType="1"/>
            </p:cNvSpPr>
            <p:nvPr/>
          </p:nvSpPr>
          <p:spPr bwMode="auto">
            <a:xfrm>
              <a:off x="4324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7" name="Line 279"/>
            <p:cNvSpPr>
              <a:spLocks noChangeShapeType="1"/>
            </p:cNvSpPr>
            <p:nvPr/>
          </p:nvSpPr>
          <p:spPr bwMode="auto">
            <a:xfrm>
              <a:off x="4324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8" name="Line 280"/>
            <p:cNvSpPr>
              <a:spLocks noChangeShapeType="1"/>
            </p:cNvSpPr>
            <p:nvPr/>
          </p:nvSpPr>
          <p:spPr bwMode="auto">
            <a:xfrm>
              <a:off x="4324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9" name="Line 281"/>
            <p:cNvSpPr>
              <a:spLocks noChangeShapeType="1"/>
            </p:cNvSpPr>
            <p:nvPr/>
          </p:nvSpPr>
          <p:spPr bwMode="auto">
            <a:xfrm>
              <a:off x="4324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0" name="Line 282"/>
            <p:cNvSpPr>
              <a:spLocks noChangeShapeType="1"/>
            </p:cNvSpPr>
            <p:nvPr/>
          </p:nvSpPr>
          <p:spPr bwMode="auto">
            <a:xfrm>
              <a:off x="4324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1" name="Line 283"/>
            <p:cNvSpPr>
              <a:spLocks noChangeShapeType="1"/>
            </p:cNvSpPr>
            <p:nvPr/>
          </p:nvSpPr>
          <p:spPr bwMode="auto">
            <a:xfrm>
              <a:off x="4324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2" name="Line 284"/>
            <p:cNvSpPr>
              <a:spLocks noChangeShapeType="1"/>
            </p:cNvSpPr>
            <p:nvPr/>
          </p:nvSpPr>
          <p:spPr bwMode="auto">
            <a:xfrm>
              <a:off x="4324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3" name="Line 285"/>
            <p:cNvSpPr>
              <a:spLocks noChangeShapeType="1"/>
            </p:cNvSpPr>
            <p:nvPr/>
          </p:nvSpPr>
          <p:spPr bwMode="auto">
            <a:xfrm>
              <a:off x="4324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4" name="Line 286"/>
            <p:cNvSpPr>
              <a:spLocks noChangeShapeType="1"/>
            </p:cNvSpPr>
            <p:nvPr/>
          </p:nvSpPr>
          <p:spPr bwMode="auto">
            <a:xfrm>
              <a:off x="4687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5" name="Line 287"/>
            <p:cNvSpPr>
              <a:spLocks noChangeShapeType="1"/>
            </p:cNvSpPr>
            <p:nvPr/>
          </p:nvSpPr>
          <p:spPr bwMode="auto">
            <a:xfrm>
              <a:off x="4687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6" name="Line 288"/>
            <p:cNvSpPr>
              <a:spLocks noChangeShapeType="1"/>
            </p:cNvSpPr>
            <p:nvPr/>
          </p:nvSpPr>
          <p:spPr bwMode="auto">
            <a:xfrm>
              <a:off x="4687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7" name="Line 289"/>
            <p:cNvSpPr>
              <a:spLocks noChangeShapeType="1"/>
            </p:cNvSpPr>
            <p:nvPr/>
          </p:nvSpPr>
          <p:spPr bwMode="auto">
            <a:xfrm>
              <a:off x="4687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8" name="Line 290"/>
            <p:cNvSpPr>
              <a:spLocks noChangeShapeType="1"/>
            </p:cNvSpPr>
            <p:nvPr/>
          </p:nvSpPr>
          <p:spPr bwMode="auto">
            <a:xfrm>
              <a:off x="4687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9" name="Line 291"/>
            <p:cNvSpPr>
              <a:spLocks noChangeShapeType="1"/>
            </p:cNvSpPr>
            <p:nvPr/>
          </p:nvSpPr>
          <p:spPr bwMode="auto">
            <a:xfrm>
              <a:off x="4687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0" name="Line 292"/>
            <p:cNvSpPr>
              <a:spLocks noChangeShapeType="1"/>
            </p:cNvSpPr>
            <p:nvPr/>
          </p:nvSpPr>
          <p:spPr bwMode="auto">
            <a:xfrm>
              <a:off x="4687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1" name="Line 293"/>
            <p:cNvSpPr>
              <a:spLocks noChangeShapeType="1"/>
            </p:cNvSpPr>
            <p:nvPr/>
          </p:nvSpPr>
          <p:spPr bwMode="auto">
            <a:xfrm>
              <a:off x="4687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2" name="Line 294"/>
            <p:cNvSpPr>
              <a:spLocks noChangeShapeType="1"/>
            </p:cNvSpPr>
            <p:nvPr/>
          </p:nvSpPr>
          <p:spPr bwMode="auto">
            <a:xfrm>
              <a:off x="4687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3" name="Line 295"/>
            <p:cNvSpPr>
              <a:spLocks noChangeShapeType="1"/>
            </p:cNvSpPr>
            <p:nvPr/>
          </p:nvSpPr>
          <p:spPr bwMode="auto">
            <a:xfrm>
              <a:off x="4687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4" name="Line 296"/>
            <p:cNvSpPr>
              <a:spLocks noChangeShapeType="1"/>
            </p:cNvSpPr>
            <p:nvPr/>
          </p:nvSpPr>
          <p:spPr bwMode="auto">
            <a:xfrm>
              <a:off x="4687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5" name="Line 297"/>
            <p:cNvSpPr>
              <a:spLocks noChangeShapeType="1"/>
            </p:cNvSpPr>
            <p:nvPr/>
          </p:nvSpPr>
          <p:spPr bwMode="auto">
            <a:xfrm>
              <a:off x="5074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6" name="Line 298"/>
            <p:cNvSpPr>
              <a:spLocks noChangeShapeType="1"/>
            </p:cNvSpPr>
            <p:nvPr/>
          </p:nvSpPr>
          <p:spPr bwMode="auto">
            <a:xfrm>
              <a:off x="5074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7" name="Line 299"/>
            <p:cNvSpPr>
              <a:spLocks noChangeShapeType="1"/>
            </p:cNvSpPr>
            <p:nvPr/>
          </p:nvSpPr>
          <p:spPr bwMode="auto">
            <a:xfrm>
              <a:off x="5074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8" name="Line 300"/>
            <p:cNvSpPr>
              <a:spLocks noChangeShapeType="1"/>
            </p:cNvSpPr>
            <p:nvPr/>
          </p:nvSpPr>
          <p:spPr bwMode="auto">
            <a:xfrm>
              <a:off x="5074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9" name="Line 301"/>
            <p:cNvSpPr>
              <a:spLocks noChangeShapeType="1"/>
            </p:cNvSpPr>
            <p:nvPr/>
          </p:nvSpPr>
          <p:spPr bwMode="auto">
            <a:xfrm>
              <a:off x="5074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0" name="Line 302"/>
            <p:cNvSpPr>
              <a:spLocks noChangeShapeType="1"/>
            </p:cNvSpPr>
            <p:nvPr/>
          </p:nvSpPr>
          <p:spPr bwMode="auto">
            <a:xfrm>
              <a:off x="5074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1" name="Line 303"/>
            <p:cNvSpPr>
              <a:spLocks noChangeShapeType="1"/>
            </p:cNvSpPr>
            <p:nvPr/>
          </p:nvSpPr>
          <p:spPr bwMode="auto">
            <a:xfrm>
              <a:off x="5074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2" name="Line 304"/>
            <p:cNvSpPr>
              <a:spLocks noChangeShapeType="1"/>
            </p:cNvSpPr>
            <p:nvPr/>
          </p:nvSpPr>
          <p:spPr bwMode="auto">
            <a:xfrm>
              <a:off x="5074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3" name="Line 305"/>
            <p:cNvSpPr>
              <a:spLocks noChangeShapeType="1"/>
            </p:cNvSpPr>
            <p:nvPr/>
          </p:nvSpPr>
          <p:spPr bwMode="auto">
            <a:xfrm>
              <a:off x="5074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4" name="Line 306"/>
            <p:cNvSpPr>
              <a:spLocks noChangeShapeType="1"/>
            </p:cNvSpPr>
            <p:nvPr/>
          </p:nvSpPr>
          <p:spPr bwMode="auto">
            <a:xfrm>
              <a:off x="5074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5" name="Line 307"/>
            <p:cNvSpPr>
              <a:spLocks noChangeShapeType="1"/>
            </p:cNvSpPr>
            <p:nvPr/>
          </p:nvSpPr>
          <p:spPr bwMode="auto">
            <a:xfrm>
              <a:off x="5074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6" name="Line 308"/>
            <p:cNvSpPr>
              <a:spLocks noChangeShapeType="1"/>
            </p:cNvSpPr>
            <p:nvPr/>
          </p:nvSpPr>
          <p:spPr bwMode="auto">
            <a:xfrm>
              <a:off x="5459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7" name="Line 309"/>
            <p:cNvSpPr>
              <a:spLocks noChangeShapeType="1"/>
            </p:cNvSpPr>
            <p:nvPr/>
          </p:nvSpPr>
          <p:spPr bwMode="auto">
            <a:xfrm>
              <a:off x="5459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8" name="Line 310"/>
            <p:cNvSpPr>
              <a:spLocks noChangeShapeType="1"/>
            </p:cNvSpPr>
            <p:nvPr/>
          </p:nvSpPr>
          <p:spPr bwMode="auto">
            <a:xfrm>
              <a:off x="5459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9" name="Line 311"/>
            <p:cNvSpPr>
              <a:spLocks noChangeShapeType="1"/>
            </p:cNvSpPr>
            <p:nvPr/>
          </p:nvSpPr>
          <p:spPr bwMode="auto">
            <a:xfrm>
              <a:off x="5459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40" name="Line 312"/>
            <p:cNvSpPr>
              <a:spLocks noChangeShapeType="1"/>
            </p:cNvSpPr>
            <p:nvPr/>
          </p:nvSpPr>
          <p:spPr bwMode="auto">
            <a:xfrm>
              <a:off x="5459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41" name="Line 313"/>
            <p:cNvSpPr>
              <a:spLocks noChangeShapeType="1"/>
            </p:cNvSpPr>
            <p:nvPr/>
          </p:nvSpPr>
          <p:spPr bwMode="auto">
            <a:xfrm>
              <a:off x="5459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42" name="Line 314"/>
            <p:cNvSpPr>
              <a:spLocks noChangeShapeType="1"/>
            </p:cNvSpPr>
            <p:nvPr/>
          </p:nvSpPr>
          <p:spPr bwMode="auto">
            <a:xfrm>
              <a:off x="5459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43" name="Line 315"/>
            <p:cNvSpPr>
              <a:spLocks noChangeShapeType="1"/>
            </p:cNvSpPr>
            <p:nvPr/>
          </p:nvSpPr>
          <p:spPr bwMode="auto">
            <a:xfrm>
              <a:off x="5459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44" name="Line 316"/>
            <p:cNvSpPr>
              <a:spLocks noChangeShapeType="1"/>
            </p:cNvSpPr>
            <p:nvPr/>
          </p:nvSpPr>
          <p:spPr bwMode="auto">
            <a:xfrm>
              <a:off x="5459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45" name="Line 317"/>
            <p:cNvSpPr>
              <a:spLocks noChangeShapeType="1"/>
            </p:cNvSpPr>
            <p:nvPr/>
          </p:nvSpPr>
          <p:spPr bwMode="auto">
            <a:xfrm>
              <a:off x="5459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46" name="Line 318"/>
            <p:cNvSpPr>
              <a:spLocks noChangeShapeType="1"/>
            </p:cNvSpPr>
            <p:nvPr/>
          </p:nvSpPr>
          <p:spPr bwMode="auto">
            <a:xfrm>
              <a:off x="5459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847" name="Rectangle 319"/>
          <p:cNvSpPr>
            <a:spLocks noChangeArrowheads="1"/>
          </p:cNvSpPr>
          <p:nvPr/>
        </p:nvSpPr>
        <p:spPr bwMode="auto">
          <a:xfrm>
            <a:off x="7938" y="144463"/>
            <a:ext cx="7215187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 b="1">
                <a:solidFill>
                  <a:srgbClr val="FFFFFF"/>
                </a:solidFill>
                <a:latin typeface="Rockwell" panose="02060603020205020403" pitchFamily="18" charset="0"/>
              </a:rPr>
              <a:t>Целевые показатели развития сферы культуры</a:t>
            </a:r>
            <a:r>
              <a:rPr lang="ru-RU" altLang="ru-RU">
                <a:solidFill>
                  <a:srgbClr val="FFFFFF"/>
                </a:solidFill>
                <a:latin typeface="Rockwell" panose="02060603020205020403" pitchFamily="18" charset="0"/>
              </a:rPr>
              <a:t>: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571500" y="500063"/>
            <a:ext cx="8183563" cy="622300"/>
          </a:xfrm>
          <a:ln/>
        </p:spPr>
        <p:txBody>
          <a:bodyPr/>
          <a:lstStyle/>
          <a:p>
            <a:pPr marL="53975" algn="ct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>
                <a:solidFill>
                  <a:srgbClr val="E6E9CB"/>
                </a:solidFill>
                <a:latin typeface="Times New Roman" panose="02020603050405020304" pitchFamily="18" charset="0"/>
              </a:rPr>
              <a:t>Структура расходов бюджета Хромцовского сельского поселения  на 2020 год и плановый период 2021-2022 гг по основным разделам и подразделам</a:t>
            </a:r>
          </a:p>
        </p:txBody>
      </p:sp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500063" y="1989138"/>
            <a:ext cx="8128000" cy="4357687"/>
            <a:chOff x="315" y="1253"/>
            <a:chExt cx="5120" cy="2745"/>
          </a:xfrm>
        </p:grpSpPr>
        <p:sp>
          <p:nvSpPr>
            <p:cNvPr id="23555" name="Rectangle 3"/>
            <p:cNvSpPr>
              <a:spLocks noChangeArrowheads="1"/>
            </p:cNvSpPr>
            <p:nvPr/>
          </p:nvSpPr>
          <p:spPr bwMode="auto">
            <a:xfrm>
              <a:off x="315" y="1253"/>
              <a:ext cx="514" cy="552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Раздел подраздел</a:t>
              </a:r>
            </a:p>
          </p:txBody>
        </p: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>
              <a:off x="839" y="1253"/>
              <a:ext cx="2663" cy="552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Наименование</a:t>
              </a:r>
            </a:p>
          </p:txBody>
        </p:sp>
        <p:sp>
          <p:nvSpPr>
            <p:cNvPr id="23557" name="Rectangle 5"/>
            <p:cNvSpPr>
              <a:spLocks noChangeArrowheads="1"/>
            </p:cNvSpPr>
            <p:nvPr/>
          </p:nvSpPr>
          <p:spPr bwMode="auto">
            <a:xfrm>
              <a:off x="3513" y="1253"/>
              <a:ext cx="1910" cy="171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828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3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Сумма, тысяч рублей</a:t>
              </a:r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513" y="1434"/>
              <a:ext cx="631" cy="37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2020 год</a:t>
              </a:r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4153" y="1434"/>
              <a:ext cx="631" cy="37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2021 год</a:t>
              </a:r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4795" y="1434"/>
              <a:ext cx="631" cy="37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2022 год</a:t>
              </a:r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315" y="1815"/>
              <a:ext cx="514" cy="37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0102</a:t>
              </a:r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839" y="1815"/>
              <a:ext cx="2663" cy="37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Функционирование высшего должностного лица субъекта Российской Федерации и муниципального образования</a:t>
              </a:r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3513" y="1815"/>
              <a:ext cx="631" cy="37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732,1</a:t>
              </a:r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auto">
            <a:xfrm>
              <a:off x="4153" y="1815"/>
              <a:ext cx="631" cy="37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732,1</a:t>
              </a:r>
            </a:p>
          </p:txBody>
        </p:sp>
        <p:sp>
          <p:nvSpPr>
            <p:cNvPr id="23565" name="Rectangle 13"/>
            <p:cNvSpPr>
              <a:spLocks noChangeArrowheads="1"/>
            </p:cNvSpPr>
            <p:nvPr/>
          </p:nvSpPr>
          <p:spPr bwMode="auto">
            <a:xfrm>
              <a:off x="4795" y="1815"/>
              <a:ext cx="631" cy="37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732,1</a:t>
              </a:r>
            </a:p>
          </p:txBody>
        </p:sp>
        <p:sp>
          <p:nvSpPr>
            <p:cNvPr id="23566" name="Rectangle 14"/>
            <p:cNvSpPr>
              <a:spLocks noChangeArrowheads="1"/>
            </p:cNvSpPr>
            <p:nvPr/>
          </p:nvSpPr>
          <p:spPr bwMode="auto">
            <a:xfrm>
              <a:off x="315" y="2196"/>
              <a:ext cx="514" cy="49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0104</a:t>
              </a:r>
            </a:p>
          </p:txBody>
        </p:sp>
        <p:sp>
          <p:nvSpPr>
            <p:cNvPr id="23567" name="Rectangle 15"/>
            <p:cNvSpPr>
              <a:spLocks noChangeArrowheads="1"/>
            </p:cNvSpPr>
            <p:nvPr/>
          </p:nvSpPr>
          <p:spPr bwMode="auto">
            <a:xfrm>
              <a:off x="839" y="2196"/>
              <a:ext cx="2663" cy="49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</a:r>
            </a:p>
          </p:txBody>
        </p:sp>
        <p:sp>
          <p:nvSpPr>
            <p:cNvPr id="23568" name="Rectangle 16"/>
            <p:cNvSpPr>
              <a:spLocks noChangeArrowheads="1"/>
            </p:cNvSpPr>
            <p:nvPr/>
          </p:nvSpPr>
          <p:spPr bwMode="auto">
            <a:xfrm>
              <a:off x="3513" y="2196"/>
              <a:ext cx="631" cy="49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828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3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1685,6</a:t>
              </a:r>
            </a:p>
          </p:txBody>
        </p:sp>
        <p:sp>
          <p:nvSpPr>
            <p:cNvPr id="23569" name="Rectangle 17"/>
            <p:cNvSpPr>
              <a:spLocks noChangeArrowheads="1"/>
            </p:cNvSpPr>
            <p:nvPr/>
          </p:nvSpPr>
          <p:spPr bwMode="auto">
            <a:xfrm>
              <a:off x="4153" y="2196"/>
              <a:ext cx="631" cy="49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1569,2</a:t>
              </a:r>
            </a:p>
          </p:txBody>
        </p:sp>
        <p:sp>
          <p:nvSpPr>
            <p:cNvPr id="23570" name="Rectangle 18"/>
            <p:cNvSpPr>
              <a:spLocks noChangeArrowheads="1"/>
            </p:cNvSpPr>
            <p:nvPr/>
          </p:nvSpPr>
          <p:spPr bwMode="auto">
            <a:xfrm>
              <a:off x="4795" y="2196"/>
              <a:ext cx="631" cy="49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1569,2</a:t>
              </a:r>
            </a:p>
          </p:txBody>
        </p:sp>
        <p:sp>
          <p:nvSpPr>
            <p:cNvPr id="23571" name="Rectangle 19"/>
            <p:cNvSpPr>
              <a:spLocks noChangeArrowheads="1"/>
            </p:cNvSpPr>
            <p:nvPr/>
          </p:nvSpPr>
          <p:spPr bwMode="auto">
            <a:xfrm>
              <a:off x="315" y="2694"/>
              <a:ext cx="514" cy="1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0105</a:t>
              </a:r>
            </a:p>
          </p:txBody>
        </p:sp>
        <p:sp>
          <p:nvSpPr>
            <p:cNvPr id="23572" name="Rectangle 20"/>
            <p:cNvSpPr>
              <a:spLocks noChangeArrowheads="1"/>
            </p:cNvSpPr>
            <p:nvPr/>
          </p:nvSpPr>
          <p:spPr bwMode="auto">
            <a:xfrm>
              <a:off x="839" y="2694"/>
              <a:ext cx="2663" cy="1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Судебная система</a:t>
              </a:r>
            </a:p>
          </p:txBody>
        </p:sp>
        <p:sp>
          <p:nvSpPr>
            <p:cNvPr id="23573" name="Rectangle 21"/>
            <p:cNvSpPr>
              <a:spLocks noChangeArrowheads="1"/>
            </p:cNvSpPr>
            <p:nvPr/>
          </p:nvSpPr>
          <p:spPr bwMode="auto">
            <a:xfrm>
              <a:off x="3513" y="2694"/>
              <a:ext cx="631" cy="1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3,0</a:t>
              </a:r>
            </a:p>
          </p:txBody>
        </p:sp>
        <p:sp>
          <p:nvSpPr>
            <p:cNvPr id="23574" name="Rectangle 22"/>
            <p:cNvSpPr>
              <a:spLocks noChangeArrowheads="1"/>
            </p:cNvSpPr>
            <p:nvPr/>
          </p:nvSpPr>
          <p:spPr bwMode="auto">
            <a:xfrm>
              <a:off x="4153" y="2694"/>
              <a:ext cx="631" cy="1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3,9</a:t>
              </a:r>
            </a:p>
          </p:txBody>
        </p:sp>
        <p:sp>
          <p:nvSpPr>
            <p:cNvPr id="23575" name="Rectangle 23"/>
            <p:cNvSpPr>
              <a:spLocks noChangeArrowheads="1"/>
            </p:cNvSpPr>
            <p:nvPr/>
          </p:nvSpPr>
          <p:spPr bwMode="auto">
            <a:xfrm>
              <a:off x="4786" y="2693"/>
              <a:ext cx="631" cy="1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315" y="2854"/>
              <a:ext cx="514" cy="37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0106</a:t>
              </a:r>
            </a:p>
          </p:txBody>
        </p:sp>
        <p:sp>
          <p:nvSpPr>
            <p:cNvPr id="23577" name="Rectangle 25"/>
            <p:cNvSpPr>
              <a:spLocks noChangeArrowheads="1"/>
            </p:cNvSpPr>
            <p:nvPr/>
          </p:nvSpPr>
          <p:spPr bwMode="auto">
            <a:xfrm>
              <a:off x="839" y="2854"/>
              <a:ext cx="2663" cy="37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Обеспечение деятельности финансовых, налоговых и таможенных органов и органов финансового (финансово-бюджетного) надзора</a:t>
              </a:r>
            </a:p>
          </p:txBody>
        </p:sp>
        <p:sp>
          <p:nvSpPr>
            <p:cNvPr id="23578" name="Rectangle 26"/>
            <p:cNvSpPr>
              <a:spLocks noChangeArrowheads="1"/>
            </p:cNvSpPr>
            <p:nvPr/>
          </p:nvSpPr>
          <p:spPr bwMode="auto">
            <a:xfrm>
              <a:off x="3513" y="2854"/>
              <a:ext cx="631" cy="37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0,2</a:t>
              </a:r>
            </a:p>
          </p:txBody>
        </p:sp>
        <p:sp>
          <p:nvSpPr>
            <p:cNvPr id="23579" name="Rectangle 27"/>
            <p:cNvSpPr>
              <a:spLocks noChangeArrowheads="1"/>
            </p:cNvSpPr>
            <p:nvPr/>
          </p:nvSpPr>
          <p:spPr bwMode="auto">
            <a:xfrm>
              <a:off x="4153" y="2854"/>
              <a:ext cx="631" cy="37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0,2</a:t>
              </a:r>
            </a:p>
          </p:txBody>
        </p:sp>
        <p:sp>
          <p:nvSpPr>
            <p:cNvPr id="23580" name="Rectangle 28"/>
            <p:cNvSpPr>
              <a:spLocks noChangeArrowheads="1"/>
            </p:cNvSpPr>
            <p:nvPr/>
          </p:nvSpPr>
          <p:spPr bwMode="auto">
            <a:xfrm>
              <a:off x="4795" y="2854"/>
              <a:ext cx="631" cy="37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0,2</a:t>
              </a:r>
            </a:p>
          </p:txBody>
        </p:sp>
        <p:sp>
          <p:nvSpPr>
            <p:cNvPr id="23581" name="Rectangle 29"/>
            <p:cNvSpPr>
              <a:spLocks noChangeArrowheads="1"/>
            </p:cNvSpPr>
            <p:nvPr/>
          </p:nvSpPr>
          <p:spPr bwMode="auto">
            <a:xfrm>
              <a:off x="315" y="3235"/>
              <a:ext cx="514" cy="24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0111</a:t>
              </a:r>
            </a:p>
          </p:txBody>
        </p:sp>
        <p:sp>
          <p:nvSpPr>
            <p:cNvPr id="23582" name="Rectangle 30"/>
            <p:cNvSpPr>
              <a:spLocks noChangeArrowheads="1"/>
            </p:cNvSpPr>
            <p:nvPr/>
          </p:nvSpPr>
          <p:spPr bwMode="auto">
            <a:xfrm>
              <a:off x="839" y="3235"/>
              <a:ext cx="2663" cy="24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Резервные фонды</a:t>
              </a:r>
            </a:p>
          </p:txBody>
        </p:sp>
        <p:sp>
          <p:nvSpPr>
            <p:cNvPr id="23583" name="Rectangle 31"/>
            <p:cNvSpPr>
              <a:spLocks noChangeArrowheads="1"/>
            </p:cNvSpPr>
            <p:nvPr/>
          </p:nvSpPr>
          <p:spPr bwMode="auto">
            <a:xfrm>
              <a:off x="3513" y="3235"/>
              <a:ext cx="631" cy="24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1,0</a:t>
              </a:r>
            </a:p>
          </p:txBody>
        </p:sp>
        <p:sp>
          <p:nvSpPr>
            <p:cNvPr id="23584" name="Rectangle 32"/>
            <p:cNvSpPr>
              <a:spLocks noChangeArrowheads="1"/>
            </p:cNvSpPr>
            <p:nvPr/>
          </p:nvSpPr>
          <p:spPr bwMode="auto">
            <a:xfrm>
              <a:off x="4153" y="3235"/>
              <a:ext cx="631" cy="24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1,0</a:t>
              </a:r>
            </a:p>
          </p:txBody>
        </p:sp>
        <p:sp>
          <p:nvSpPr>
            <p:cNvPr id="23585" name="Rectangle 33"/>
            <p:cNvSpPr>
              <a:spLocks noChangeArrowheads="1"/>
            </p:cNvSpPr>
            <p:nvPr/>
          </p:nvSpPr>
          <p:spPr bwMode="auto">
            <a:xfrm>
              <a:off x="4795" y="3235"/>
              <a:ext cx="631" cy="24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1,0</a:t>
              </a:r>
            </a:p>
          </p:txBody>
        </p:sp>
        <p:sp>
          <p:nvSpPr>
            <p:cNvPr id="23586" name="Rectangle 34"/>
            <p:cNvSpPr>
              <a:spLocks noChangeArrowheads="1"/>
            </p:cNvSpPr>
            <p:nvPr/>
          </p:nvSpPr>
          <p:spPr bwMode="auto">
            <a:xfrm>
              <a:off x="315" y="3489"/>
              <a:ext cx="514" cy="24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0113</a:t>
              </a:r>
            </a:p>
          </p:txBody>
        </p:sp>
        <p:sp>
          <p:nvSpPr>
            <p:cNvPr id="23587" name="Rectangle 35"/>
            <p:cNvSpPr>
              <a:spLocks noChangeArrowheads="1"/>
            </p:cNvSpPr>
            <p:nvPr/>
          </p:nvSpPr>
          <p:spPr bwMode="auto">
            <a:xfrm>
              <a:off x="839" y="3489"/>
              <a:ext cx="2663" cy="24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Другие общегосударственные вопросы</a:t>
              </a:r>
            </a:p>
          </p:txBody>
        </p:sp>
        <p:sp>
          <p:nvSpPr>
            <p:cNvPr id="23588" name="Rectangle 36"/>
            <p:cNvSpPr>
              <a:spLocks noChangeArrowheads="1"/>
            </p:cNvSpPr>
            <p:nvPr/>
          </p:nvSpPr>
          <p:spPr bwMode="auto">
            <a:xfrm>
              <a:off x="3513" y="3489"/>
              <a:ext cx="631" cy="24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671,7</a:t>
              </a:r>
            </a:p>
          </p:txBody>
        </p:sp>
        <p:sp>
          <p:nvSpPr>
            <p:cNvPr id="23589" name="Rectangle 37"/>
            <p:cNvSpPr>
              <a:spLocks noChangeArrowheads="1"/>
            </p:cNvSpPr>
            <p:nvPr/>
          </p:nvSpPr>
          <p:spPr bwMode="auto">
            <a:xfrm>
              <a:off x="4153" y="3489"/>
              <a:ext cx="631" cy="24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671,7</a:t>
              </a:r>
            </a:p>
          </p:txBody>
        </p:sp>
        <p:sp>
          <p:nvSpPr>
            <p:cNvPr id="23590" name="Rectangle 38"/>
            <p:cNvSpPr>
              <a:spLocks noChangeArrowheads="1"/>
            </p:cNvSpPr>
            <p:nvPr/>
          </p:nvSpPr>
          <p:spPr bwMode="auto">
            <a:xfrm>
              <a:off x="4795" y="3489"/>
              <a:ext cx="631" cy="24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671,7</a:t>
              </a:r>
            </a:p>
          </p:txBody>
        </p:sp>
        <p:sp>
          <p:nvSpPr>
            <p:cNvPr id="23591" name="Rectangle 39"/>
            <p:cNvSpPr>
              <a:spLocks noChangeArrowheads="1"/>
            </p:cNvSpPr>
            <p:nvPr/>
          </p:nvSpPr>
          <p:spPr bwMode="auto">
            <a:xfrm>
              <a:off x="315" y="3743"/>
              <a:ext cx="514" cy="24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ИТОГО</a:t>
              </a:r>
            </a:p>
          </p:txBody>
        </p:sp>
        <p:sp>
          <p:nvSpPr>
            <p:cNvPr id="23592" name="Rectangle 40"/>
            <p:cNvSpPr>
              <a:spLocks noChangeArrowheads="1"/>
            </p:cNvSpPr>
            <p:nvPr/>
          </p:nvSpPr>
          <p:spPr bwMode="auto">
            <a:xfrm>
              <a:off x="839" y="3743"/>
              <a:ext cx="2663" cy="24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93" name="Rectangle 41"/>
            <p:cNvSpPr>
              <a:spLocks noChangeArrowheads="1"/>
            </p:cNvSpPr>
            <p:nvPr/>
          </p:nvSpPr>
          <p:spPr bwMode="auto">
            <a:xfrm>
              <a:off x="3513" y="3743"/>
              <a:ext cx="631" cy="24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3093,6</a:t>
              </a:r>
            </a:p>
          </p:txBody>
        </p:sp>
        <p:sp>
          <p:nvSpPr>
            <p:cNvPr id="23594" name="Rectangle 42"/>
            <p:cNvSpPr>
              <a:spLocks noChangeArrowheads="1"/>
            </p:cNvSpPr>
            <p:nvPr/>
          </p:nvSpPr>
          <p:spPr bwMode="auto">
            <a:xfrm>
              <a:off x="4153" y="3743"/>
              <a:ext cx="631" cy="24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2978,1</a:t>
              </a:r>
            </a:p>
          </p:txBody>
        </p:sp>
        <p:sp>
          <p:nvSpPr>
            <p:cNvPr id="23595" name="Rectangle 43"/>
            <p:cNvSpPr>
              <a:spLocks noChangeArrowheads="1"/>
            </p:cNvSpPr>
            <p:nvPr/>
          </p:nvSpPr>
          <p:spPr bwMode="auto">
            <a:xfrm>
              <a:off x="4795" y="3743"/>
              <a:ext cx="631" cy="24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2978,1</a:t>
              </a:r>
            </a:p>
          </p:txBody>
        </p:sp>
        <p:sp>
          <p:nvSpPr>
            <p:cNvPr id="23596" name="Line 44"/>
            <p:cNvSpPr>
              <a:spLocks noChangeShapeType="1"/>
            </p:cNvSpPr>
            <p:nvPr/>
          </p:nvSpPr>
          <p:spPr bwMode="auto">
            <a:xfrm>
              <a:off x="315" y="1253"/>
              <a:ext cx="51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7" name="Line 45"/>
            <p:cNvSpPr>
              <a:spLocks noChangeShapeType="1"/>
            </p:cNvSpPr>
            <p:nvPr/>
          </p:nvSpPr>
          <p:spPr bwMode="auto">
            <a:xfrm>
              <a:off x="839" y="1253"/>
              <a:ext cx="26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8" name="Line 46"/>
            <p:cNvSpPr>
              <a:spLocks noChangeShapeType="1"/>
            </p:cNvSpPr>
            <p:nvPr/>
          </p:nvSpPr>
          <p:spPr bwMode="auto">
            <a:xfrm>
              <a:off x="3513" y="1253"/>
              <a:ext cx="191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9" name="Line 47"/>
            <p:cNvSpPr>
              <a:spLocks noChangeShapeType="1"/>
            </p:cNvSpPr>
            <p:nvPr/>
          </p:nvSpPr>
          <p:spPr bwMode="auto">
            <a:xfrm>
              <a:off x="3513" y="143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0" name="Line 48"/>
            <p:cNvSpPr>
              <a:spLocks noChangeShapeType="1"/>
            </p:cNvSpPr>
            <p:nvPr/>
          </p:nvSpPr>
          <p:spPr bwMode="auto">
            <a:xfrm>
              <a:off x="4153" y="143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1" name="Line 49"/>
            <p:cNvSpPr>
              <a:spLocks noChangeShapeType="1"/>
            </p:cNvSpPr>
            <p:nvPr/>
          </p:nvSpPr>
          <p:spPr bwMode="auto">
            <a:xfrm>
              <a:off x="4795" y="143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2" name="Line 50"/>
            <p:cNvSpPr>
              <a:spLocks noChangeShapeType="1"/>
            </p:cNvSpPr>
            <p:nvPr/>
          </p:nvSpPr>
          <p:spPr bwMode="auto">
            <a:xfrm>
              <a:off x="315" y="1815"/>
              <a:ext cx="51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3" name="Line 51"/>
            <p:cNvSpPr>
              <a:spLocks noChangeShapeType="1"/>
            </p:cNvSpPr>
            <p:nvPr/>
          </p:nvSpPr>
          <p:spPr bwMode="auto">
            <a:xfrm>
              <a:off x="839" y="1815"/>
              <a:ext cx="26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4" name="Line 52"/>
            <p:cNvSpPr>
              <a:spLocks noChangeShapeType="1"/>
            </p:cNvSpPr>
            <p:nvPr/>
          </p:nvSpPr>
          <p:spPr bwMode="auto">
            <a:xfrm>
              <a:off x="3513" y="1815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5" name="Line 53"/>
            <p:cNvSpPr>
              <a:spLocks noChangeShapeType="1"/>
            </p:cNvSpPr>
            <p:nvPr/>
          </p:nvSpPr>
          <p:spPr bwMode="auto">
            <a:xfrm>
              <a:off x="4153" y="1815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6" name="Line 54"/>
            <p:cNvSpPr>
              <a:spLocks noChangeShapeType="1"/>
            </p:cNvSpPr>
            <p:nvPr/>
          </p:nvSpPr>
          <p:spPr bwMode="auto">
            <a:xfrm>
              <a:off x="4795" y="1815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7" name="Line 55"/>
            <p:cNvSpPr>
              <a:spLocks noChangeShapeType="1"/>
            </p:cNvSpPr>
            <p:nvPr/>
          </p:nvSpPr>
          <p:spPr bwMode="auto">
            <a:xfrm>
              <a:off x="315" y="2196"/>
              <a:ext cx="51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8" name="Line 56"/>
            <p:cNvSpPr>
              <a:spLocks noChangeShapeType="1"/>
            </p:cNvSpPr>
            <p:nvPr/>
          </p:nvSpPr>
          <p:spPr bwMode="auto">
            <a:xfrm>
              <a:off x="839" y="2196"/>
              <a:ext cx="26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9" name="Line 57"/>
            <p:cNvSpPr>
              <a:spLocks noChangeShapeType="1"/>
            </p:cNvSpPr>
            <p:nvPr/>
          </p:nvSpPr>
          <p:spPr bwMode="auto">
            <a:xfrm>
              <a:off x="3513" y="2196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0" name="Line 58"/>
            <p:cNvSpPr>
              <a:spLocks noChangeShapeType="1"/>
            </p:cNvSpPr>
            <p:nvPr/>
          </p:nvSpPr>
          <p:spPr bwMode="auto">
            <a:xfrm>
              <a:off x="4153" y="2196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1" name="Line 59"/>
            <p:cNvSpPr>
              <a:spLocks noChangeShapeType="1"/>
            </p:cNvSpPr>
            <p:nvPr/>
          </p:nvSpPr>
          <p:spPr bwMode="auto">
            <a:xfrm>
              <a:off x="4795" y="2196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2" name="Line 60"/>
            <p:cNvSpPr>
              <a:spLocks noChangeShapeType="1"/>
            </p:cNvSpPr>
            <p:nvPr/>
          </p:nvSpPr>
          <p:spPr bwMode="auto">
            <a:xfrm>
              <a:off x="315" y="2694"/>
              <a:ext cx="51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3" name="Line 61"/>
            <p:cNvSpPr>
              <a:spLocks noChangeShapeType="1"/>
            </p:cNvSpPr>
            <p:nvPr/>
          </p:nvSpPr>
          <p:spPr bwMode="auto">
            <a:xfrm>
              <a:off x="839" y="2694"/>
              <a:ext cx="26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4" name="Line 62"/>
            <p:cNvSpPr>
              <a:spLocks noChangeShapeType="1"/>
            </p:cNvSpPr>
            <p:nvPr/>
          </p:nvSpPr>
          <p:spPr bwMode="auto">
            <a:xfrm>
              <a:off x="3513" y="269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5" name="Line 63"/>
            <p:cNvSpPr>
              <a:spLocks noChangeShapeType="1"/>
            </p:cNvSpPr>
            <p:nvPr/>
          </p:nvSpPr>
          <p:spPr bwMode="auto">
            <a:xfrm>
              <a:off x="4153" y="269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6" name="Line 64"/>
            <p:cNvSpPr>
              <a:spLocks noChangeShapeType="1"/>
            </p:cNvSpPr>
            <p:nvPr/>
          </p:nvSpPr>
          <p:spPr bwMode="auto">
            <a:xfrm>
              <a:off x="4795" y="269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7" name="Line 65"/>
            <p:cNvSpPr>
              <a:spLocks noChangeShapeType="1"/>
            </p:cNvSpPr>
            <p:nvPr/>
          </p:nvSpPr>
          <p:spPr bwMode="auto">
            <a:xfrm>
              <a:off x="315" y="2854"/>
              <a:ext cx="51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8" name="Line 66"/>
            <p:cNvSpPr>
              <a:spLocks noChangeShapeType="1"/>
            </p:cNvSpPr>
            <p:nvPr/>
          </p:nvSpPr>
          <p:spPr bwMode="auto">
            <a:xfrm>
              <a:off x="839" y="2854"/>
              <a:ext cx="26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9" name="Line 67"/>
            <p:cNvSpPr>
              <a:spLocks noChangeShapeType="1"/>
            </p:cNvSpPr>
            <p:nvPr/>
          </p:nvSpPr>
          <p:spPr bwMode="auto">
            <a:xfrm>
              <a:off x="3513" y="285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0" name="Line 68"/>
            <p:cNvSpPr>
              <a:spLocks noChangeShapeType="1"/>
            </p:cNvSpPr>
            <p:nvPr/>
          </p:nvSpPr>
          <p:spPr bwMode="auto">
            <a:xfrm>
              <a:off x="4153" y="285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1" name="Line 69"/>
            <p:cNvSpPr>
              <a:spLocks noChangeShapeType="1"/>
            </p:cNvSpPr>
            <p:nvPr/>
          </p:nvSpPr>
          <p:spPr bwMode="auto">
            <a:xfrm>
              <a:off x="4795" y="285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2" name="Line 70"/>
            <p:cNvSpPr>
              <a:spLocks noChangeShapeType="1"/>
            </p:cNvSpPr>
            <p:nvPr/>
          </p:nvSpPr>
          <p:spPr bwMode="auto">
            <a:xfrm>
              <a:off x="315" y="3235"/>
              <a:ext cx="51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3" name="Line 71"/>
            <p:cNvSpPr>
              <a:spLocks noChangeShapeType="1"/>
            </p:cNvSpPr>
            <p:nvPr/>
          </p:nvSpPr>
          <p:spPr bwMode="auto">
            <a:xfrm>
              <a:off x="839" y="3235"/>
              <a:ext cx="26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4" name="Line 72"/>
            <p:cNvSpPr>
              <a:spLocks noChangeShapeType="1"/>
            </p:cNvSpPr>
            <p:nvPr/>
          </p:nvSpPr>
          <p:spPr bwMode="auto">
            <a:xfrm>
              <a:off x="3513" y="3235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5" name="Line 73"/>
            <p:cNvSpPr>
              <a:spLocks noChangeShapeType="1"/>
            </p:cNvSpPr>
            <p:nvPr/>
          </p:nvSpPr>
          <p:spPr bwMode="auto">
            <a:xfrm>
              <a:off x="4153" y="3235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6" name="Line 74"/>
            <p:cNvSpPr>
              <a:spLocks noChangeShapeType="1"/>
            </p:cNvSpPr>
            <p:nvPr/>
          </p:nvSpPr>
          <p:spPr bwMode="auto">
            <a:xfrm>
              <a:off x="4795" y="3235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7" name="Line 75"/>
            <p:cNvSpPr>
              <a:spLocks noChangeShapeType="1"/>
            </p:cNvSpPr>
            <p:nvPr/>
          </p:nvSpPr>
          <p:spPr bwMode="auto">
            <a:xfrm>
              <a:off x="315" y="3489"/>
              <a:ext cx="51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8" name="Line 76"/>
            <p:cNvSpPr>
              <a:spLocks noChangeShapeType="1"/>
            </p:cNvSpPr>
            <p:nvPr/>
          </p:nvSpPr>
          <p:spPr bwMode="auto">
            <a:xfrm>
              <a:off x="839" y="3489"/>
              <a:ext cx="26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9" name="Line 77"/>
            <p:cNvSpPr>
              <a:spLocks noChangeShapeType="1"/>
            </p:cNvSpPr>
            <p:nvPr/>
          </p:nvSpPr>
          <p:spPr bwMode="auto">
            <a:xfrm>
              <a:off x="3513" y="348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0" name="Line 78"/>
            <p:cNvSpPr>
              <a:spLocks noChangeShapeType="1"/>
            </p:cNvSpPr>
            <p:nvPr/>
          </p:nvSpPr>
          <p:spPr bwMode="auto">
            <a:xfrm>
              <a:off x="4153" y="348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1" name="Line 79"/>
            <p:cNvSpPr>
              <a:spLocks noChangeShapeType="1"/>
            </p:cNvSpPr>
            <p:nvPr/>
          </p:nvSpPr>
          <p:spPr bwMode="auto">
            <a:xfrm>
              <a:off x="4795" y="348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2" name="Line 80"/>
            <p:cNvSpPr>
              <a:spLocks noChangeShapeType="1"/>
            </p:cNvSpPr>
            <p:nvPr/>
          </p:nvSpPr>
          <p:spPr bwMode="auto">
            <a:xfrm>
              <a:off x="315" y="3743"/>
              <a:ext cx="51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3" name="Line 81"/>
            <p:cNvSpPr>
              <a:spLocks noChangeShapeType="1"/>
            </p:cNvSpPr>
            <p:nvPr/>
          </p:nvSpPr>
          <p:spPr bwMode="auto">
            <a:xfrm>
              <a:off x="839" y="3743"/>
              <a:ext cx="26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4" name="Line 82"/>
            <p:cNvSpPr>
              <a:spLocks noChangeShapeType="1"/>
            </p:cNvSpPr>
            <p:nvPr/>
          </p:nvSpPr>
          <p:spPr bwMode="auto">
            <a:xfrm>
              <a:off x="3513" y="3743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5" name="Line 83"/>
            <p:cNvSpPr>
              <a:spLocks noChangeShapeType="1"/>
            </p:cNvSpPr>
            <p:nvPr/>
          </p:nvSpPr>
          <p:spPr bwMode="auto">
            <a:xfrm>
              <a:off x="4153" y="3743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6" name="Line 84"/>
            <p:cNvSpPr>
              <a:spLocks noChangeShapeType="1"/>
            </p:cNvSpPr>
            <p:nvPr/>
          </p:nvSpPr>
          <p:spPr bwMode="auto">
            <a:xfrm>
              <a:off x="4795" y="3743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7" name="Line 85"/>
            <p:cNvSpPr>
              <a:spLocks noChangeShapeType="1"/>
            </p:cNvSpPr>
            <p:nvPr/>
          </p:nvSpPr>
          <p:spPr bwMode="auto">
            <a:xfrm>
              <a:off x="315" y="3999"/>
              <a:ext cx="51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8" name="Line 86"/>
            <p:cNvSpPr>
              <a:spLocks noChangeShapeType="1"/>
            </p:cNvSpPr>
            <p:nvPr/>
          </p:nvSpPr>
          <p:spPr bwMode="auto">
            <a:xfrm>
              <a:off x="839" y="3999"/>
              <a:ext cx="26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9" name="Line 87"/>
            <p:cNvSpPr>
              <a:spLocks noChangeShapeType="1"/>
            </p:cNvSpPr>
            <p:nvPr/>
          </p:nvSpPr>
          <p:spPr bwMode="auto">
            <a:xfrm>
              <a:off x="3513" y="399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0" name="Line 88"/>
            <p:cNvSpPr>
              <a:spLocks noChangeShapeType="1"/>
            </p:cNvSpPr>
            <p:nvPr/>
          </p:nvSpPr>
          <p:spPr bwMode="auto">
            <a:xfrm>
              <a:off x="4153" y="399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1" name="Line 89"/>
            <p:cNvSpPr>
              <a:spLocks noChangeShapeType="1"/>
            </p:cNvSpPr>
            <p:nvPr/>
          </p:nvSpPr>
          <p:spPr bwMode="auto">
            <a:xfrm>
              <a:off x="4795" y="399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2" name="Line 90"/>
            <p:cNvSpPr>
              <a:spLocks noChangeShapeType="1"/>
            </p:cNvSpPr>
            <p:nvPr/>
          </p:nvSpPr>
          <p:spPr bwMode="auto">
            <a:xfrm>
              <a:off x="315" y="1253"/>
              <a:ext cx="0" cy="55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3" name="Line 91"/>
            <p:cNvSpPr>
              <a:spLocks noChangeShapeType="1"/>
            </p:cNvSpPr>
            <p:nvPr/>
          </p:nvSpPr>
          <p:spPr bwMode="auto">
            <a:xfrm>
              <a:off x="315" y="1815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4" name="Line 92"/>
            <p:cNvSpPr>
              <a:spLocks noChangeShapeType="1"/>
            </p:cNvSpPr>
            <p:nvPr/>
          </p:nvSpPr>
          <p:spPr bwMode="auto">
            <a:xfrm>
              <a:off x="315" y="2196"/>
              <a:ext cx="0" cy="4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5" name="Line 93"/>
            <p:cNvSpPr>
              <a:spLocks noChangeShapeType="1"/>
            </p:cNvSpPr>
            <p:nvPr/>
          </p:nvSpPr>
          <p:spPr bwMode="auto">
            <a:xfrm>
              <a:off x="315" y="2694"/>
              <a:ext cx="0" cy="1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6" name="Line 94"/>
            <p:cNvSpPr>
              <a:spLocks noChangeShapeType="1"/>
            </p:cNvSpPr>
            <p:nvPr/>
          </p:nvSpPr>
          <p:spPr bwMode="auto">
            <a:xfrm>
              <a:off x="315" y="285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7" name="Line 95"/>
            <p:cNvSpPr>
              <a:spLocks noChangeShapeType="1"/>
            </p:cNvSpPr>
            <p:nvPr/>
          </p:nvSpPr>
          <p:spPr bwMode="auto">
            <a:xfrm>
              <a:off x="315" y="3235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8" name="Line 96"/>
            <p:cNvSpPr>
              <a:spLocks noChangeShapeType="1"/>
            </p:cNvSpPr>
            <p:nvPr/>
          </p:nvSpPr>
          <p:spPr bwMode="auto">
            <a:xfrm>
              <a:off x="315" y="3489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9" name="Line 97"/>
            <p:cNvSpPr>
              <a:spLocks noChangeShapeType="1"/>
            </p:cNvSpPr>
            <p:nvPr/>
          </p:nvSpPr>
          <p:spPr bwMode="auto">
            <a:xfrm>
              <a:off x="315" y="3743"/>
              <a:ext cx="0" cy="24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0" name="Line 98"/>
            <p:cNvSpPr>
              <a:spLocks noChangeShapeType="1"/>
            </p:cNvSpPr>
            <p:nvPr/>
          </p:nvSpPr>
          <p:spPr bwMode="auto">
            <a:xfrm>
              <a:off x="839" y="1253"/>
              <a:ext cx="0" cy="55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1" name="Line 99"/>
            <p:cNvSpPr>
              <a:spLocks noChangeShapeType="1"/>
            </p:cNvSpPr>
            <p:nvPr/>
          </p:nvSpPr>
          <p:spPr bwMode="auto">
            <a:xfrm>
              <a:off x="839" y="1815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2" name="Line 100"/>
            <p:cNvSpPr>
              <a:spLocks noChangeShapeType="1"/>
            </p:cNvSpPr>
            <p:nvPr/>
          </p:nvSpPr>
          <p:spPr bwMode="auto">
            <a:xfrm>
              <a:off x="839" y="2196"/>
              <a:ext cx="0" cy="4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3" name="Line 101"/>
            <p:cNvSpPr>
              <a:spLocks noChangeShapeType="1"/>
            </p:cNvSpPr>
            <p:nvPr/>
          </p:nvSpPr>
          <p:spPr bwMode="auto">
            <a:xfrm>
              <a:off x="839" y="2694"/>
              <a:ext cx="0" cy="1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4" name="Line 102"/>
            <p:cNvSpPr>
              <a:spLocks noChangeShapeType="1"/>
            </p:cNvSpPr>
            <p:nvPr/>
          </p:nvSpPr>
          <p:spPr bwMode="auto">
            <a:xfrm>
              <a:off x="839" y="285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5" name="Line 103"/>
            <p:cNvSpPr>
              <a:spLocks noChangeShapeType="1"/>
            </p:cNvSpPr>
            <p:nvPr/>
          </p:nvSpPr>
          <p:spPr bwMode="auto">
            <a:xfrm>
              <a:off x="839" y="3235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6" name="Line 104"/>
            <p:cNvSpPr>
              <a:spLocks noChangeShapeType="1"/>
            </p:cNvSpPr>
            <p:nvPr/>
          </p:nvSpPr>
          <p:spPr bwMode="auto">
            <a:xfrm>
              <a:off x="839" y="3489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7" name="Line 105"/>
            <p:cNvSpPr>
              <a:spLocks noChangeShapeType="1"/>
            </p:cNvSpPr>
            <p:nvPr/>
          </p:nvSpPr>
          <p:spPr bwMode="auto">
            <a:xfrm>
              <a:off x="839" y="3743"/>
              <a:ext cx="0" cy="24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8" name="Line 106"/>
            <p:cNvSpPr>
              <a:spLocks noChangeShapeType="1"/>
            </p:cNvSpPr>
            <p:nvPr/>
          </p:nvSpPr>
          <p:spPr bwMode="auto">
            <a:xfrm>
              <a:off x="3513" y="1253"/>
              <a:ext cx="0" cy="1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9" name="Line 107"/>
            <p:cNvSpPr>
              <a:spLocks noChangeShapeType="1"/>
            </p:cNvSpPr>
            <p:nvPr/>
          </p:nvSpPr>
          <p:spPr bwMode="auto">
            <a:xfrm>
              <a:off x="3513" y="143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0" name="Line 108"/>
            <p:cNvSpPr>
              <a:spLocks noChangeShapeType="1"/>
            </p:cNvSpPr>
            <p:nvPr/>
          </p:nvSpPr>
          <p:spPr bwMode="auto">
            <a:xfrm>
              <a:off x="3513" y="1815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1" name="Line 109"/>
            <p:cNvSpPr>
              <a:spLocks noChangeShapeType="1"/>
            </p:cNvSpPr>
            <p:nvPr/>
          </p:nvSpPr>
          <p:spPr bwMode="auto">
            <a:xfrm>
              <a:off x="3513" y="2196"/>
              <a:ext cx="0" cy="4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2" name="Line 110"/>
            <p:cNvSpPr>
              <a:spLocks noChangeShapeType="1"/>
            </p:cNvSpPr>
            <p:nvPr/>
          </p:nvSpPr>
          <p:spPr bwMode="auto">
            <a:xfrm>
              <a:off x="3513" y="2694"/>
              <a:ext cx="0" cy="1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3" name="Line 111"/>
            <p:cNvSpPr>
              <a:spLocks noChangeShapeType="1"/>
            </p:cNvSpPr>
            <p:nvPr/>
          </p:nvSpPr>
          <p:spPr bwMode="auto">
            <a:xfrm>
              <a:off x="3513" y="285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4" name="Line 112"/>
            <p:cNvSpPr>
              <a:spLocks noChangeShapeType="1"/>
            </p:cNvSpPr>
            <p:nvPr/>
          </p:nvSpPr>
          <p:spPr bwMode="auto">
            <a:xfrm>
              <a:off x="3513" y="3235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5" name="Line 113"/>
            <p:cNvSpPr>
              <a:spLocks noChangeShapeType="1"/>
            </p:cNvSpPr>
            <p:nvPr/>
          </p:nvSpPr>
          <p:spPr bwMode="auto">
            <a:xfrm>
              <a:off x="3513" y="3489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6" name="Line 114"/>
            <p:cNvSpPr>
              <a:spLocks noChangeShapeType="1"/>
            </p:cNvSpPr>
            <p:nvPr/>
          </p:nvSpPr>
          <p:spPr bwMode="auto">
            <a:xfrm>
              <a:off x="3513" y="3743"/>
              <a:ext cx="0" cy="24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7" name="Line 115"/>
            <p:cNvSpPr>
              <a:spLocks noChangeShapeType="1"/>
            </p:cNvSpPr>
            <p:nvPr/>
          </p:nvSpPr>
          <p:spPr bwMode="auto">
            <a:xfrm>
              <a:off x="4153" y="143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8" name="Line 116"/>
            <p:cNvSpPr>
              <a:spLocks noChangeShapeType="1"/>
            </p:cNvSpPr>
            <p:nvPr/>
          </p:nvSpPr>
          <p:spPr bwMode="auto">
            <a:xfrm>
              <a:off x="4153" y="1815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9" name="Line 117"/>
            <p:cNvSpPr>
              <a:spLocks noChangeShapeType="1"/>
            </p:cNvSpPr>
            <p:nvPr/>
          </p:nvSpPr>
          <p:spPr bwMode="auto">
            <a:xfrm>
              <a:off x="4153" y="2196"/>
              <a:ext cx="0" cy="4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0" name="Line 118"/>
            <p:cNvSpPr>
              <a:spLocks noChangeShapeType="1"/>
            </p:cNvSpPr>
            <p:nvPr/>
          </p:nvSpPr>
          <p:spPr bwMode="auto">
            <a:xfrm>
              <a:off x="4153" y="2694"/>
              <a:ext cx="0" cy="1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1" name="Line 119"/>
            <p:cNvSpPr>
              <a:spLocks noChangeShapeType="1"/>
            </p:cNvSpPr>
            <p:nvPr/>
          </p:nvSpPr>
          <p:spPr bwMode="auto">
            <a:xfrm>
              <a:off x="4153" y="285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2" name="Line 120"/>
            <p:cNvSpPr>
              <a:spLocks noChangeShapeType="1"/>
            </p:cNvSpPr>
            <p:nvPr/>
          </p:nvSpPr>
          <p:spPr bwMode="auto">
            <a:xfrm>
              <a:off x="4153" y="3235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3" name="Line 121"/>
            <p:cNvSpPr>
              <a:spLocks noChangeShapeType="1"/>
            </p:cNvSpPr>
            <p:nvPr/>
          </p:nvSpPr>
          <p:spPr bwMode="auto">
            <a:xfrm>
              <a:off x="4153" y="3489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4" name="Line 122"/>
            <p:cNvSpPr>
              <a:spLocks noChangeShapeType="1"/>
            </p:cNvSpPr>
            <p:nvPr/>
          </p:nvSpPr>
          <p:spPr bwMode="auto">
            <a:xfrm>
              <a:off x="4153" y="3743"/>
              <a:ext cx="0" cy="24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5" name="Line 123"/>
            <p:cNvSpPr>
              <a:spLocks noChangeShapeType="1"/>
            </p:cNvSpPr>
            <p:nvPr/>
          </p:nvSpPr>
          <p:spPr bwMode="auto">
            <a:xfrm>
              <a:off x="4795" y="143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6" name="Line 124"/>
            <p:cNvSpPr>
              <a:spLocks noChangeShapeType="1"/>
            </p:cNvSpPr>
            <p:nvPr/>
          </p:nvSpPr>
          <p:spPr bwMode="auto">
            <a:xfrm>
              <a:off x="4795" y="1815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7" name="Line 125"/>
            <p:cNvSpPr>
              <a:spLocks noChangeShapeType="1"/>
            </p:cNvSpPr>
            <p:nvPr/>
          </p:nvSpPr>
          <p:spPr bwMode="auto">
            <a:xfrm>
              <a:off x="4795" y="2196"/>
              <a:ext cx="0" cy="4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8" name="Line 126"/>
            <p:cNvSpPr>
              <a:spLocks noChangeShapeType="1"/>
            </p:cNvSpPr>
            <p:nvPr/>
          </p:nvSpPr>
          <p:spPr bwMode="auto">
            <a:xfrm>
              <a:off x="4795" y="2694"/>
              <a:ext cx="0" cy="1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9" name="Line 127"/>
            <p:cNvSpPr>
              <a:spLocks noChangeShapeType="1"/>
            </p:cNvSpPr>
            <p:nvPr/>
          </p:nvSpPr>
          <p:spPr bwMode="auto">
            <a:xfrm>
              <a:off x="4795" y="285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0" name="Line 128"/>
            <p:cNvSpPr>
              <a:spLocks noChangeShapeType="1"/>
            </p:cNvSpPr>
            <p:nvPr/>
          </p:nvSpPr>
          <p:spPr bwMode="auto">
            <a:xfrm>
              <a:off x="4795" y="3235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1" name="Line 129"/>
            <p:cNvSpPr>
              <a:spLocks noChangeShapeType="1"/>
            </p:cNvSpPr>
            <p:nvPr/>
          </p:nvSpPr>
          <p:spPr bwMode="auto">
            <a:xfrm>
              <a:off x="4795" y="3489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2" name="Line 130"/>
            <p:cNvSpPr>
              <a:spLocks noChangeShapeType="1"/>
            </p:cNvSpPr>
            <p:nvPr/>
          </p:nvSpPr>
          <p:spPr bwMode="auto">
            <a:xfrm>
              <a:off x="4795" y="3743"/>
              <a:ext cx="0" cy="24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3" name="Line 131"/>
            <p:cNvSpPr>
              <a:spLocks noChangeShapeType="1"/>
            </p:cNvSpPr>
            <p:nvPr/>
          </p:nvSpPr>
          <p:spPr bwMode="auto">
            <a:xfrm>
              <a:off x="5436" y="1253"/>
              <a:ext cx="0" cy="1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4" name="Line 132"/>
            <p:cNvSpPr>
              <a:spLocks noChangeShapeType="1"/>
            </p:cNvSpPr>
            <p:nvPr/>
          </p:nvSpPr>
          <p:spPr bwMode="auto">
            <a:xfrm>
              <a:off x="5436" y="143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5" name="Line 133"/>
            <p:cNvSpPr>
              <a:spLocks noChangeShapeType="1"/>
            </p:cNvSpPr>
            <p:nvPr/>
          </p:nvSpPr>
          <p:spPr bwMode="auto">
            <a:xfrm>
              <a:off x="5436" y="1815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6" name="Line 134"/>
            <p:cNvSpPr>
              <a:spLocks noChangeShapeType="1"/>
            </p:cNvSpPr>
            <p:nvPr/>
          </p:nvSpPr>
          <p:spPr bwMode="auto">
            <a:xfrm>
              <a:off x="5436" y="2196"/>
              <a:ext cx="0" cy="4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7" name="Line 135"/>
            <p:cNvSpPr>
              <a:spLocks noChangeShapeType="1"/>
            </p:cNvSpPr>
            <p:nvPr/>
          </p:nvSpPr>
          <p:spPr bwMode="auto">
            <a:xfrm>
              <a:off x="5436" y="2694"/>
              <a:ext cx="0" cy="1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8" name="Line 136"/>
            <p:cNvSpPr>
              <a:spLocks noChangeShapeType="1"/>
            </p:cNvSpPr>
            <p:nvPr/>
          </p:nvSpPr>
          <p:spPr bwMode="auto">
            <a:xfrm>
              <a:off x="5436" y="285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9" name="Line 137"/>
            <p:cNvSpPr>
              <a:spLocks noChangeShapeType="1"/>
            </p:cNvSpPr>
            <p:nvPr/>
          </p:nvSpPr>
          <p:spPr bwMode="auto">
            <a:xfrm>
              <a:off x="5436" y="3235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90" name="Line 138"/>
            <p:cNvSpPr>
              <a:spLocks noChangeShapeType="1"/>
            </p:cNvSpPr>
            <p:nvPr/>
          </p:nvSpPr>
          <p:spPr bwMode="auto">
            <a:xfrm>
              <a:off x="5436" y="3489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91" name="Line 139"/>
            <p:cNvSpPr>
              <a:spLocks noChangeShapeType="1"/>
            </p:cNvSpPr>
            <p:nvPr/>
          </p:nvSpPr>
          <p:spPr bwMode="auto">
            <a:xfrm>
              <a:off x="5436" y="3743"/>
              <a:ext cx="0" cy="24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692" name="Rectangle 140"/>
          <p:cNvSpPr>
            <a:spLocks noChangeArrowheads="1"/>
          </p:cNvSpPr>
          <p:nvPr/>
        </p:nvSpPr>
        <p:spPr bwMode="auto">
          <a:xfrm>
            <a:off x="517525" y="1500188"/>
            <a:ext cx="34877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Общегосударственные вопросы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571500" y="500063"/>
            <a:ext cx="8183563" cy="622300"/>
          </a:xfrm>
          <a:ln/>
        </p:spPr>
        <p:txBody>
          <a:bodyPr/>
          <a:lstStyle/>
          <a:p>
            <a:pPr marL="53975" algn="ct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>
                <a:solidFill>
                  <a:srgbClr val="E6E9CB"/>
                </a:solidFill>
                <a:latin typeface="Times New Roman" panose="02020603050405020304" pitchFamily="18" charset="0"/>
              </a:rPr>
              <a:t>Структура расходов бюджета Хромцовского сельского поселения  на 2020 год и плановый период 2021-2022 гг по основным разделам и подразделам</a:t>
            </a:r>
          </a:p>
        </p:txBody>
      </p:sp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571500" y="1792288"/>
            <a:ext cx="7986713" cy="1581150"/>
            <a:chOff x="360" y="1129"/>
            <a:chExt cx="5031" cy="996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60" y="1129"/>
              <a:ext cx="605" cy="473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Раздел подраздел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975" y="1129"/>
              <a:ext cx="2519" cy="473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Наименование</a:t>
              </a:r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501" y="1129"/>
              <a:ext cx="1876" cy="223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828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3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Сумма, тысяч рублей</a:t>
              </a:r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3501" y="1364"/>
              <a:ext cx="620" cy="242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2020 год</a:t>
              </a:r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131" y="1364"/>
              <a:ext cx="620" cy="242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2020 год</a:t>
              </a:r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4762" y="1364"/>
              <a:ext cx="620" cy="242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2021 год</a:t>
              </a:r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360" y="1616"/>
              <a:ext cx="605" cy="24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0203</a:t>
              </a:r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975" y="1616"/>
              <a:ext cx="2519" cy="24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Мобилизационная и вневойсковая подготовка</a:t>
              </a:r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3501" y="1616"/>
              <a:ext cx="620" cy="24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80,2</a:t>
              </a:r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4131" y="1616"/>
              <a:ext cx="620" cy="24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80,2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4762" y="1616"/>
              <a:ext cx="620" cy="24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360" y="1868"/>
              <a:ext cx="605" cy="24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ИТОГО</a:t>
              </a:r>
            </a:p>
          </p:txBody>
        </p:sp>
        <p:sp>
          <p:nvSpPr>
            <p:cNvPr id="24591" name="Rectangle 15"/>
            <p:cNvSpPr>
              <a:spLocks noChangeArrowheads="1"/>
            </p:cNvSpPr>
            <p:nvPr/>
          </p:nvSpPr>
          <p:spPr bwMode="auto">
            <a:xfrm>
              <a:off x="975" y="1868"/>
              <a:ext cx="2519" cy="24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3501" y="1868"/>
              <a:ext cx="620" cy="24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80,2</a:t>
              </a:r>
            </a:p>
          </p:txBody>
        </p:sp>
        <p:sp>
          <p:nvSpPr>
            <p:cNvPr id="24593" name="Rectangle 17"/>
            <p:cNvSpPr>
              <a:spLocks noChangeArrowheads="1"/>
            </p:cNvSpPr>
            <p:nvPr/>
          </p:nvSpPr>
          <p:spPr bwMode="auto">
            <a:xfrm>
              <a:off x="4131" y="1868"/>
              <a:ext cx="620" cy="24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80,2</a:t>
              </a:r>
            </a:p>
          </p:txBody>
        </p:sp>
        <p:sp>
          <p:nvSpPr>
            <p:cNvPr id="24594" name="Rectangle 18"/>
            <p:cNvSpPr>
              <a:spLocks noChangeArrowheads="1"/>
            </p:cNvSpPr>
            <p:nvPr/>
          </p:nvSpPr>
          <p:spPr bwMode="auto">
            <a:xfrm>
              <a:off x="4762" y="1868"/>
              <a:ext cx="620" cy="24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24595" name="Line 19"/>
            <p:cNvSpPr>
              <a:spLocks noChangeShapeType="1"/>
            </p:cNvSpPr>
            <p:nvPr/>
          </p:nvSpPr>
          <p:spPr bwMode="auto">
            <a:xfrm>
              <a:off x="360" y="1129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6" name="Line 20"/>
            <p:cNvSpPr>
              <a:spLocks noChangeShapeType="1"/>
            </p:cNvSpPr>
            <p:nvPr/>
          </p:nvSpPr>
          <p:spPr bwMode="auto">
            <a:xfrm>
              <a:off x="975" y="1129"/>
              <a:ext cx="251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>
              <a:off x="3501" y="1129"/>
              <a:ext cx="187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8" name="Line 22"/>
            <p:cNvSpPr>
              <a:spLocks noChangeShapeType="1"/>
            </p:cNvSpPr>
            <p:nvPr/>
          </p:nvSpPr>
          <p:spPr bwMode="auto">
            <a:xfrm>
              <a:off x="3501" y="1364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9" name="Line 23"/>
            <p:cNvSpPr>
              <a:spLocks noChangeShapeType="1"/>
            </p:cNvSpPr>
            <p:nvPr/>
          </p:nvSpPr>
          <p:spPr bwMode="auto">
            <a:xfrm>
              <a:off x="4131" y="1364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0" name="Line 24"/>
            <p:cNvSpPr>
              <a:spLocks noChangeShapeType="1"/>
            </p:cNvSpPr>
            <p:nvPr/>
          </p:nvSpPr>
          <p:spPr bwMode="auto">
            <a:xfrm>
              <a:off x="4762" y="1364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1" name="Line 25"/>
            <p:cNvSpPr>
              <a:spLocks noChangeShapeType="1"/>
            </p:cNvSpPr>
            <p:nvPr/>
          </p:nvSpPr>
          <p:spPr bwMode="auto">
            <a:xfrm>
              <a:off x="360" y="1616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2" name="Line 26"/>
            <p:cNvSpPr>
              <a:spLocks noChangeShapeType="1"/>
            </p:cNvSpPr>
            <p:nvPr/>
          </p:nvSpPr>
          <p:spPr bwMode="auto">
            <a:xfrm>
              <a:off x="975" y="1616"/>
              <a:ext cx="251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3" name="Line 27"/>
            <p:cNvSpPr>
              <a:spLocks noChangeShapeType="1"/>
            </p:cNvSpPr>
            <p:nvPr/>
          </p:nvSpPr>
          <p:spPr bwMode="auto">
            <a:xfrm>
              <a:off x="3501" y="1616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4" name="Line 28"/>
            <p:cNvSpPr>
              <a:spLocks noChangeShapeType="1"/>
            </p:cNvSpPr>
            <p:nvPr/>
          </p:nvSpPr>
          <p:spPr bwMode="auto">
            <a:xfrm>
              <a:off x="4131" y="1616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5" name="Line 29"/>
            <p:cNvSpPr>
              <a:spLocks noChangeShapeType="1"/>
            </p:cNvSpPr>
            <p:nvPr/>
          </p:nvSpPr>
          <p:spPr bwMode="auto">
            <a:xfrm>
              <a:off x="4762" y="1616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6" name="Line 30"/>
            <p:cNvSpPr>
              <a:spLocks noChangeShapeType="1"/>
            </p:cNvSpPr>
            <p:nvPr/>
          </p:nvSpPr>
          <p:spPr bwMode="auto">
            <a:xfrm>
              <a:off x="360" y="1868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7" name="Line 31"/>
            <p:cNvSpPr>
              <a:spLocks noChangeShapeType="1"/>
            </p:cNvSpPr>
            <p:nvPr/>
          </p:nvSpPr>
          <p:spPr bwMode="auto">
            <a:xfrm>
              <a:off x="975" y="1868"/>
              <a:ext cx="251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>
              <a:off x="3501" y="1868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9" name="Line 33"/>
            <p:cNvSpPr>
              <a:spLocks noChangeShapeType="1"/>
            </p:cNvSpPr>
            <p:nvPr/>
          </p:nvSpPr>
          <p:spPr bwMode="auto">
            <a:xfrm>
              <a:off x="4131" y="1868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0" name="Line 34"/>
            <p:cNvSpPr>
              <a:spLocks noChangeShapeType="1"/>
            </p:cNvSpPr>
            <p:nvPr/>
          </p:nvSpPr>
          <p:spPr bwMode="auto">
            <a:xfrm>
              <a:off x="4762" y="1868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1" name="Line 35"/>
            <p:cNvSpPr>
              <a:spLocks noChangeShapeType="1"/>
            </p:cNvSpPr>
            <p:nvPr/>
          </p:nvSpPr>
          <p:spPr bwMode="auto">
            <a:xfrm>
              <a:off x="360" y="2126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2" name="Line 36"/>
            <p:cNvSpPr>
              <a:spLocks noChangeShapeType="1"/>
            </p:cNvSpPr>
            <p:nvPr/>
          </p:nvSpPr>
          <p:spPr bwMode="auto">
            <a:xfrm>
              <a:off x="975" y="2126"/>
              <a:ext cx="251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3" name="Line 37"/>
            <p:cNvSpPr>
              <a:spLocks noChangeShapeType="1"/>
            </p:cNvSpPr>
            <p:nvPr/>
          </p:nvSpPr>
          <p:spPr bwMode="auto">
            <a:xfrm>
              <a:off x="3501" y="2126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4" name="Line 38"/>
            <p:cNvSpPr>
              <a:spLocks noChangeShapeType="1"/>
            </p:cNvSpPr>
            <p:nvPr/>
          </p:nvSpPr>
          <p:spPr bwMode="auto">
            <a:xfrm>
              <a:off x="4131" y="2126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5" name="Line 39"/>
            <p:cNvSpPr>
              <a:spLocks noChangeShapeType="1"/>
            </p:cNvSpPr>
            <p:nvPr/>
          </p:nvSpPr>
          <p:spPr bwMode="auto">
            <a:xfrm>
              <a:off x="4762" y="2126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6" name="Line 40"/>
            <p:cNvSpPr>
              <a:spLocks noChangeShapeType="1"/>
            </p:cNvSpPr>
            <p:nvPr/>
          </p:nvSpPr>
          <p:spPr bwMode="auto">
            <a:xfrm>
              <a:off x="360" y="1129"/>
              <a:ext cx="0" cy="47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7" name="Line 41"/>
            <p:cNvSpPr>
              <a:spLocks noChangeShapeType="1"/>
            </p:cNvSpPr>
            <p:nvPr/>
          </p:nvSpPr>
          <p:spPr bwMode="auto">
            <a:xfrm>
              <a:off x="360" y="1616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8" name="Line 42"/>
            <p:cNvSpPr>
              <a:spLocks noChangeShapeType="1"/>
            </p:cNvSpPr>
            <p:nvPr/>
          </p:nvSpPr>
          <p:spPr bwMode="auto">
            <a:xfrm>
              <a:off x="360" y="1868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9" name="Line 43"/>
            <p:cNvSpPr>
              <a:spLocks noChangeShapeType="1"/>
            </p:cNvSpPr>
            <p:nvPr/>
          </p:nvSpPr>
          <p:spPr bwMode="auto">
            <a:xfrm>
              <a:off x="975" y="1129"/>
              <a:ext cx="0" cy="47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0" name="Line 44"/>
            <p:cNvSpPr>
              <a:spLocks noChangeShapeType="1"/>
            </p:cNvSpPr>
            <p:nvPr/>
          </p:nvSpPr>
          <p:spPr bwMode="auto">
            <a:xfrm>
              <a:off x="975" y="1616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1" name="Line 45"/>
            <p:cNvSpPr>
              <a:spLocks noChangeShapeType="1"/>
            </p:cNvSpPr>
            <p:nvPr/>
          </p:nvSpPr>
          <p:spPr bwMode="auto">
            <a:xfrm>
              <a:off x="975" y="1868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2" name="Line 46"/>
            <p:cNvSpPr>
              <a:spLocks noChangeShapeType="1"/>
            </p:cNvSpPr>
            <p:nvPr/>
          </p:nvSpPr>
          <p:spPr bwMode="auto">
            <a:xfrm>
              <a:off x="3501" y="1129"/>
              <a:ext cx="0" cy="22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3" name="Line 47"/>
            <p:cNvSpPr>
              <a:spLocks noChangeShapeType="1"/>
            </p:cNvSpPr>
            <p:nvPr/>
          </p:nvSpPr>
          <p:spPr bwMode="auto">
            <a:xfrm>
              <a:off x="3501" y="1364"/>
              <a:ext cx="0" cy="24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4" name="Line 48"/>
            <p:cNvSpPr>
              <a:spLocks noChangeShapeType="1"/>
            </p:cNvSpPr>
            <p:nvPr/>
          </p:nvSpPr>
          <p:spPr bwMode="auto">
            <a:xfrm>
              <a:off x="3501" y="1616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5" name="Line 49"/>
            <p:cNvSpPr>
              <a:spLocks noChangeShapeType="1"/>
            </p:cNvSpPr>
            <p:nvPr/>
          </p:nvSpPr>
          <p:spPr bwMode="auto">
            <a:xfrm>
              <a:off x="3501" y="1868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6" name="Line 50"/>
            <p:cNvSpPr>
              <a:spLocks noChangeShapeType="1"/>
            </p:cNvSpPr>
            <p:nvPr/>
          </p:nvSpPr>
          <p:spPr bwMode="auto">
            <a:xfrm>
              <a:off x="4131" y="1364"/>
              <a:ext cx="0" cy="24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7" name="Line 51"/>
            <p:cNvSpPr>
              <a:spLocks noChangeShapeType="1"/>
            </p:cNvSpPr>
            <p:nvPr/>
          </p:nvSpPr>
          <p:spPr bwMode="auto">
            <a:xfrm>
              <a:off x="4131" y="1616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8" name="Line 52"/>
            <p:cNvSpPr>
              <a:spLocks noChangeShapeType="1"/>
            </p:cNvSpPr>
            <p:nvPr/>
          </p:nvSpPr>
          <p:spPr bwMode="auto">
            <a:xfrm>
              <a:off x="4131" y="1868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9" name="Line 53"/>
            <p:cNvSpPr>
              <a:spLocks noChangeShapeType="1"/>
            </p:cNvSpPr>
            <p:nvPr/>
          </p:nvSpPr>
          <p:spPr bwMode="auto">
            <a:xfrm>
              <a:off x="4762" y="1364"/>
              <a:ext cx="0" cy="24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0" name="Line 54"/>
            <p:cNvSpPr>
              <a:spLocks noChangeShapeType="1"/>
            </p:cNvSpPr>
            <p:nvPr/>
          </p:nvSpPr>
          <p:spPr bwMode="auto">
            <a:xfrm>
              <a:off x="4762" y="1616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1" name="Line 55"/>
            <p:cNvSpPr>
              <a:spLocks noChangeShapeType="1"/>
            </p:cNvSpPr>
            <p:nvPr/>
          </p:nvSpPr>
          <p:spPr bwMode="auto">
            <a:xfrm>
              <a:off x="4762" y="1868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2" name="Line 56"/>
            <p:cNvSpPr>
              <a:spLocks noChangeShapeType="1"/>
            </p:cNvSpPr>
            <p:nvPr/>
          </p:nvSpPr>
          <p:spPr bwMode="auto">
            <a:xfrm>
              <a:off x="5392" y="1129"/>
              <a:ext cx="0" cy="22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3" name="Line 57"/>
            <p:cNvSpPr>
              <a:spLocks noChangeShapeType="1"/>
            </p:cNvSpPr>
            <p:nvPr/>
          </p:nvSpPr>
          <p:spPr bwMode="auto">
            <a:xfrm>
              <a:off x="5392" y="1364"/>
              <a:ext cx="0" cy="24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4" name="Line 58"/>
            <p:cNvSpPr>
              <a:spLocks noChangeShapeType="1"/>
            </p:cNvSpPr>
            <p:nvPr/>
          </p:nvSpPr>
          <p:spPr bwMode="auto">
            <a:xfrm>
              <a:off x="5392" y="1616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5" name="Line 59"/>
            <p:cNvSpPr>
              <a:spLocks noChangeShapeType="1"/>
            </p:cNvSpPr>
            <p:nvPr/>
          </p:nvSpPr>
          <p:spPr bwMode="auto">
            <a:xfrm>
              <a:off x="5392" y="1868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515938" y="1435100"/>
            <a:ext cx="2600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Times New Roman" panose="02020603050405020304" pitchFamily="18" charset="0"/>
              </a:rPr>
              <a:t>Национальная оборона</a:t>
            </a:r>
          </a:p>
        </p:txBody>
      </p:sp>
      <p:grpSp>
        <p:nvGrpSpPr>
          <p:cNvPr id="24637" name="Group 61"/>
          <p:cNvGrpSpPr>
            <a:grpSpLocks/>
          </p:cNvGrpSpPr>
          <p:nvPr/>
        </p:nvGrpSpPr>
        <p:grpSpPr bwMode="auto">
          <a:xfrm>
            <a:off x="611188" y="4292600"/>
            <a:ext cx="7945437" cy="1465263"/>
            <a:chOff x="385" y="2704"/>
            <a:chExt cx="5005" cy="923"/>
          </a:xfrm>
        </p:grpSpPr>
        <p:sp>
          <p:nvSpPr>
            <p:cNvPr id="24638" name="Rectangle 62"/>
            <p:cNvSpPr>
              <a:spLocks noChangeArrowheads="1"/>
            </p:cNvSpPr>
            <p:nvPr/>
          </p:nvSpPr>
          <p:spPr bwMode="auto">
            <a:xfrm>
              <a:off x="385" y="2704"/>
              <a:ext cx="625" cy="37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Раздел подраздел</a:t>
              </a:r>
            </a:p>
          </p:txBody>
        </p:sp>
        <p:sp>
          <p:nvSpPr>
            <p:cNvPr id="24639" name="Rectangle 63"/>
            <p:cNvSpPr>
              <a:spLocks noChangeArrowheads="1"/>
            </p:cNvSpPr>
            <p:nvPr/>
          </p:nvSpPr>
          <p:spPr bwMode="auto">
            <a:xfrm>
              <a:off x="1020" y="2704"/>
              <a:ext cx="2498" cy="37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Наименование</a:t>
              </a:r>
            </a:p>
          </p:txBody>
        </p:sp>
        <p:sp>
          <p:nvSpPr>
            <p:cNvPr id="24640" name="Rectangle 64"/>
            <p:cNvSpPr>
              <a:spLocks noChangeArrowheads="1"/>
            </p:cNvSpPr>
            <p:nvPr/>
          </p:nvSpPr>
          <p:spPr bwMode="auto">
            <a:xfrm>
              <a:off x="3528" y="2704"/>
              <a:ext cx="1849" cy="11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828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3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Сумма, тысяч рублей</a:t>
              </a:r>
            </a:p>
          </p:txBody>
        </p:sp>
        <p:sp>
          <p:nvSpPr>
            <p:cNvPr id="24641" name="Rectangle 65"/>
            <p:cNvSpPr>
              <a:spLocks noChangeArrowheads="1"/>
            </p:cNvSpPr>
            <p:nvPr/>
          </p:nvSpPr>
          <p:spPr bwMode="auto">
            <a:xfrm>
              <a:off x="3528" y="2829"/>
              <a:ext cx="611" cy="25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2020 год</a:t>
              </a:r>
            </a:p>
          </p:txBody>
        </p:sp>
        <p:sp>
          <p:nvSpPr>
            <p:cNvPr id="24642" name="Rectangle 66"/>
            <p:cNvSpPr>
              <a:spLocks noChangeArrowheads="1"/>
            </p:cNvSpPr>
            <p:nvPr/>
          </p:nvSpPr>
          <p:spPr bwMode="auto">
            <a:xfrm>
              <a:off x="4149" y="2829"/>
              <a:ext cx="611" cy="25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2021 год</a:t>
              </a:r>
            </a:p>
          </p:txBody>
        </p:sp>
        <p:sp>
          <p:nvSpPr>
            <p:cNvPr id="24643" name="Rectangle 67"/>
            <p:cNvSpPr>
              <a:spLocks noChangeArrowheads="1"/>
            </p:cNvSpPr>
            <p:nvPr/>
          </p:nvSpPr>
          <p:spPr bwMode="auto">
            <a:xfrm>
              <a:off x="4770" y="2829"/>
              <a:ext cx="611" cy="25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2022 год</a:t>
              </a:r>
            </a:p>
          </p:txBody>
        </p:sp>
        <p:sp>
          <p:nvSpPr>
            <p:cNvPr id="24644" name="Rectangle 68"/>
            <p:cNvSpPr>
              <a:spLocks noChangeArrowheads="1"/>
            </p:cNvSpPr>
            <p:nvPr/>
          </p:nvSpPr>
          <p:spPr bwMode="auto">
            <a:xfrm>
              <a:off x="385" y="3093"/>
              <a:ext cx="625" cy="25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0310</a:t>
              </a:r>
            </a:p>
          </p:txBody>
        </p:sp>
        <p:sp>
          <p:nvSpPr>
            <p:cNvPr id="24645" name="Rectangle 69"/>
            <p:cNvSpPr>
              <a:spLocks noChangeArrowheads="1"/>
            </p:cNvSpPr>
            <p:nvPr/>
          </p:nvSpPr>
          <p:spPr bwMode="auto">
            <a:xfrm>
              <a:off x="1020" y="3093"/>
              <a:ext cx="2498" cy="25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Обеспечение пожарной безопасности</a:t>
              </a:r>
            </a:p>
          </p:txBody>
        </p:sp>
        <p:sp>
          <p:nvSpPr>
            <p:cNvPr id="24646" name="Rectangle 70"/>
            <p:cNvSpPr>
              <a:spLocks noChangeArrowheads="1"/>
            </p:cNvSpPr>
            <p:nvPr/>
          </p:nvSpPr>
          <p:spPr bwMode="auto">
            <a:xfrm>
              <a:off x="3528" y="3093"/>
              <a:ext cx="611" cy="25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51,2</a:t>
              </a:r>
            </a:p>
          </p:txBody>
        </p:sp>
        <p:sp>
          <p:nvSpPr>
            <p:cNvPr id="24647" name="Rectangle 71"/>
            <p:cNvSpPr>
              <a:spLocks noChangeArrowheads="1"/>
            </p:cNvSpPr>
            <p:nvPr/>
          </p:nvSpPr>
          <p:spPr bwMode="auto">
            <a:xfrm>
              <a:off x="4149" y="3093"/>
              <a:ext cx="611" cy="25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30,0</a:t>
              </a:r>
            </a:p>
          </p:txBody>
        </p:sp>
        <p:sp>
          <p:nvSpPr>
            <p:cNvPr id="24648" name="Rectangle 72"/>
            <p:cNvSpPr>
              <a:spLocks noChangeArrowheads="1"/>
            </p:cNvSpPr>
            <p:nvPr/>
          </p:nvSpPr>
          <p:spPr bwMode="auto">
            <a:xfrm>
              <a:off x="4770" y="3093"/>
              <a:ext cx="611" cy="25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30,0</a:t>
              </a:r>
            </a:p>
          </p:txBody>
        </p:sp>
        <p:sp>
          <p:nvSpPr>
            <p:cNvPr id="24649" name="Rectangle 73"/>
            <p:cNvSpPr>
              <a:spLocks noChangeArrowheads="1"/>
            </p:cNvSpPr>
            <p:nvPr/>
          </p:nvSpPr>
          <p:spPr bwMode="auto">
            <a:xfrm>
              <a:off x="385" y="3359"/>
              <a:ext cx="625" cy="25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ИТОГО</a:t>
              </a:r>
            </a:p>
          </p:txBody>
        </p:sp>
        <p:sp>
          <p:nvSpPr>
            <p:cNvPr id="24650" name="Rectangle 74"/>
            <p:cNvSpPr>
              <a:spLocks noChangeArrowheads="1"/>
            </p:cNvSpPr>
            <p:nvPr/>
          </p:nvSpPr>
          <p:spPr bwMode="auto">
            <a:xfrm>
              <a:off x="1020" y="3359"/>
              <a:ext cx="2498" cy="25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51" name="Rectangle 75"/>
            <p:cNvSpPr>
              <a:spLocks noChangeArrowheads="1"/>
            </p:cNvSpPr>
            <p:nvPr/>
          </p:nvSpPr>
          <p:spPr bwMode="auto">
            <a:xfrm>
              <a:off x="3528" y="3359"/>
              <a:ext cx="611" cy="25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51,2</a:t>
              </a:r>
            </a:p>
          </p:txBody>
        </p:sp>
        <p:sp>
          <p:nvSpPr>
            <p:cNvPr id="24652" name="Rectangle 76"/>
            <p:cNvSpPr>
              <a:spLocks noChangeArrowheads="1"/>
            </p:cNvSpPr>
            <p:nvPr/>
          </p:nvSpPr>
          <p:spPr bwMode="auto">
            <a:xfrm>
              <a:off x="4149" y="3359"/>
              <a:ext cx="611" cy="25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30,0</a:t>
              </a:r>
            </a:p>
          </p:txBody>
        </p:sp>
        <p:sp>
          <p:nvSpPr>
            <p:cNvPr id="24653" name="Rectangle 77"/>
            <p:cNvSpPr>
              <a:spLocks noChangeArrowheads="1"/>
            </p:cNvSpPr>
            <p:nvPr/>
          </p:nvSpPr>
          <p:spPr bwMode="auto">
            <a:xfrm>
              <a:off x="4770" y="3359"/>
              <a:ext cx="611" cy="25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30,0</a:t>
              </a:r>
            </a:p>
          </p:txBody>
        </p:sp>
        <p:sp>
          <p:nvSpPr>
            <p:cNvPr id="24654" name="Line 78"/>
            <p:cNvSpPr>
              <a:spLocks noChangeShapeType="1"/>
            </p:cNvSpPr>
            <p:nvPr/>
          </p:nvSpPr>
          <p:spPr bwMode="auto">
            <a:xfrm>
              <a:off x="385" y="2704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55" name="Line 79"/>
            <p:cNvSpPr>
              <a:spLocks noChangeShapeType="1"/>
            </p:cNvSpPr>
            <p:nvPr/>
          </p:nvSpPr>
          <p:spPr bwMode="auto">
            <a:xfrm>
              <a:off x="1020" y="2704"/>
              <a:ext cx="24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56" name="Line 80"/>
            <p:cNvSpPr>
              <a:spLocks noChangeShapeType="1"/>
            </p:cNvSpPr>
            <p:nvPr/>
          </p:nvSpPr>
          <p:spPr bwMode="auto">
            <a:xfrm>
              <a:off x="3528" y="2704"/>
              <a:ext cx="184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57" name="Line 81"/>
            <p:cNvSpPr>
              <a:spLocks noChangeShapeType="1"/>
            </p:cNvSpPr>
            <p:nvPr/>
          </p:nvSpPr>
          <p:spPr bwMode="auto">
            <a:xfrm>
              <a:off x="3528" y="2829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58" name="Line 82"/>
            <p:cNvSpPr>
              <a:spLocks noChangeShapeType="1"/>
            </p:cNvSpPr>
            <p:nvPr/>
          </p:nvSpPr>
          <p:spPr bwMode="auto">
            <a:xfrm>
              <a:off x="4149" y="2829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59" name="Line 83"/>
            <p:cNvSpPr>
              <a:spLocks noChangeShapeType="1"/>
            </p:cNvSpPr>
            <p:nvPr/>
          </p:nvSpPr>
          <p:spPr bwMode="auto">
            <a:xfrm>
              <a:off x="4770" y="2829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0" name="Line 84"/>
            <p:cNvSpPr>
              <a:spLocks noChangeShapeType="1"/>
            </p:cNvSpPr>
            <p:nvPr/>
          </p:nvSpPr>
          <p:spPr bwMode="auto">
            <a:xfrm>
              <a:off x="385" y="3093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1" name="Line 85"/>
            <p:cNvSpPr>
              <a:spLocks noChangeShapeType="1"/>
            </p:cNvSpPr>
            <p:nvPr/>
          </p:nvSpPr>
          <p:spPr bwMode="auto">
            <a:xfrm>
              <a:off x="1020" y="3093"/>
              <a:ext cx="24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2" name="Line 86"/>
            <p:cNvSpPr>
              <a:spLocks noChangeShapeType="1"/>
            </p:cNvSpPr>
            <p:nvPr/>
          </p:nvSpPr>
          <p:spPr bwMode="auto">
            <a:xfrm>
              <a:off x="3528" y="3093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3" name="Line 87"/>
            <p:cNvSpPr>
              <a:spLocks noChangeShapeType="1"/>
            </p:cNvSpPr>
            <p:nvPr/>
          </p:nvSpPr>
          <p:spPr bwMode="auto">
            <a:xfrm>
              <a:off x="4149" y="3093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4" name="Line 88"/>
            <p:cNvSpPr>
              <a:spLocks noChangeShapeType="1"/>
            </p:cNvSpPr>
            <p:nvPr/>
          </p:nvSpPr>
          <p:spPr bwMode="auto">
            <a:xfrm>
              <a:off x="4770" y="3093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5" name="Line 89"/>
            <p:cNvSpPr>
              <a:spLocks noChangeShapeType="1"/>
            </p:cNvSpPr>
            <p:nvPr/>
          </p:nvSpPr>
          <p:spPr bwMode="auto">
            <a:xfrm>
              <a:off x="385" y="3359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6" name="Line 90"/>
            <p:cNvSpPr>
              <a:spLocks noChangeShapeType="1"/>
            </p:cNvSpPr>
            <p:nvPr/>
          </p:nvSpPr>
          <p:spPr bwMode="auto">
            <a:xfrm>
              <a:off x="1020" y="3359"/>
              <a:ext cx="24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7" name="Line 91"/>
            <p:cNvSpPr>
              <a:spLocks noChangeShapeType="1"/>
            </p:cNvSpPr>
            <p:nvPr/>
          </p:nvSpPr>
          <p:spPr bwMode="auto">
            <a:xfrm>
              <a:off x="3528" y="3359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8" name="Line 92"/>
            <p:cNvSpPr>
              <a:spLocks noChangeShapeType="1"/>
            </p:cNvSpPr>
            <p:nvPr/>
          </p:nvSpPr>
          <p:spPr bwMode="auto">
            <a:xfrm>
              <a:off x="4149" y="3359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9" name="Line 93"/>
            <p:cNvSpPr>
              <a:spLocks noChangeShapeType="1"/>
            </p:cNvSpPr>
            <p:nvPr/>
          </p:nvSpPr>
          <p:spPr bwMode="auto">
            <a:xfrm>
              <a:off x="4770" y="3359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0" name="Line 94"/>
            <p:cNvSpPr>
              <a:spLocks noChangeShapeType="1"/>
            </p:cNvSpPr>
            <p:nvPr/>
          </p:nvSpPr>
          <p:spPr bwMode="auto">
            <a:xfrm>
              <a:off x="385" y="3628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1" name="Line 95"/>
            <p:cNvSpPr>
              <a:spLocks noChangeShapeType="1"/>
            </p:cNvSpPr>
            <p:nvPr/>
          </p:nvSpPr>
          <p:spPr bwMode="auto">
            <a:xfrm>
              <a:off x="1020" y="3628"/>
              <a:ext cx="24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2" name="Line 96"/>
            <p:cNvSpPr>
              <a:spLocks noChangeShapeType="1"/>
            </p:cNvSpPr>
            <p:nvPr/>
          </p:nvSpPr>
          <p:spPr bwMode="auto">
            <a:xfrm>
              <a:off x="3528" y="3628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3" name="Line 97"/>
            <p:cNvSpPr>
              <a:spLocks noChangeShapeType="1"/>
            </p:cNvSpPr>
            <p:nvPr/>
          </p:nvSpPr>
          <p:spPr bwMode="auto">
            <a:xfrm>
              <a:off x="4149" y="3628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4" name="Line 98"/>
            <p:cNvSpPr>
              <a:spLocks noChangeShapeType="1"/>
            </p:cNvSpPr>
            <p:nvPr/>
          </p:nvSpPr>
          <p:spPr bwMode="auto">
            <a:xfrm>
              <a:off x="4770" y="3628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5" name="Line 99"/>
            <p:cNvSpPr>
              <a:spLocks noChangeShapeType="1"/>
            </p:cNvSpPr>
            <p:nvPr/>
          </p:nvSpPr>
          <p:spPr bwMode="auto">
            <a:xfrm>
              <a:off x="385" y="2704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6" name="Line 100"/>
            <p:cNvSpPr>
              <a:spLocks noChangeShapeType="1"/>
            </p:cNvSpPr>
            <p:nvPr/>
          </p:nvSpPr>
          <p:spPr bwMode="auto">
            <a:xfrm>
              <a:off x="385" y="3093"/>
              <a:ext cx="0" cy="25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7" name="Line 101"/>
            <p:cNvSpPr>
              <a:spLocks noChangeShapeType="1"/>
            </p:cNvSpPr>
            <p:nvPr/>
          </p:nvSpPr>
          <p:spPr bwMode="auto">
            <a:xfrm>
              <a:off x="385" y="3359"/>
              <a:ext cx="0" cy="25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8" name="Line 102"/>
            <p:cNvSpPr>
              <a:spLocks noChangeShapeType="1"/>
            </p:cNvSpPr>
            <p:nvPr/>
          </p:nvSpPr>
          <p:spPr bwMode="auto">
            <a:xfrm>
              <a:off x="1020" y="2704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9" name="Line 103"/>
            <p:cNvSpPr>
              <a:spLocks noChangeShapeType="1"/>
            </p:cNvSpPr>
            <p:nvPr/>
          </p:nvSpPr>
          <p:spPr bwMode="auto">
            <a:xfrm>
              <a:off x="1020" y="3093"/>
              <a:ext cx="0" cy="25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0" name="Line 104"/>
            <p:cNvSpPr>
              <a:spLocks noChangeShapeType="1"/>
            </p:cNvSpPr>
            <p:nvPr/>
          </p:nvSpPr>
          <p:spPr bwMode="auto">
            <a:xfrm>
              <a:off x="1020" y="3359"/>
              <a:ext cx="0" cy="25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1" name="Line 105"/>
            <p:cNvSpPr>
              <a:spLocks noChangeShapeType="1"/>
            </p:cNvSpPr>
            <p:nvPr/>
          </p:nvSpPr>
          <p:spPr bwMode="auto">
            <a:xfrm>
              <a:off x="3528" y="2704"/>
              <a:ext cx="0" cy="11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2" name="Line 106"/>
            <p:cNvSpPr>
              <a:spLocks noChangeShapeType="1"/>
            </p:cNvSpPr>
            <p:nvPr/>
          </p:nvSpPr>
          <p:spPr bwMode="auto">
            <a:xfrm>
              <a:off x="3528" y="2829"/>
              <a:ext cx="0" cy="25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3" name="Line 107"/>
            <p:cNvSpPr>
              <a:spLocks noChangeShapeType="1"/>
            </p:cNvSpPr>
            <p:nvPr/>
          </p:nvSpPr>
          <p:spPr bwMode="auto">
            <a:xfrm>
              <a:off x="3528" y="3093"/>
              <a:ext cx="0" cy="25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4" name="Line 108"/>
            <p:cNvSpPr>
              <a:spLocks noChangeShapeType="1"/>
            </p:cNvSpPr>
            <p:nvPr/>
          </p:nvSpPr>
          <p:spPr bwMode="auto">
            <a:xfrm>
              <a:off x="3528" y="3359"/>
              <a:ext cx="0" cy="25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5" name="Line 109"/>
            <p:cNvSpPr>
              <a:spLocks noChangeShapeType="1"/>
            </p:cNvSpPr>
            <p:nvPr/>
          </p:nvSpPr>
          <p:spPr bwMode="auto">
            <a:xfrm>
              <a:off x="4149" y="2829"/>
              <a:ext cx="0" cy="25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6" name="Line 110"/>
            <p:cNvSpPr>
              <a:spLocks noChangeShapeType="1"/>
            </p:cNvSpPr>
            <p:nvPr/>
          </p:nvSpPr>
          <p:spPr bwMode="auto">
            <a:xfrm>
              <a:off x="4149" y="3093"/>
              <a:ext cx="0" cy="25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7" name="Line 111"/>
            <p:cNvSpPr>
              <a:spLocks noChangeShapeType="1"/>
            </p:cNvSpPr>
            <p:nvPr/>
          </p:nvSpPr>
          <p:spPr bwMode="auto">
            <a:xfrm>
              <a:off x="4149" y="3359"/>
              <a:ext cx="0" cy="25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8" name="Line 112"/>
            <p:cNvSpPr>
              <a:spLocks noChangeShapeType="1"/>
            </p:cNvSpPr>
            <p:nvPr/>
          </p:nvSpPr>
          <p:spPr bwMode="auto">
            <a:xfrm>
              <a:off x="4770" y="2829"/>
              <a:ext cx="0" cy="25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9" name="Line 113"/>
            <p:cNvSpPr>
              <a:spLocks noChangeShapeType="1"/>
            </p:cNvSpPr>
            <p:nvPr/>
          </p:nvSpPr>
          <p:spPr bwMode="auto">
            <a:xfrm>
              <a:off x="4770" y="3093"/>
              <a:ext cx="0" cy="25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90" name="Line 114"/>
            <p:cNvSpPr>
              <a:spLocks noChangeShapeType="1"/>
            </p:cNvSpPr>
            <p:nvPr/>
          </p:nvSpPr>
          <p:spPr bwMode="auto">
            <a:xfrm>
              <a:off x="4770" y="3359"/>
              <a:ext cx="0" cy="25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91" name="Line 115"/>
            <p:cNvSpPr>
              <a:spLocks noChangeShapeType="1"/>
            </p:cNvSpPr>
            <p:nvPr/>
          </p:nvSpPr>
          <p:spPr bwMode="auto">
            <a:xfrm>
              <a:off x="5391" y="2704"/>
              <a:ext cx="0" cy="11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92" name="Line 116"/>
            <p:cNvSpPr>
              <a:spLocks noChangeShapeType="1"/>
            </p:cNvSpPr>
            <p:nvPr/>
          </p:nvSpPr>
          <p:spPr bwMode="auto">
            <a:xfrm>
              <a:off x="5391" y="2829"/>
              <a:ext cx="0" cy="25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93" name="Line 117"/>
            <p:cNvSpPr>
              <a:spLocks noChangeShapeType="1"/>
            </p:cNvSpPr>
            <p:nvPr/>
          </p:nvSpPr>
          <p:spPr bwMode="auto">
            <a:xfrm>
              <a:off x="5391" y="3093"/>
              <a:ext cx="0" cy="25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94" name="Line 118"/>
            <p:cNvSpPr>
              <a:spLocks noChangeShapeType="1"/>
            </p:cNvSpPr>
            <p:nvPr/>
          </p:nvSpPr>
          <p:spPr bwMode="auto">
            <a:xfrm>
              <a:off x="5391" y="3359"/>
              <a:ext cx="0" cy="25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695" name="Rectangle 119"/>
          <p:cNvSpPr>
            <a:spLocks noChangeArrowheads="1"/>
          </p:cNvSpPr>
          <p:nvPr/>
        </p:nvSpPr>
        <p:spPr bwMode="auto">
          <a:xfrm>
            <a:off x="538163" y="3487738"/>
            <a:ext cx="6985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Times New Roman" panose="02020603050405020304" pitchFamily="18" charset="0"/>
              </a:rPr>
              <a:t>Национальная безопасность и правоохранительная деятельность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B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0063" y="357188"/>
            <a:ext cx="8183562" cy="765175"/>
          </a:xfrm>
          <a:ln/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400">
                <a:latin typeface="Franklin Gothic Book" panose="020B0503020102020204" pitchFamily="34" charset="0"/>
              </a:rPr>
              <a:t>Уважаемые жители Хромцовского сельского поселения!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500063" y="1071563"/>
            <a:ext cx="8358187" cy="492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419100" indent="-366713"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</a:pPr>
            <a:r>
              <a:rPr lang="ru-RU" altLang="ru-RU" sz="1600">
                <a:solidFill>
                  <a:srgbClr val="FFFFFF"/>
                </a:solidFill>
                <a:latin typeface="Times New Roman" panose="02020603050405020304" pitchFamily="18" charset="0"/>
              </a:rPr>
              <a:t>Одна из основных целей бюджетной политики – обеспечение прозрачности, открытости и доступности бюджетного процесса для населения. Инструментом реализации этой цели является «Бюджет для граждан». </a:t>
            </a:r>
          </a:p>
          <a:p>
            <a:pPr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</a:pPr>
            <a:r>
              <a:rPr lang="ru-RU" altLang="ru-RU" sz="1600">
                <a:solidFill>
                  <a:srgbClr val="FFFFFF"/>
                </a:solidFill>
                <a:latin typeface="Times New Roman" panose="02020603050405020304" pitchFamily="18" charset="0"/>
              </a:rPr>
              <a:t>«Бюджет для граждан» - это аналитический материал, разрабатываемый в целях ознакомления граждан с основными целями, задачами и приоритетными направлениями бюджетной политики Хромцовского сельского поселения, планируемыми и достигнутыми результатами использования бюджетных ассигнований.</a:t>
            </a:r>
          </a:p>
          <a:p>
            <a:pPr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</a:pPr>
            <a:r>
              <a:rPr lang="ru-RU" altLang="ru-RU" sz="1600">
                <a:solidFill>
                  <a:srgbClr val="FFFFFF"/>
                </a:solidFill>
                <a:latin typeface="Times New Roman" panose="02020603050405020304" pitchFamily="18" charset="0"/>
              </a:rPr>
              <a:t>Надеемся, что представление бюджета в понятной и доступной форме повысит уровень общественного участия жителей в бюджетном процессе Хромцовского сельского поселения.</a:t>
            </a:r>
          </a:p>
          <a:p>
            <a:pPr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</a:pPr>
            <a:r>
              <a:rPr lang="ru-RU" altLang="ru-RU" sz="1600">
                <a:solidFill>
                  <a:srgbClr val="FFFFFF"/>
                </a:solidFill>
                <a:latin typeface="Times New Roman" panose="02020603050405020304" pitchFamily="18" charset="0"/>
              </a:rPr>
              <a:t>«Бюджет для граждан подготовлен администрацией Хромцовского сельского поселения Фурмановского муниципального района.</a:t>
            </a:r>
          </a:p>
          <a:p>
            <a:pPr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</a:pPr>
            <a:endParaRPr lang="ru-RU" altLang="ru-RU" sz="160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</a:pPr>
            <a:r>
              <a:rPr lang="ru-RU" altLang="ru-RU" sz="1600">
                <a:solidFill>
                  <a:srgbClr val="FFFFFF"/>
                </a:solidFill>
              </a:rPr>
              <a:t>Место нахождения: Ивановская область, Фурмановский район, село Хромцово, д.8</a:t>
            </a:r>
          </a:p>
          <a:p>
            <a:pPr marL="403225" indent="-368300"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SzPct val="80000"/>
              <a:buFont typeface="Wingdings 2" panose="05020102010507070707" pitchFamily="18" charset="2"/>
              <a:buChar char=""/>
            </a:pPr>
            <a:r>
              <a:rPr lang="ru-RU" altLang="ru-RU" sz="1600">
                <a:solidFill>
                  <a:srgbClr val="FFFFFF"/>
                </a:solidFill>
              </a:rPr>
              <a:t>Телефон: (49341) 98-1-30</a:t>
            </a:r>
          </a:p>
          <a:p>
            <a:pPr marL="403225" indent="-368300"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SzPct val="80000"/>
              <a:buFont typeface="Wingdings 2" panose="05020102010507070707" pitchFamily="18" charset="2"/>
              <a:buChar char=""/>
            </a:pPr>
            <a:r>
              <a:rPr lang="ru-RU" altLang="ru-RU" sz="1600">
                <a:solidFill>
                  <a:srgbClr val="FFFFFF"/>
                </a:solidFill>
              </a:rPr>
              <a:t>Факс: (49341)  98-1-01</a:t>
            </a:r>
          </a:p>
          <a:p>
            <a:pPr marL="403225" indent="-368300"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SzPct val="80000"/>
              <a:buFont typeface="Wingdings 2" panose="05020102010507070707" pitchFamily="18" charset="2"/>
              <a:buChar char=""/>
            </a:pPr>
            <a:r>
              <a:rPr lang="ru-RU" altLang="ru-RU" sz="1600">
                <a:solidFill>
                  <a:srgbClr val="FFFFFF"/>
                </a:solidFill>
              </a:rPr>
              <a:t>Адрес электронной почты: chromzovo@mail.ru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571500" y="500063"/>
            <a:ext cx="8183563" cy="622300"/>
          </a:xfrm>
          <a:ln/>
        </p:spPr>
        <p:txBody>
          <a:bodyPr/>
          <a:lstStyle/>
          <a:p>
            <a:pPr marL="53975" algn="ct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>
                <a:solidFill>
                  <a:srgbClr val="E6E9CB"/>
                </a:solidFill>
                <a:latin typeface="Times New Roman" panose="02020603050405020304" pitchFamily="18" charset="0"/>
              </a:rPr>
              <a:t>Структура расходов бюджета Хромцовского сельского поселения  на 2020 год и плановый период 2021-2021 гг по основным разделам и подразделам</a:t>
            </a:r>
          </a:p>
        </p:txBody>
      </p:sp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431800" y="3716338"/>
            <a:ext cx="7985125" cy="1352550"/>
            <a:chOff x="272" y="2341"/>
            <a:chExt cx="5030" cy="852"/>
          </a:xfrm>
        </p:grpSpPr>
        <p:sp>
          <p:nvSpPr>
            <p:cNvPr id="25603" name="Rectangle 3"/>
            <p:cNvSpPr>
              <a:spLocks noChangeArrowheads="1"/>
            </p:cNvSpPr>
            <p:nvPr/>
          </p:nvSpPr>
          <p:spPr bwMode="auto">
            <a:xfrm>
              <a:off x="272" y="2341"/>
              <a:ext cx="641" cy="35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Раздел подраздел</a:t>
              </a:r>
            </a:p>
          </p:txBody>
        </p:sp>
        <p:sp>
          <p:nvSpPr>
            <p:cNvPr id="25604" name="Rectangle 4"/>
            <p:cNvSpPr>
              <a:spLocks noChangeArrowheads="1"/>
            </p:cNvSpPr>
            <p:nvPr/>
          </p:nvSpPr>
          <p:spPr bwMode="auto">
            <a:xfrm>
              <a:off x="923" y="2341"/>
              <a:ext cx="2446" cy="35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Наименование</a:t>
              </a:r>
            </a:p>
          </p:txBody>
        </p:sp>
        <p:sp>
          <p:nvSpPr>
            <p:cNvPr id="25605" name="Rectangle 5"/>
            <p:cNvSpPr>
              <a:spLocks noChangeArrowheads="1"/>
            </p:cNvSpPr>
            <p:nvPr/>
          </p:nvSpPr>
          <p:spPr bwMode="auto">
            <a:xfrm>
              <a:off x="3379" y="2341"/>
              <a:ext cx="1908" cy="10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828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3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Сумма, тысяч рублей</a:t>
              </a:r>
            </a:p>
          </p:txBody>
        </p:sp>
        <p:sp>
          <p:nvSpPr>
            <p:cNvPr id="25606" name="Rectangle 6"/>
            <p:cNvSpPr>
              <a:spLocks noChangeArrowheads="1"/>
            </p:cNvSpPr>
            <p:nvPr/>
          </p:nvSpPr>
          <p:spPr bwMode="auto">
            <a:xfrm>
              <a:off x="3379" y="2459"/>
              <a:ext cx="631" cy="23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2020</a:t>
              </a:r>
            </a:p>
          </p:txBody>
        </p:sp>
        <p:sp>
          <p:nvSpPr>
            <p:cNvPr id="25607" name="Rectangle 7"/>
            <p:cNvSpPr>
              <a:spLocks noChangeArrowheads="1"/>
            </p:cNvSpPr>
            <p:nvPr/>
          </p:nvSpPr>
          <p:spPr bwMode="auto">
            <a:xfrm>
              <a:off x="4020" y="2459"/>
              <a:ext cx="631" cy="23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2021</a:t>
              </a:r>
            </a:p>
          </p:txBody>
        </p:sp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4661" y="2459"/>
              <a:ext cx="632" cy="23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2022</a:t>
              </a:r>
            </a:p>
          </p:txBody>
        </p:sp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272" y="2709"/>
              <a:ext cx="641" cy="22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0503</a:t>
              </a:r>
            </a:p>
          </p:txBody>
        </p:sp>
        <p:sp>
          <p:nvSpPr>
            <p:cNvPr id="25610" name="Rectangle 10"/>
            <p:cNvSpPr>
              <a:spLocks noChangeArrowheads="1"/>
            </p:cNvSpPr>
            <p:nvPr/>
          </p:nvSpPr>
          <p:spPr bwMode="auto">
            <a:xfrm>
              <a:off x="923" y="2709"/>
              <a:ext cx="2446" cy="22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Благоустройство</a:t>
              </a:r>
            </a:p>
          </p:txBody>
        </p:sp>
        <p:sp>
          <p:nvSpPr>
            <p:cNvPr id="25611" name="Rectangle 11"/>
            <p:cNvSpPr>
              <a:spLocks noChangeArrowheads="1"/>
            </p:cNvSpPr>
            <p:nvPr/>
          </p:nvSpPr>
          <p:spPr bwMode="auto">
            <a:xfrm>
              <a:off x="3379" y="2709"/>
              <a:ext cx="631" cy="22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710,1</a:t>
              </a:r>
            </a:p>
          </p:txBody>
        </p:sp>
        <p:sp>
          <p:nvSpPr>
            <p:cNvPr id="25612" name="Rectangle 12"/>
            <p:cNvSpPr>
              <a:spLocks noChangeArrowheads="1"/>
            </p:cNvSpPr>
            <p:nvPr/>
          </p:nvSpPr>
          <p:spPr bwMode="auto">
            <a:xfrm>
              <a:off x="4020" y="2709"/>
              <a:ext cx="631" cy="22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208,5</a:t>
              </a:r>
            </a:p>
          </p:txBody>
        </p:sp>
        <p:sp>
          <p:nvSpPr>
            <p:cNvPr id="25613" name="Rectangle 13"/>
            <p:cNvSpPr>
              <a:spLocks noChangeArrowheads="1"/>
            </p:cNvSpPr>
            <p:nvPr/>
          </p:nvSpPr>
          <p:spPr bwMode="auto">
            <a:xfrm>
              <a:off x="4661" y="2709"/>
              <a:ext cx="632" cy="22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119,7</a:t>
              </a:r>
            </a:p>
          </p:txBody>
        </p:sp>
        <p:sp>
          <p:nvSpPr>
            <p:cNvPr id="25614" name="Rectangle 14"/>
            <p:cNvSpPr>
              <a:spLocks noChangeArrowheads="1"/>
            </p:cNvSpPr>
            <p:nvPr/>
          </p:nvSpPr>
          <p:spPr bwMode="auto">
            <a:xfrm>
              <a:off x="272" y="2938"/>
              <a:ext cx="641" cy="243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ИТОГО</a:t>
              </a:r>
            </a:p>
          </p:txBody>
        </p:sp>
        <p:sp>
          <p:nvSpPr>
            <p:cNvPr id="25615" name="Rectangle 15"/>
            <p:cNvSpPr>
              <a:spLocks noChangeArrowheads="1"/>
            </p:cNvSpPr>
            <p:nvPr/>
          </p:nvSpPr>
          <p:spPr bwMode="auto">
            <a:xfrm>
              <a:off x="923" y="2938"/>
              <a:ext cx="2446" cy="243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16" name="Rectangle 16"/>
            <p:cNvSpPr>
              <a:spLocks noChangeArrowheads="1"/>
            </p:cNvSpPr>
            <p:nvPr/>
          </p:nvSpPr>
          <p:spPr bwMode="auto">
            <a:xfrm>
              <a:off x="3379" y="2938"/>
              <a:ext cx="631" cy="243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710,1</a:t>
              </a:r>
            </a:p>
          </p:txBody>
        </p:sp>
        <p:sp>
          <p:nvSpPr>
            <p:cNvPr id="25617" name="Rectangle 17"/>
            <p:cNvSpPr>
              <a:spLocks noChangeArrowheads="1"/>
            </p:cNvSpPr>
            <p:nvPr/>
          </p:nvSpPr>
          <p:spPr bwMode="auto">
            <a:xfrm>
              <a:off x="4020" y="2938"/>
              <a:ext cx="631" cy="243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208,5</a:t>
              </a:r>
            </a:p>
          </p:txBody>
        </p:sp>
        <p:sp>
          <p:nvSpPr>
            <p:cNvPr id="25618" name="Rectangle 18"/>
            <p:cNvSpPr>
              <a:spLocks noChangeArrowheads="1"/>
            </p:cNvSpPr>
            <p:nvPr/>
          </p:nvSpPr>
          <p:spPr bwMode="auto">
            <a:xfrm>
              <a:off x="4661" y="2938"/>
              <a:ext cx="632" cy="243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119,7</a:t>
              </a:r>
            </a:p>
          </p:txBody>
        </p:sp>
        <p:sp>
          <p:nvSpPr>
            <p:cNvPr id="25619" name="Line 19"/>
            <p:cNvSpPr>
              <a:spLocks noChangeShapeType="1"/>
            </p:cNvSpPr>
            <p:nvPr/>
          </p:nvSpPr>
          <p:spPr bwMode="auto">
            <a:xfrm>
              <a:off x="272" y="2341"/>
              <a:ext cx="6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0" name="Line 20"/>
            <p:cNvSpPr>
              <a:spLocks noChangeShapeType="1"/>
            </p:cNvSpPr>
            <p:nvPr/>
          </p:nvSpPr>
          <p:spPr bwMode="auto">
            <a:xfrm>
              <a:off x="923" y="2341"/>
              <a:ext cx="24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1" name="Line 21"/>
            <p:cNvSpPr>
              <a:spLocks noChangeShapeType="1"/>
            </p:cNvSpPr>
            <p:nvPr/>
          </p:nvSpPr>
          <p:spPr bwMode="auto">
            <a:xfrm>
              <a:off x="3379" y="2341"/>
              <a:ext cx="190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2" name="Line 22"/>
            <p:cNvSpPr>
              <a:spLocks noChangeShapeType="1"/>
            </p:cNvSpPr>
            <p:nvPr/>
          </p:nvSpPr>
          <p:spPr bwMode="auto">
            <a:xfrm>
              <a:off x="3379" y="245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3" name="Line 23"/>
            <p:cNvSpPr>
              <a:spLocks noChangeShapeType="1"/>
            </p:cNvSpPr>
            <p:nvPr/>
          </p:nvSpPr>
          <p:spPr bwMode="auto">
            <a:xfrm>
              <a:off x="4020" y="245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4" name="Line 24"/>
            <p:cNvSpPr>
              <a:spLocks noChangeShapeType="1"/>
            </p:cNvSpPr>
            <p:nvPr/>
          </p:nvSpPr>
          <p:spPr bwMode="auto">
            <a:xfrm>
              <a:off x="4661" y="2459"/>
              <a:ext cx="6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5" name="Line 25"/>
            <p:cNvSpPr>
              <a:spLocks noChangeShapeType="1"/>
            </p:cNvSpPr>
            <p:nvPr/>
          </p:nvSpPr>
          <p:spPr bwMode="auto">
            <a:xfrm>
              <a:off x="272" y="2709"/>
              <a:ext cx="6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6" name="Line 26"/>
            <p:cNvSpPr>
              <a:spLocks noChangeShapeType="1"/>
            </p:cNvSpPr>
            <p:nvPr/>
          </p:nvSpPr>
          <p:spPr bwMode="auto">
            <a:xfrm>
              <a:off x="923" y="2709"/>
              <a:ext cx="24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7" name="Line 27"/>
            <p:cNvSpPr>
              <a:spLocks noChangeShapeType="1"/>
            </p:cNvSpPr>
            <p:nvPr/>
          </p:nvSpPr>
          <p:spPr bwMode="auto">
            <a:xfrm>
              <a:off x="3379" y="270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8" name="Line 28"/>
            <p:cNvSpPr>
              <a:spLocks noChangeShapeType="1"/>
            </p:cNvSpPr>
            <p:nvPr/>
          </p:nvSpPr>
          <p:spPr bwMode="auto">
            <a:xfrm>
              <a:off x="4020" y="270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9" name="Line 29"/>
            <p:cNvSpPr>
              <a:spLocks noChangeShapeType="1"/>
            </p:cNvSpPr>
            <p:nvPr/>
          </p:nvSpPr>
          <p:spPr bwMode="auto">
            <a:xfrm>
              <a:off x="4661" y="2709"/>
              <a:ext cx="6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0" name="Line 30"/>
            <p:cNvSpPr>
              <a:spLocks noChangeShapeType="1"/>
            </p:cNvSpPr>
            <p:nvPr/>
          </p:nvSpPr>
          <p:spPr bwMode="auto">
            <a:xfrm>
              <a:off x="272" y="2938"/>
              <a:ext cx="6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1" name="Line 31"/>
            <p:cNvSpPr>
              <a:spLocks noChangeShapeType="1"/>
            </p:cNvSpPr>
            <p:nvPr/>
          </p:nvSpPr>
          <p:spPr bwMode="auto">
            <a:xfrm>
              <a:off x="923" y="2938"/>
              <a:ext cx="24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2" name="Line 32"/>
            <p:cNvSpPr>
              <a:spLocks noChangeShapeType="1"/>
            </p:cNvSpPr>
            <p:nvPr/>
          </p:nvSpPr>
          <p:spPr bwMode="auto">
            <a:xfrm>
              <a:off x="3379" y="2938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3" name="Line 33"/>
            <p:cNvSpPr>
              <a:spLocks noChangeShapeType="1"/>
            </p:cNvSpPr>
            <p:nvPr/>
          </p:nvSpPr>
          <p:spPr bwMode="auto">
            <a:xfrm>
              <a:off x="4020" y="2938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4" name="Line 34"/>
            <p:cNvSpPr>
              <a:spLocks noChangeShapeType="1"/>
            </p:cNvSpPr>
            <p:nvPr/>
          </p:nvSpPr>
          <p:spPr bwMode="auto">
            <a:xfrm>
              <a:off x="4661" y="2938"/>
              <a:ext cx="6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5" name="Line 35"/>
            <p:cNvSpPr>
              <a:spLocks noChangeShapeType="1"/>
            </p:cNvSpPr>
            <p:nvPr/>
          </p:nvSpPr>
          <p:spPr bwMode="auto">
            <a:xfrm>
              <a:off x="272" y="3194"/>
              <a:ext cx="6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6" name="Line 36"/>
            <p:cNvSpPr>
              <a:spLocks noChangeShapeType="1"/>
            </p:cNvSpPr>
            <p:nvPr/>
          </p:nvSpPr>
          <p:spPr bwMode="auto">
            <a:xfrm>
              <a:off x="923" y="3194"/>
              <a:ext cx="24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7" name="Line 37"/>
            <p:cNvSpPr>
              <a:spLocks noChangeShapeType="1"/>
            </p:cNvSpPr>
            <p:nvPr/>
          </p:nvSpPr>
          <p:spPr bwMode="auto">
            <a:xfrm>
              <a:off x="3379" y="319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8" name="Line 38"/>
            <p:cNvSpPr>
              <a:spLocks noChangeShapeType="1"/>
            </p:cNvSpPr>
            <p:nvPr/>
          </p:nvSpPr>
          <p:spPr bwMode="auto">
            <a:xfrm>
              <a:off x="4020" y="319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9" name="Line 39"/>
            <p:cNvSpPr>
              <a:spLocks noChangeShapeType="1"/>
            </p:cNvSpPr>
            <p:nvPr/>
          </p:nvSpPr>
          <p:spPr bwMode="auto">
            <a:xfrm>
              <a:off x="4661" y="3194"/>
              <a:ext cx="6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0" name="Line 40"/>
            <p:cNvSpPr>
              <a:spLocks noChangeShapeType="1"/>
            </p:cNvSpPr>
            <p:nvPr/>
          </p:nvSpPr>
          <p:spPr bwMode="auto">
            <a:xfrm>
              <a:off x="272" y="2341"/>
              <a:ext cx="0" cy="3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1" name="Line 41"/>
            <p:cNvSpPr>
              <a:spLocks noChangeShapeType="1"/>
            </p:cNvSpPr>
            <p:nvPr/>
          </p:nvSpPr>
          <p:spPr bwMode="auto">
            <a:xfrm>
              <a:off x="272" y="2709"/>
              <a:ext cx="0" cy="22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2" name="Line 42"/>
            <p:cNvSpPr>
              <a:spLocks noChangeShapeType="1"/>
            </p:cNvSpPr>
            <p:nvPr/>
          </p:nvSpPr>
          <p:spPr bwMode="auto">
            <a:xfrm>
              <a:off x="272" y="2938"/>
              <a:ext cx="0" cy="24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3" name="Line 43"/>
            <p:cNvSpPr>
              <a:spLocks noChangeShapeType="1"/>
            </p:cNvSpPr>
            <p:nvPr/>
          </p:nvSpPr>
          <p:spPr bwMode="auto">
            <a:xfrm>
              <a:off x="923" y="2341"/>
              <a:ext cx="0" cy="3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4" name="Line 44"/>
            <p:cNvSpPr>
              <a:spLocks noChangeShapeType="1"/>
            </p:cNvSpPr>
            <p:nvPr/>
          </p:nvSpPr>
          <p:spPr bwMode="auto">
            <a:xfrm>
              <a:off x="923" y="2709"/>
              <a:ext cx="0" cy="22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5" name="Line 45"/>
            <p:cNvSpPr>
              <a:spLocks noChangeShapeType="1"/>
            </p:cNvSpPr>
            <p:nvPr/>
          </p:nvSpPr>
          <p:spPr bwMode="auto">
            <a:xfrm>
              <a:off x="923" y="2938"/>
              <a:ext cx="0" cy="24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6" name="Line 46"/>
            <p:cNvSpPr>
              <a:spLocks noChangeShapeType="1"/>
            </p:cNvSpPr>
            <p:nvPr/>
          </p:nvSpPr>
          <p:spPr bwMode="auto">
            <a:xfrm>
              <a:off x="3379" y="2341"/>
              <a:ext cx="0" cy="10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7" name="Line 47"/>
            <p:cNvSpPr>
              <a:spLocks noChangeShapeType="1"/>
            </p:cNvSpPr>
            <p:nvPr/>
          </p:nvSpPr>
          <p:spPr bwMode="auto">
            <a:xfrm>
              <a:off x="3379" y="2459"/>
              <a:ext cx="0" cy="23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8" name="Line 48"/>
            <p:cNvSpPr>
              <a:spLocks noChangeShapeType="1"/>
            </p:cNvSpPr>
            <p:nvPr/>
          </p:nvSpPr>
          <p:spPr bwMode="auto">
            <a:xfrm>
              <a:off x="3379" y="2709"/>
              <a:ext cx="0" cy="22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9" name="Line 49"/>
            <p:cNvSpPr>
              <a:spLocks noChangeShapeType="1"/>
            </p:cNvSpPr>
            <p:nvPr/>
          </p:nvSpPr>
          <p:spPr bwMode="auto">
            <a:xfrm>
              <a:off x="3379" y="2938"/>
              <a:ext cx="0" cy="24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0" name="Line 50"/>
            <p:cNvSpPr>
              <a:spLocks noChangeShapeType="1"/>
            </p:cNvSpPr>
            <p:nvPr/>
          </p:nvSpPr>
          <p:spPr bwMode="auto">
            <a:xfrm>
              <a:off x="4020" y="2459"/>
              <a:ext cx="0" cy="23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1" name="Line 51"/>
            <p:cNvSpPr>
              <a:spLocks noChangeShapeType="1"/>
            </p:cNvSpPr>
            <p:nvPr/>
          </p:nvSpPr>
          <p:spPr bwMode="auto">
            <a:xfrm>
              <a:off x="4020" y="2709"/>
              <a:ext cx="0" cy="22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2" name="Line 52"/>
            <p:cNvSpPr>
              <a:spLocks noChangeShapeType="1"/>
            </p:cNvSpPr>
            <p:nvPr/>
          </p:nvSpPr>
          <p:spPr bwMode="auto">
            <a:xfrm>
              <a:off x="4020" y="2938"/>
              <a:ext cx="0" cy="24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3" name="Line 53"/>
            <p:cNvSpPr>
              <a:spLocks noChangeShapeType="1"/>
            </p:cNvSpPr>
            <p:nvPr/>
          </p:nvSpPr>
          <p:spPr bwMode="auto">
            <a:xfrm>
              <a:off x="4661" y="2459"/>
              <a:ext cx="0" cy="23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4" name="Line 54"/>
            <p:cNvSpPr>
              <a:spLocks noChangeShapeType="1"/>
            </p:cNvSpPr>
            <p:nvPr/>
          </p:nvSpPr>
          <p:spPr bwMode="auto">
            <a:xfrm>
              <a:off x="4661" y="2709"/>
              <a:ext cx="0" cy="22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5" name="Line 55"/>
            <p:cNvSpPr>
              <a:spLocks noChangeShapeType="1"/>
            </p:cNvSpPr>
            <p:nvPr/>
          </p:nvSpPr>
          <p:spPr bwMode="auto">
            <a:xfrm>
              <a:off x="4661" y="2938"/>
              <a:ext cx="0" cy="24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6" name="Line 56"/>
            <p:cNvSpPr>
              <a:spLocks noChangeShapeType="1"/>
            </p:cNvSpPr>
            <p:nvPr/>
          </p:nvSpPr>
          <p:spPr bwMode="auto">
            <a:xfrm>
              <a:off x="5303" y="2341"/>
              <a:ext cx="0" cy="10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7" name="Line 57"/>
            <p:cNvSpPr>
              <a:spLocks noChangeShapeType="1"/>
            </p:cNvSpPr>
            <p:nvPr/>
          </p:nvSpPr>
          <p:spPr bwMode="auto">
            <a:xfrm>
              <a:off x="5303" y="2459"/>
              <a:ext cx="0" cy="23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8" name="Line 58"/>
            <p:cNvSpPr>
              <a:spLocks noChangeShapeType="1"/>
            </p:cNvSpPr>
            <p:nvPr/>
          </p:nvSpPr>
          <p:spPr bwMode="auto">
            <a:xfrm>
              <a:off x="5303" y="2709"/>
              <a:ext cx="0" cy="22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9" name="Line 59"/>
            <p:cNvSpPr>
              <a:spLocks noChangeShapeType="1"/>
            </p:cNvSpPr>
            <p:nvPr/>
          </p:nvSpPr>
          <p:spPr bwMode="auto">
            <a:xfrm>
              <a:off x="5303" y="2938"/>
              <a:ext cx="0" cy="24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660" name="Rectangle 60"/>
          <p:cNvSpPr>
            <a:spLocks noChangeArrowheads="1"/>
          </p:cNvSpPr>
          <p:nvPr/>
        </p:nvSpPr>
        <p:spPr bwMode="auto">
          <a:xfrm>
            <a:off x="635000" y="3357563"/>
            <a:ext cx="40608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Times New Roman" panose="02020603050405020304" pitchFamily="18" charset="0"/>
              </a:rPr>
              <a:t>Жилищно – коммунальное хозяйство</a:t>
            </a:r>
          </a:p>
        </p:txBody>
      </p:sp>
      <p:grpSp>
        <p:nvGrpSpPr>
          <p:cNvPr id="25661" name="Group 61"/>
          <p:cNvGrpSpPr>
            <a:grpSpLocks/>
          </p:cNvGrpSpPr>
          <p:nvPr/>
        </p:nvGrpSpPr>
        <p:grpSpPr bwMode="auto">
          <a:xfrm>
            <a:off x="307975" y="5526088"/>
            <a:ext cx="8050213" cy="1036637"/>
            <a:chOff x="194" y="3481"/>
            <a:chExt cx="5071" cy="653"/>
          </a:xfrm>
        </p:grpSpPr>
        <p:sp>
          <p:nvSpPr>
            <p:cNvPr id="25662" name="Rectangle 62"/>
            <p:cNvSpPr>
              <a:spLocks noChangeArrowheads="1"/>
            </p:cNvSpPr>
            <p:nvPr/>
          </p:nvSpPr>
          <p:spPr bwMode="auto">
            <a:xfrm>
              <a:off x="194" y="3481"/>
              <a:ext cx="107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Раздел подраздел</a:t>
              </a:r>
            </a:p>
          </p:txBody>
        </p:sp>
        <p:sp>
          <p:nvSpPr>
            <p:cNvPr id="25663" name="Rectangle 63"/>
            <p:cNvSpPr>
              <a:spLocks noChangeArrowheads="1"/>
            </p:cNvSpPr>
            <p:nvPr/>
          </p:nvSpPr>
          <p:spPr bwMode="auto">
            <a:xfrm>
              <a:off x="1282" y="3481"/>
              <a:ext cx="216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Наименование</a:t>
              </a:r>
            </a:p>
          </p:txBody>
        </p:sp>
        <p:sp>
          <p:nvSpPr>
            <p:cNvPr id="25664" name="Rectangle 64"/>
            <p:cNvSpPr>
              <a:spLocks noChangeArrowheads="1"/>
            </p:cNvSpPr>
            <p:nvPr/>
          </p:nvSpPr>
          <p:spPr bwMode="auto">
            <a:xfrm>
              <a:off x="3452" y="3481"/>
              <a:ext cx="1798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828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3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Сумма, тысяч рублей</a:t>
              </a:r>
            </a:p>
          </p:txBody>
        </p:sp>
        <p:sp>
          <p:nvSpPr>
            <p:cNvPr id="25665" name="Rectangle 65"/>
            <p:cNvSpPr>
              <a:spLocks noChangeArrowheads="1"/>
            </p:cNvSpPr>
            <p:nvPr/>
          </p:nvSpPr>
          <p:spPr bwMode="auto">
            <a:xfrm>
              <a:off x="3452" y="3606"/>
              <a:ext cx="595" cy="124"/>
            </a:xfrm>
            <a:prstGeom prst="rect">
              <a:avLst/>
            </a:prstGeom>
            <a:solidFill>
              <a:srgbClr val="E2E3DC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2020год</a:t>
              </a:r>
            </a:p>
          </p:txBody>
        </p:sp>
        <p:sp>
          <p:nvSpPr>
            <p:cNvPr id="25666" name="Rectangle 66"/>
            <p:cNvSpPr>
              <a:spLocks noChangeArrowheads="1"/>
            </p:cNvSpPr>
            <p:nvPr/>
          </p:nvSpPr>
          <p:spPr bwMode="auto">
            <a:xfrm>
              <a:off x="4057" y="3606"/>
              <a:ext cx="560" cy="124"/>
            </a:xfrm>
            <a:prstGeom prst="rect">
              <a:avLst/>
            </a:prstGeom>
            <a:solidFill>
              <a:srgbClr val="E2E3DC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2021год</a:t>
              </a:r>
            </a:p>
          </p:txBody>
        </p:sp>
        <p:sp>
          <p:nvSpPr>
            <p:cNvPr id="25667" name="Rectangle 67"/>
            <p:cNvSpPr>
              <a:spLocks noChangeArrowheads="1"/>
            </p:cNvSpPr>
            <p:nvPr/>
          </p:nvSpPr>
          <p:spPr bwMode="auto">
            <a:xfrm>
              <a:off x="4627" y="3606"/>
              <a:ext cx="629" cy="124"/>
            </a:xfrm>
            <a:prstGeom prst="rect">
              <a:avLst/>
            </a:prstGeom>
            <a:solidFill>
              <a:srgbClr val="E2E3DC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2022 год</a:t>
              </a:r>
            </a:p>
          </p:txBody>
        </p:sp>
        <p:sp>
          <p:nvSpPr>
            <p:cNvPr id="25668" name="Rectangle 68"/>
            <p:cNvSpPr>
              <a:spLocks noChangeArrowheads="1"/>
            </p:cNvSpPr>
            <p:nvPr/>
          </p:nvSpPr>
          <p:spPr bwMode="auto">
            <a:xfrm>
              <a:off x="194" y="3739"/>
              <a:ext cx="1079" cy="124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0801</a:t>
              </a:r>
            </a:p>
          </p:txBody>
        </p:sp>
        <p:sp>
          <p:nvSpPr>
            <p:cNvPr id="25669" name="Rectangle 69"/>
            <p:cNvSpPr>
              <a:spLocks noChangeArrowheads="1"/>
            </p:cNvSpPr>
            <p:nvPr/>
          </p:nvSpPr>
          <p:spPr bwMode="auto">
            <a:xfrm>
              <a:off x="1309" y="3741"/>
              <a:ext cx="2162" cy="124"/>
            </a:xfrm>
            <a:prstGeom prst="rect">
              <a:avLst/>
            </a:prstGeom>
            <a:solidFill>
              <a:srgbClr val="33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Культура</a:t>
              </a:r>
            </a:p>
          </p:txBody>
        </p:sp>
        <p:sp>
          <p:nvSpPr>
            <p:cNvPr id="25670" name="Rectangle 70"/>
            <p:cNvSpPr>
              <a:spLocks noChangeArrowheads="1"/>
            </p:cNvSpPr>
            <p:nvPr/>
          </p:nvSpPr>
          <p:spPr bwMode="auto">
            <a:xfrm>
              <a:off x="3452" y="3739"/>
              <a:ext cx="595" cy="124"/>
            </a:xfrm>
            <a:prstGeom prst="rect">
              <a:avLst/>
            </a:prstGeom>
            <a:solidFill>
              <a:srgbClr val="00FF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/>
                <a:t>4673,4</a:t>
              </a:r>
            </a:p>
          </p:txBody>
        </p:sp>
        <p:sp>
          <p:nvSpPr>
            <p:cNvPr id="25671" name="Rectangle 71"/>
            <p:cNvSpPr>
              <a:spLocks noChangeArrowheads="1"/>
            </p:cNvSpPr>
            <p:nvPr/>
          </p:nvSpPr>
          <p:spPr bwMode="auto">
            <a:xfrm>
              <a:off x="4057" y="3739"/>
              <a:ext cx="560" cy="12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1533,6</a:t>
              </a:r>
            </a:p>
          </p:txBody>
        </p:sp>
        <p:sp>
          <p:nvSpPr>
            <p:cNvPr id="25672" name="Rectangle 72"/>
            <p:cNvSpPr>
              <a:spLocks noChangeArrowheads="1"/>
            </p:cNvSpPr>
            <p:nvPr/>
          </p:nvSpPr>
          <p:spPr bwMode="auto">
            <a:xfrm>
              <a:off x="4627" y="3739"/>
              <a:ext cx="629" cy="124"/>
            </a:xfrm>
            <a:prstGeom prst="rect">
              <a:avLst/>
            </a:prstGeom>
            <a:solidFill>
              <a:srgbClr val="33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1533,6</a:t>
              </a:r>
            </a:p>
          </p:txBody>
        </p:sp>
        <p:sp>
          <p:nvSpPr>
            <p:cNvPr id="25673" name="Rectangle 73"/>
            <p:cNvSpPr>
              <a:spLocks noChangeArrowheads="1"/>
            </p:cNvSpPr>
            <p:nvPr/>
          </p:nvSpPr>
          <p:spPr bwMode="auto">
            <a:xfrm>
              <a:off x="194" y="3865"/>
              <a:ext cx="1079" cy="255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ИТОГО</a:t>
              </a:r>
            </a:p>
          </p:txBody>
        </p:sp>
        <p:sp>
          <p:nvSpPr>
            <p:cNvPr id="25674" name="Rectangle 74"/>
            <p:cNvSpPr>
              <a:spLocks noChangeArrowheads="1"/>
            </p:cNvSpPr>
            <p:nvPr/>
          </p:nvSpPr>
          <p:spPr bwMode="auto">
            <a:xfrm>
              <a:off x="1282" y="3865"/>
              <a:ext cx="2161" cy="255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75" name="Rectangle 75"/>
            <p:cNvSpPr>
              <a:spLocks noChangeArrowheads="1"/>
            </p:cNvSpPr>
            <p:nvPr/>
          </p:nvSpPr>
          <p:spPr bwMode="auto">
            <a:xfrm>
              <a:off x="3452" y="3865"/>
              <a:ext cx="595" cy="255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4673,4</a:t>
              </a:r>
            </a:p>
          </p:txBody>
        </p:sp>
        <p:sp>
          <p:nvSpPr>
            <p:cNvPr id="25676" name="Rectangle 76"/>
            <p:cNvSpPr>
              <a:spLocks noChangeArrowheads="1"/>
            </p:cNvSpPr>
            <p:nvPr/>
          </p:nvSpPr>
          <p:spPr bwMode="auto">
            <a:xfrm>
              <a:off x="4059" y="3869"/>
              <a:ext cx="560" cy="256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1533,6</a:t>
              </a:r>
            </a:p>
          </p:txBody>
        </p:sp>
        <p:sp>
          <p:nvSpPr>
            <p:cNvPr id="25677" name="Rectangle 77"/>
            <p:cNvSpPr>
              <a:spLocks noChangeArrowheads="1"/>
            </p:cNvSpPr>
            <p:nvPr/>
          </p:nvSpPr>
          <p:spPr bwMode="auto">
            <a:xfrm>
              <a:off x="4627" y="3865"/>
              <a:ext cx="629" cy="255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1533,6</a:t>
              </a:r>
            </a:p>
          </p:txBody>
        </p:sp>
        <p:sp>
          <p:nvSpPr>
            <p:cNvPr id="25678" name="Line 78"/>
            <p:cNvSpPr>
              <a:spLocks noChangeShapeType="1"/>
            </p:cNvSpPr>
            <p:nvPr/>
          </p:nvSpPr>
          <p:spPr bwMode="auto">
            <a:xfrm>
              <a:off x="194" y="3481"/>
              <a:ext cx="10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79" name="Line 79"/>
            <p:cNvSpPr>
              <a:spLocks noChangeShapeType="1"/>
            </p:cNvSpPr>
            <p:nvPr/>
          </p:nvSpPr>
          <p:spPr bwMode="auto">
            <a:xfrm>
              <a:off x="1282" y="3481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0" name="Line 80"/>
            <p:cNvSpPr>
              <a:spLocks noChangeShapeType="1"/>
            </p:cNvSpPr>
            <p:nvPr/>
          </p:nvSpPr>
          <p:spPr bwMode="auto">
            <a:xfrm>
              <a:off x="3452" y="3481"/>
              <a:ext cx="17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1" name="Line 81"/>
            <p:cNvSpPr>
              <a:spLocks noChangeShapeType="1"/>
            </p:cNvSpPr>
            <p:nvPr/>
          </p:nvSpPr>
          <p:spPr bwMode="auto">
            <a:xfrm>
              <a:off x="3452" y="3606"/>
              <a:ext cx="59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2" name="Line 82"/>
            <p:cNvSpPr>
              <a:spLocks noChangeShapeType="1"/>
            </p:cNvSpPr>
            <p:nvPr/>
          </p:nvSpPr>
          <p:spPr bwMode="auto">
            <a:xfrm>
              <a:off x="4057" y="3606"/>
              <a:ext cx="56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3" name="Line 83"/>
            <p:cNvSpPr>
              <a:spLocks noChangeShapeType="1"/>
            </p:cNvSpPr>
            <p:nvPr/>
          </p:nvSpPr>
          <p:spPr bwMode="auto">
            <a:xfrm>
              <a:off x="4627" y="3606"/>
              <a:ext cx="62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4" name="Line 84"/>
            <p:cNvSpPr>
              <a:spLocks noChangeShapeType="1"/>
            </p:cNvSpPr>
            <p:nvPr/>
          </p:nvSpPr>
          <p:spPr bwMode="auto">
            <a:xfrm>
              <a:off x="3452" y="3739"/>
              <a:ext cx="59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5" name="Line 85"/>
            <p:cNvSpPr>
              <a:spLocks noChangeShapeType="1"/>
            </p:cNvSpPr>
            <p:nvPr/>
          </p:nvSpPr>
          <p:spPr bwMode="auto">
            <a:xfrm>
              <a:off x="4057" y="3739"/>
              <a:ext cx="56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6" name="Line 86"/>
            <p:cNvSpPr>
              <a:spLocks noChangeShapeType="1"/>
            </p:cNvSpPr>
            <p:nvPr/>
          </p:nvSpPr>
          <p:spPr bwMode="auto">
            <a:xfrm>
              <a:off x="4627" y="3739"/>
              <a:ext cx="62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7" name="Line 87"/>
            <p:cNvSpPr>
              <a:spLocks noChangeShapeType="1"/>
            </p:cNvSpPr>
            <p:nvPr/>
          </p:nvSpPr>
          <p:spPr bwMode="auto">
            <a:xfrm>
              <a:off x="3452" y="3865"/>
              <a:ext cx="59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8" name="Line 88"/>
            <p:cNvSpPr>
              <a:spLocks noChangeShapeType="1"/>
            </p:cNvSpPr>
            <p:nvPr/>
          </p:nvSpPr>
          <p:spPr bwMode="auto">
            <a:xfrm>
              <a:off x="4057" y="3865"/>
              <a:ext cx="56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9" name="Line 89"/>
            <p:cNvSpPr>
              <a:spLocks noChangeShapeType="1"/>
            </p:cNvSpPr>
            <p:nvPr/>
          </p:nvSpPr>
          <p:spPr bwMode="auto">
            <a:xfrm>
              <a:off x="4627" y="3865"/>
              <a:ext cx="62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0" name="Line 90"/>
            <p:cNvSpPr>
              <a:spLocks noChangeShapeType="1"/>
            </p:cNvSpPr>
            <p:nvPr/>
          </p:nvSpPr>
          <p:spPr bwMode="auto">
            <a:xfrm>
              <a:off x="194" y="4135"/>
              <a:ext cx="10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1" name="Line 91"/>
            <p:cNvSpPr>
              <a:spLocks noChangeShapeType="1"/>
            </p:cNvSpPr>
            <p:nvPr/>
          </p:nvSpPr>
          <p:spPr bwMode="auto">
            <a:xfrm>
              <a:off x="1282" y="4135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2" name="Line 92"/>
            <p:cNvSpPr>
              <a:spLocks noChangeShapeType="1"/>
            </p:cNvSpPr>
            <p:nvPr/>
          </p:nvSpPr>
          <p:spPr bwMode="auto">
            <a:xfrm>
              <a:off x="3452" y="4135"/>
              <a:ext cx="59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3" name="Line 93"/>
            <p:cNvSpPr>
              <a:spLocks noChangeShapeType="1"/>
            </p:cNvSpPr>
            <p:nvPr/>
          </p:nvSpPr>
          <p:spPr bwMode="auto">
            <a:xfrm>
              <a:off x="4057" y="4135"/>
              <a:ext cx="56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4" name="Line 94"/>
            <p:cNvSpPr>
              <a:spLocks noChangeShapeType="1"/>
            </p:cNvSpPr>
            <p:nvPr/>
          </p:nvSpPr>
          <p:spPr bwMode="auto">
            <a:xfrm>
              <a:off x="4627" y="4135"/>
              <a:ext cx="62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5" name="Line 95"/>
            <p:cNvSpPr>
              <a:spLocks noChangeShapeType="1"/>
            </p:cNvSpPr>
            <p:nvPr/>
          </p:nvSpPr>
          <p:spPr bwMode="auto">
            <a:xfrm>
              <a:off x="194" y="3481"/>
              <a:ext cx="0" cy="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6" name="Line 96"/>
            <p:cNvSpPr>
              <a:spLocks noChangeShapeType="1"/>
            </p:cNvSpPr>
            <p:nvPr/>
          </p:nvSpPr>
          <p:spPr bwMode="auto">
            <a:xfrm>
              <a:off x="194" y="3865"/>
              <a:ext cx="0" cy="2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7" name="Line 97"/>
            <p:cNvSpPr>
              <a:spLocks noChangeShapeType="1"/>
            </p:cNvSpPr>
            <p:nvPr/>
          </p:nvSpPr>
          <p:spPr bwMode="auto">
            <a:xfrm>
              <a:off x="1282" y="3481"/>
              <a:ext cx="0" cy="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8" name="Line 98"/>
            <p:cNvSpPr>
              <a:spLocks noChangeShapeType="1"/>
            </p:cNvSpPr>
            <p:nvPr/>
          </p:nvSpPr>
          <p:spPr bwMode="auto">
            <a:xfrm>
              <a:off x="1282" y="3865"/>
              <a:ext cx="0" cy="2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9" name="Line 99"/>
            <p:cNvSpPr>
              <a:spLocks noChangeShapeType="1"/>
            </p:cNvSpPr>
            <p:nvPr/>
          </p:nvSpPr>
          <p:spPr bwMode="auto">
            <a:xfrm>
              <a:off x="3452" y="3481"/>
              <a:ext cx="0" cy="11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0" name="Line 100"/>
            <p:cNvSpPr>
              <a:spLocks noChangeShapeType="1"/>
            </p:cNvSpPr>
            <p:nvPr/>
          </p:nvSpPr>
          <p:spPr bwMode="auto">
            <a:xfrm>
              <a:off x="3452" y="3606"/>
              <a:ext cx="0" cy="12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1" name="Line 101"/>
            <p:cNvSpPr>
              <a:spLocks noChangeShapeType="1"/>
            </p:cNvSpPr>
            <p:nvPr/>
          </p:nvSpPr>
          <p:spPr bwMode="auto">
            <a:xfrm>
              <a:off x="3452" y="3865"/>
              <a:ext cx="0" cy="2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2" name="Line 102"/>
            <p:cNvSpPr>
              <a:spLocks noChangeShapeType="1"/>
            </p:cNvSpPr>
            <p:nvPr/>
          </p:nvSpPr>
          <p:spPr bwMode="auto">
            <a:xfrm>
              <a:off x="4057" y="3606"/>
              <a:ext cx="0" cy="12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3" name="Line 103"/>
            <p:cNvSpPr>
              <a:spLocks noChangeShapeType="1"/>
            </p:cNvSpPr>
            <p:nvPr/>
          </p:nvSpPr>
          <p:spPr bwMode="auto">
            <a:xfrm>
              <a:off x="4057" y="3739"/>
              <a:ext cx="0" cy="12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4" name="Line 104"/>
            <p:cNvSpPr>
              <a:spLocks noChangeShapeType="1"/>
            </p:cNvSpPr>
            <p:nvPr/>
          </p:nvSpPr>
          <p:spPr bwMode="auto">
            <a:xfrm>
              <a:off x="4057" y="3865"/>
              <a:ext cx="0" cy="2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5" name="Line 105"/>
            <p:cNvSpPr>
              <a:spLocks noChangeShapeType="1"/>
            </p:cNvSpPr>
            <p:nvPr/>
          </p:nvSpPr>
          <p:spPr bwMode="auto">
            <a:xfrm>
              <a:off x="4627" y="3606"/>
              <a:ext cx="0" cy="12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6" name="Line 106"/>
            <p:cNvSpPr>
              <a:spLocks noChangeShapeType="1"/>
            </p:cNvSpPr>
            <p:nvPr/>
          </p:nvSpPr>
          <p:spPr bwMode="auto">
            <a:xfrm>
              <a:off x="4627" y="3739"/>
              <a:ext cx="0" cy="12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7" name="Line 107"/>
            <p:cNvSpPr>
              <a:spLocks noChangeShapeType="1"/>
            </p:cNvSpPr>
            <p:nvPr/>
          </p:nvSpPr>
          <p:spPr bwMode="auto">
            <a:xfrm>
              <a:off x="4627" y="3865"/>
              <a:ext cx="0" cy="2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8" name="Line 108"/>
            <p:cNvSpPr>
              <a:spLocks noChangeShapeType="1"/>
            </p:cNvSpPr>
            <p:nvPr/>
          </p:nvSpPr>
          <p:spPr bwMode="auto">
            <a:xfrm>
              <a:off x="5266" y="3481"/>
              <a:ext cx="0" cy="11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9" name="Line 109"/>
            <p:cNvSpPr>
              <a:spLocks noChangeShapeType="1"/>
            </p:cNvSpPr>
            <p:nvPr/>
          </p:nvSpPr>
          <p:spPr bwMode="auto">
            <a:xfrm>
              <a:off x="5266" y="3606"/>
              <a:ext cx="0" cy="12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10" name="Line 110"/>
            <p:cNvSpPr>
              <a:spLocks noChangeShapeType="1"/>
            </p:cNvSpPr>
            <p:nvPr/>
          </p:nvSpPr>
          <p:spPr bwMode="auto">
            <a:xfrm>
              <a:off x="5266" y="3739"/>
              <a:ext cx="0" cy="12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11" name="Line 111"/>
            <p:cNvSpPr>
              <a:spLocks noChangeShapeType="1"/>
            </p:cNvSpPr>
            <p:nvPr/>
          </p:nvSpPr>
          <p:spPr bwMode="auto">
            <a:xfrm>
              <a:off x="5266" y="3865"/>
              <a:ext cx="0" cy="2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712" name="Rectangle 112"/>
          <p:cNvSpPr>
            <a:spLocks noChangeArrowheads="1"/>
          </p:cNvSpPr>
          <p:nvPr/>
        </p:nvSpPr>
        <p:spPr bwMode="auto">
          <a:xfrm>
            <a:off x="525463" y="5157788"/>
            <a:ext cx="3525837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Rockwell" panose="02060603020205020403" pitchFamily="18" charset="0"/>
              </a:rPr>
              <a:t>Культура и кинематография</a:t>
            </a:r>
          </a:p>
        </p:txBody>
      </p:sp>
      <p:grpSp>
        <p:nvGrpSpPr>
          <p:cNvPr id="25713" name="Group 113"/>
          <p:cNvGrpSpPr>
            <a:grpSpLocks/>
          </p:cNvGrpSpPr>
          <p:nvPr/>
        </p:nvGrpSpPr>
        <p:grpSpPr bwMode="auto">
          <a:xfrm>
            <a:off x="488950" y="1854200"/>
            <a:ext cx="7920038" cy="1570038"/>
            <a:chOff x="308" y="1168"/>
            <a:chExt cx="4989" cy="989"/>
          </a:xfrm>
        </p:grpSpPr>
        <p:sp>
          <p:nvSpPr>
            <p:cNvPr id="25714" name="Rectangle 114"/>
            <p:cNvSpPr>
              <a:spLocks noChangeArrowheads="1"/>
            </p:cNvSpPr>
            <p:nvPr/>
          </p:nvSpPr>
          <p:spPr bwMode="auto">
            <a:xfrm>
              <a:off x="308" y="1168"/>
              <a:ext cx="634" cy="49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solidFill>
                    <a:srgbClr val="FFFFFF"/>
                  </a:solidFill>
                  <a:latin typeface="Times New Roman" panose="02020603050405020304" pitchFamily="18" charset="0"/>
                </a:rPr>
                <a:t>Раздел подраздел</a:t>
              </a:r>
            </a:p>
          </p:txBody>
        </p:sp>
        <p:sp>
          <p:nvSpPr>
            <p:cNvPr id="25715" name="Rectangle 115"/>
            <p:cNvSpPr>
              <a:spLocks noChangeArrowheads="1"/>
            </p:cNvSpPr>
            <p:nvPr/>
          </p:nvSpPr>
          <p:spPr bwMode="auto">
            <a:xfrm>
              <a:off x="952" y="1168"/>
              <a:ext cx="2437" cy="49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</a:rPr>
                <a:t>Наименование</a:t>
              </a:r>
            </a:p>
          </p:txBody>
        </p:sp>
        <p:sp>
          <p:nvSpPr>
            <p:cNvPr id="25716" name="Rectangle 116"/>
            <p:cNvSpPr>
              <a:spLocks noChangeArrowheads="1"/>
            </p:cNvSpPr>
            <p:nvPr/>
          </p:nvSpPr>
          <p:spPr bwMode="auto">
            <a:xfrm>
              <a:off x="3393" y="1168"/>
              <a:ext cx="1893" cy="182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</a:rPr>
                <a:t>Сумма, тысяч рублей</a:t>
              </a:r>
            </a:p>
          </p:txBody>
        </p:sp>
        <p:sp>
          <p:nvSpPr>
            <p:cNvPr id="25717" name="Rectangle 117"/>
            <p:cNvSpPr>
              <a:spLocks noChangeArrowheads="1"/>
            </p:cNvSpPr>
            <p:nvPr/>
          </p:nvSpPr>
          <p:spPr bwMode="auto">
            <a:xfrm>
              <a:off x="3393" y="1360"/>
              <a:ext cx="625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</a:rPr>
                <a:t>2020</a:t>
              </a:r>
            </a:p>
          </p:txBody>
        </p:sp>
        <p:sp>
          <p:nvSpPr>
            <p:cNvPr id="25718" name="Rectangle 118"/>
            <p:cNvSpPr>
              <a:spLocks noChangeArrowheads="1"/>
            </p:cNvSpPr>
            <p:nvPr/>
          </p:nvSpPr>
          <p:spPr bwMode="auto">
            <a:xfrm>
              <a:off x="4029" y="1360"/>
              <a:ext cx="670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</a:rPr>
                <a:t>2021</a:t>
              </a:r>
            </a:p>
          </p:txBody>
        </p:sp>
        <p:sp>
          <p:nvSpPr>
            <p:cNvPr id="25719" name="Rectangle 119"/>
            <p:cNvSpPr>
              <a:spLocks noChangeArrowheads="1"/>
            </p:cNvSpPr>
            <p:nvPr/>
          </p:nvSpPr>
          <p:spPr bwMode="auto">
            <a:xfrm>
              <a:off x="4708" y="1360"/>
              <a:ext cx="580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</a:rPr>
                <a:t>2022</a:t>
              </a:r>
            </a:p>
          </p:txBody>
        </p:sp>
        <p:sp>
          <p:nvSpPr>
            <p:cNvPr id="25720" name="Rectangle 120"/>
            <p:cNvSpPr>
              <a:spLocks noChangeArrowheads="1"/>
            </p:cNvSpPr>
            <p:nvPr/>
          </p:nvSpPr>
          <p:spPr bwMode="auto">
            <a:xfrm>
              <a:off x="308" y="1678"/>
              <a:ext cx="634" cy="182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</a:rPr>
                <a:t>0409</a:t>
              </a:r>
            </a:p>
          </p:txBody>
        </p:sp>
        <p:sp>
          <p:nvSpPr>
            <p:cNvPr id="25721" name="Rectangle 121"/>
            <p:cNvSpPr>
              <a:spLocks noChangeArrowheads="1"/>
            </p:cNvSpPr>
            <p:nvPr/>
          </p:nvSpPr>
          <p:spPr bwMode="auto">
            <a:xfrm>
              <a:off x="952" y="1678"/>
              <a:ext cx="2437" cy="182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</a:rPr>
                <a:t>Дорожное хозяйство (дорожные фонды)</a:t>
              </a:r>
            </a:p>
          </p:txBody>
        </p:sp>
        <p:sp>
          <p:nvSpPr>
            <p:cNvPr id="25722" name="Rectangle 122"/>
            <p:cNvSpPr>
              <a:spLocks noChangeArrowheads="1"/>
            </p:cNvSpPr>
            <p:nvPr/>
          </p:nvSpPr>
          <p:spPr bwMode="auto">
            <a:xfrm>
              <a:off x="3393" y="1680"/>
              <a:ext cx="625" cy="182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</a:rPr>
                <a:t>708,0</a:t>
              </a:r>
            </a:p>
          </p:txBody>
        </p:sp>
        <p:sp>
          <p:nvSpPr>
            <p:cNvPr id="25723" name="Rectangle 123"/>
            <p:cNvSpPr>
              <a:spLocks noChangeArrowheads="1"/>
            </p:cNvSpPr>
            <p:nvPr/>
          </p:nvSpPr>
          <p:spPr bwMode="auto">
            <a:xfrm>
              <a:off x="4029" y="1678"/>
              <a:ext cx="670" cy="182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</a:rPr>
                <a:t>542,1</a:t>
              </a:r>
            </a:p>
          </p:txBody>
        </p:sp>
        <p:sp>
          <p:nvSpPr>
            <p:cNvPr id="25724" name="Rectangle 124"/>
            <p:cNvSpPr>
              <a:spLocks noChangeArrowheads="1"/>
            </p:cNvSpPr>
            <p:nvPr/>
          </p:nvSpPr>
          <p:spPr bwMode="auto">
            <a:xfrm>
              <a:off x="4708" y="1678"/>
              <a:ext cx="580" cy="182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</a:rPr>
                <a:t>542,1</a:t>
              </a:r>
            </a:p>
          </p:txBody>
        </p:sp>
        <p:sp>
          <p:nvSpPr>
            <p:cNvPr id="25725" name="Rectangle 125"/>
            <p:cNvSpPr>
              <a:spLocks noChangeArrowheads="1"/>
            </p:cNvSpPr>
            <p:nvPr/>
          </p:nvSpPr>
          <p:spPr bwMode="auto">
            <a:xfrm>
              <a:off x="308" y="1870"/>
              <a:ext cx="634" cy="273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</a:rPr>
                <a:t>ИТОГО</a:t>
              </a:r>
            </a:p>
          </p:txBody>
        </p:sp>
        <p:sp>
          <p:nvSpPr>
            <p:cNvPr id="25726" name="Rectangle 126"/>
            <p:cNvSpPr>
              <a:spLocks noChangeArrowheads="1"/>
            </p:cNvSpPr>
            <p:nvPr/>
          </p:nvSpPr>
          <p:spPr bwMode="auto">
            <a:xfrm>
              <a:off x="952" y="1870"/>
              <a:ext cx="2437" cy="273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727" name="Rectangle 127"/>
            <p:cNvSpPr>
              <a:spLocks noChangeArrowheads="1"/>
            </p:cNvSpPr>
            <p:nvPr/>
          </p:nvSpPr>
          <p:spPr bwMode="auto">
            <a:xfrm>
              <a:off x="3393" y="1870"/>
              <a:ext cx="625" cy="273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</a:rPr>
                <a:t>708,0</a:t>
              </a:r>
            </a:p>
          </p:txBody>
        </p:sp>
        <p:sp>
          <p:nvSpPr>
            <p:cNvPr id="25728" name="Rectangle 128"/>
            <p:cNvSpPr>
              <a:spLocks noChangeArrowheads="1"/>
            </p:cNvSpPr>
            <p:nvPr/>
          </p:nvSpPr>
          <p:spPr bwMode="auto">
            <a:xfrm>
              <a:off x="4029" y="1870"/>
              <a:ext cx="670" cy="273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</a:rPr>
                <a:t>542,1</a:t>
              </a:r>
            </a:p>
          </p:txBody>
        </p:sp>
        <p:sp>
          <p:nvSpPr>
            <p:cNvPr id="25729" name="Rectangle 129"/>
            <p:cNvSpPr>
              <a:spLocks noChangeArrowheads="1"/>
            </p:cNvSpPr>
            <p:nvPr/>
          </p:nvSpPr>
          <p:spPr bwMode="auto">
            <a:xfrm>
              <a:off x="4710" y="1868"/>
              <a:ext cx="580" cy="27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</a:rPr>
                <a:t>542,1</a:t>
              </a:r>
            </a:p>
          </p:txBody>
        </p:sp>
        <p:sp>
          <p:nvSpPr>
            <p:cNvPr id="25730" name="Line 130"/>
            <p:cNvSpPr>
              <a:spLocks noChangeShapeType="1"/>
            </p:cNvSpPr>
            <p:nvPr/>
          </p:nvSpPr>
          <p:spPr bwMode="auto">
            <a:xfrm>
              <a:off x="308" y="1168"/>
              <a:ext cx="6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31" name="Line 131"/>
            <p:cNvSpPr>
              <a:spLocks noChangeShapeType="1"/>
            </p:cNvSpPr>
            <p:nvPr/>
          </p:nvSpPr>
          <p:spPr bwMode="auto">
            <a:xfrm>
              <a:off x="952" y="1168"/>
              <a:ext cx="243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32" name="Line 132"/>
            <p:cNvSpPr>
              <a:spLocks noChangeShapeType="1"/>
            </p:cNvSpPr>
            <p:nvPr/>
          </p:nvSpPr>
          <p:spPr bwMode="auto">
            <a:xfrm>
              <a:off x="3393" y="1168"/>
              <a:ext cx="189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33" name="Line 133"/>
            <p:cNvSpPr>
              <a:spLocks noChangeShapeType="1"/>
            </p:cNvSpPr>
            <p:nvPr/>
          </p:nvSpPr>
          <p:spPr bwMode="auto">
            <a:xfrm>
              <a:off x="3393" y="1360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34" name="Line 134"/>
            <p:cNvSpPr>
              <a:spLocks noChangeShapeType="1"/>
            </p:cNvSpPr>
            <p:nvPr/>
          </p:nvSpPr>
          <p:spPr bwMode="auto">
            <a:xfrm>
              <a:off x="4029" y="1360"/>
              <a:ext cx="67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35" name="Line 135"/>
            <p:cNvSpPr>
              <a:spLocks noChangeShapeType="1"/>
            </p:cNvSpPr>
            <p:nvPr/>
          </p:nvSpPr>
          <p:spPr bwMode="auto">
            <a:xfrm>
              <a:off x="4708" y="1360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36" name="Line 136"/>
            <p:cNvSpPr>
              <a:spLocks noChangeShapeType="1"/>
            </p:cNvSpPr>
            <p:nvPr/>
          </p:nvSpPr>
          <p:spPr bwMode="auto">
            <a:xfrm>
              <a:off x="308" y="1678"/>
              <a:ext cx="6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37" name="Line 137"/>
            <p:cNvSpPr>
              <a:spLocks noChangeShapeType="1"/>
            </p:cNvSpPr>
            <p:nvPr/>
          </p:nvSpPr>
          <p:spPr bwMode="auto">
            <a:xfrm>
              <a:off x="952" y="1678"/>
              <a:ext cx="243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38" name="Line 138"/>
            <p:cNvSpPr>
              <a:spLocks noChangeShapeType="1"/>
            </p:cNvSpPr>
            <p:nvPr/>
          </p:nvSpPr>
          <p:spPr bwMode="auto">
            <a:xfrm>
              <a:off x="3393" y="1678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39" name="Line 139"/>
            <p:cNvSpPr>
              <a:spLocks noChangeShapeType="1"/>
            </p:cNvSpPr>
            <p:nvPr/>
          </p:nvSpPr>
          <p:spPr bwMode="auto">
            <a:xfrm>
              <a:off x="4029" y="1678"/>
              <a:ext cx="67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0" name="Line 140"/>
            <p:cNvSpPr>
              <a:spLocks noChangeShapeType="1"/>
            </p:cNvSpPr>
            <p:nvPr/>
          </p:nvSpPr>
          <p:spPr bwMode="auto">
            <a:xfrm>
              <a:off x="4708" y="1678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1" name="Line 141"/>
            <p:cNvSpPr>
              <a:spLocks noChangeShapeType="1"/>
            </p:cNvSpPr>
            <p:nvPr/>
          </p:nvSpPr>
          <p:spPr bwMode="auto">
            <a:xfrm>
              <a:off x="308" y="1870"/>
              <a:ext cx="6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2" name="Line 142"/>
            <p:cNvSpPr>
              <a:spLocks noChangeShapeType="1"/>
            </p:cNvSpPr>
            <p:nvPr/>
          </p:nvSpPr>
          <p:spPr bwMode="auto">
            <a:xfrm>
              <a:off x="952" y="1870"/>
              <a:ext cx="243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3" name="Line 143"/>
            <p:cNvSpPr>
              <a:spLocks noChangeShapeType="1"/>
            </p:cNvSpPr>
            <p:nvPr/>
          </p:nvSpPr>
          <p:spPr bwMode="auto">
            <a:xfrm>
              <a:off x="3393" y="1870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4" name="Line 144"/>
            <p:cNvSpPr>
              <a:spLocks noChangeShapeType="1"/>
            </p:cNvSpPr>
            <p:nvPr/>
          </p:nvSpPr>
          <p:spPr bwMode="auto">
            <a:xfrm>
              <a:off x="4029" y="1870"/>
              <a:ext cx="67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5" name="Line 145"/>
            <p:cNvSpPr>
              <a:spLocks noChangeShapeType="1"/>
            </p:cNvSpPr>
            <p:nvPr/>
          </p:nvSpPr>
          <p:spPr bwMode="auto">
            <a:xfrm>
              <a:off x="4708" y="1870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6" name="Line 146"/>
            <p:cNvSpPr>
              <a:spLocks noChangeShapeType="1"/>
            </p:cNvSpPr>
            <p:nvPr/>
          </p:nvSpPr>
          <p:spPr bwMode="auto">
            <a:xfrm>
              <a:off x="308" y="2158"/>
              <a:ext cx="6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7" name="Line 147"/>
            <p:cNvSpPr>
              <a:spLocks noChangeShapeType="1"/>
            </p:cNvSpPr>
            <p:nvPr/>
          </p:nvSpPr>
          <p:spPr bwMode="auto">
            <a:xfrm>
              <a:off x="952" y="2158"/>
              <a:ext cx="243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8" name="Line 148"/>
            <p:cNvSpPr>
              <a:spLocks noChangeShapeType="1"/>
            </p:cNvSpPr>
            <p:nvPr/>
          </p:nvSpPr>
          <p:spPr bwMode="auto">
            <a:xfrm>
              <a:off x="3393" y="2158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9" name="Line 149"/>
            <p:cNvSpPr>
              <a:spLocks noChangeShapeType="1"/>
            </p:cNvSpPr>
            <p:nvPr/>
          </p:nvSpPr>
          <p:spPr bwMode="auto">
            <a:xfrm>
              <a:off x="4029" y="2158"/>
              <a:ext cx="67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0" name="Line 150"/>
            <p:cNvSpPr>
              <a:spLocks noChangeShapeType="1"/>
            </p:cNvSpPr>
            <p:nvPr/>
          </p:nvSpPr>
          <p:spPr bwMode="auto">
            <a:xfrm>
              <a:off x="4708" y="2158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1" name="Line 151"/>
            <p:cNvSpPr>
              <a:spLocks noChangeShapeType="1"/>
            </p:cNvSpPr>
            <p:nvPr/>
          </p:nvSpPr>
          <p:spPr bwMode="auto">
            <a:xfrm>
              <a:off x="308" y="1168"/>
              <a:ext cx="0" cy="4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2" name="Line 152"/>
            <p:cNvSpPr>
              <a:spLocks noChangeShapeType="1"/>
            </p:cNvSpPr>
            <p:nvPr/>
          </p:nvSpPr>
          <p:spPr bwMode="auto">
            <a:xfrm>
              <a:off x="308" y="1678"/>
              <a:ext cx="0" cy="18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3" name="Line 153"/>
            <p:cNvSpPr>
              <a:spLocks noChangeShapeType="1"/>
            </p:cNvSpPr>
            <p:nvPr/>
          </p:nvSpPr>
          <p:spPr bwMode="auto">
            <a:xfrm>
              <a:off x="308" y="1870"/>
              <a:ext cx="0" cy="27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4" name="Line 154"/>
            <p:cNvSpPr>
              <a:spLocks noChangeShapeType="1"/>
            </p:cNvSpPr>
            <p:nvPr/>
          </p:nvSpPr>
          <p:spPr bwMode="auto">
            <a:xfrm>
              <a:off x="952" y="1168"/>
              <a:ext cx="0" cy="4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5" name="Line 155"/>
            <p:cNvSpPr>
              <a:spLocks noChangeShapeType="1"/>
            </p:cNvSpPr>
            <p:nvPr/>
          </p:nvSpPr>
          <p:spPr bwMode="auto">
            <a:xfrm>
              <a:off x="952" y="1678"/>
              <a:ext cx="0" cy="18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6" name="Line 156"/>
            <p:cNvSpPr>
              <a:spLocks noChangeShapeType="1"/>
            </p:cNvSpPr>
            <p:nvPr/>
          </p:nvSpPr>
          <p:spPr bwMode="auto">
            <a:xfrm>
              <a:off x="952" y="1870"/>
              <a:ext cx="0" cy="27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7" name="Line 157"/>
            <p:cNvSpPr>
              <a:spLocks noChangeShapeType="1"/>
            </p:cNvSpPr>
            <p:nvPr/>
          </p:nvSpPr>
          <p:spPr bwMode="auto">
            <a:xfrm>
              <a:off x="3393" y="1168"/>
              <a:ext cx="0" cy="18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8" name="Line 158"/>
            <p:cNvSpPr>
              <a:spLocks noChangeShapeType="1"/>
            </p:cNvSpPr>
            <p:nvPr/>
          </p:nvSpPr>
          <p:spPr bwMode="auto">
            <a:xfrm>
              <a:off x="3393" y="1360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9" name="Line 159"/>
            <p:cNvSpPr>
              <a:spLocks noChangeShapeType="1"/>
            </p:cNvSpPr>
            <p:nvPr/>
          </p:nvSpPr>
          <p:spPr bwMode="auto">
            <a:xfrm>
              <a:off x="3393" y="1678"/>
              <a:ext cx="0" cy="18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0" name="Line 160"/>
            <p:cNvSpPr>
              <a:spLocks noChangeShapeType="1"/>
            </p:cNvSpPr>
            <p:nvPr/>
          </p:nvSpPr>
          <p:spPr bwMode="auto">
            <a:xfrm>
              <a:off x="3393" y="1870"/>
              <a:ext cx="0" cy="27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1" name="Line 161"/>
            <p:cNvSpPr>
              <a:spLocks noChangeShapeType="1"/>
            </p:cNvSpPr>
            <p:nvPr/>
          </p:nvSpPr>
          <p:spPr bwMode="auto">
            <a:xfrm>
              <a:off x="4029" y="1360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2" name="Line 162"/>
            <p:cNvSpPr>
              <a:spLocks noChangeShapeType="1"/>
            </p:cNvSpPr>
            <p:nvPr/>
          </p:nvSpPr>
          <p:spPr bwMode="auto">
            <a:xfrm>
              <a:off x="4029" y="1678"/>
              <a:ext cx="0" cy="18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3" name="Line 163"/>
            <p:cNvSpPr>
              <a:spLocks noChangeShapeType="1"/>
            </p:cNvSpPr>
            <p:nvPr/>
          </p:nvSpPr>
          <p:spPr bwMode="auto">
            <a:xfrm>
              <a:off x="4029" y="1870"/>
              <a:ext cx="0" cy="27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4" name="Line 164"/>
            <p:cNvSpPr>
              <a:spLocks noChangeShapeType="1"/>
            </p:cNvSpPr>
            <p:nvPr/>
          </p:nvSpPr>
          <p:spPr bwMode="auto">
            <a:xfrm>
              <a:off x="4708" y="1360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5" name="Line 165"/>
            <p:cNvSpPr>
              <a:spLocks noChangeShapeType="1"/>
            </p:cNvSpPr>
            <p:nvPr/>
          </p:nvSpPr>
          <p:spPr bwMode="auto">
            <a:xfrm>
              <a:off x="4708" y="1678"/>
              <a:ext cx="0" cy="18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6" name="Line 166"/>
            <p:cNvSpPr>
              <a:spLocks noChangeShapeType="1"/>
            </p:cNvSpPr>
            <p:nvPr/>
          </p:nvSpPr>
          <p:spPr bwMode="auto">
            <a:xfrm>
              <a:off x="4708" y="1870"/>
              <a:ext cx="0" cy="27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7" name="Line 167"/>
            <p:cNvSpPr>
              <a:spLocks noChangeShapeType="1"/>
            </p:cNvSpPr>
            <p:nvPr/>
          </p:nvSpPr>
          <p:spPr bwMode="auto">
            <a:xfrm>
              <a:off x="5298" y="1168"/>
              <a:ext cx="0" cy="18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8" name="Line 168"/>
            <p:cNvSpPr>
              <a:spLocks noChangeShapeType="1"/>
            </p:cNvSpPr>
            <p:nvPr/>
          </p:nvSpPr>
          <p:spPr bwMode="auto">
            <a:xfrm>
              <a:off x="5298" y="1360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9" name="Line 169"/>
            <p:cNvSpPr>
              <a:spLocks noChangeShapeType="1"/>
            </p:cNvSpPr>
            <p:nvPr/>
          </p:nvSpPr>
          <p:spPr bwMode="auto">
            <a:xfrm>
              <a:off x="5298" y="1678"/>
              <a:ext cx="0" cy="18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70" name="Line 170"/>
            <p:cNvSpPr>
              <a:spLocks noChangeShapeType="1"/>
            </p:cNvSpPr>
            <p:nvPr/>
          </p:nvSpPr>
          <p:spPr bwMode="auto">
            <a:xfrm>
              <a:off x="5298" y="1870"/>
              <a:ext cx="0" cy="27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771" name="Rectangle 171"/>
          <p:cNvSpPr>
            <a:spLocks noChangeArrowheads="1"/>
          </p:cNvSpPr>
          <p:nvPr/>
        </p:nvSpPr>
        <p:spPr bwMode="auto">
          <a:xfrm>
            <a:off x="519113" y="1484313"/>
            <a:ext cx="289401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Times New Roman" panose="02020603050405020304" pitchFamily="18" charset="0"/>
              </a:rPr>
              <a:t>Национальная экономика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500063" y="571500"/>
            <a:ext cx="8183562" cy="836613"/>
          </a:xfrm>
          <a:ln/>
        </p:spPr>
        <p:txBody>
          <a:bodyPr/>
          <a:lstStyle/>
          <a:p>
            <a:pPr marL="53975" algn="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sz="2400">
                <a:solidFill>
                  <a:srgbClr val="E6E9CB"/>
                </a:solidFill>
              </a:rPr>
              <a:t>Динамика (структура) расходов бюджета Хромцовского сельского поселения</a:t>
            </a:r>
          </a:p>
        </p:txBody>
      </p:sp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496888" y="1714500"/>
            <a:ext cx="8232775" cy="3692525"/>
            <a:chOff x="313" y="1080"/>
            <a:chExt cx="5186" cy="2326"/>
          </a:xfrm>
        </p:grpSpPr>
        <p:sp>
          <p:nvSpPr>
            <p:cNvPr id="26627" name="Rectangle 3"/>
            <p:cNvSpPr>
              <a:spLocks noChangeArrowheads="1"/>
            </p:cNvSpPr>
            <p:nvPr/>
          </p:nvSpPr>
          <p:spPr bwMode="auto">
            <a:xfrm>
              <a:off x="313" y="1080"/>
              <a:ext cx="330" cy="26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Раздел</a:t>
              </a:r>
            </a:p>
          </p:txBody>
        </p:sp>
        <p:sp>
          <p:nvSpPr>
            <p:cNvPr id="26628" name="Rectangle 4"/>
            <p:cNvSpPr>
              <a:spLocks noChangeArrowheads="1"/>
            </p:cNvSpPr>
            <p:nvPr/>
          </p:nvSpPr>
          <p:spPr bwMode="auto">
            <a:xfrm>
              <a:off x="652" y="1080"/>
              <a:ext cx="1171" cy="26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Наименование</a:t>
              </a:r>
            </a:p>
          </p:txBody>
        </p:sp>
        <p:sp>
          <p:nvSpPr>
            <p:cNvPr id="26629" name="Rectangle 5"/>
            <p:cNvSpPr>
              <a:spLocks noChangeArrowheads="1"/>
            </p:cNvSpPr>
            <p:nvPr/>
          </p:nvSpPr>
          <p:spPr bwMode="auto">
            <a:xfrm>
              <a:off x="1832" y="1080"/>
              <a:ext cx="534" cy="26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2017 год</a:t>
              </a: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исполнено</a:t>
              </a:r>
            </a:p>
          </p:txBody>
        </p:sp>
        <p:sp>
          <p:nvSpPr>
            <p:cNvPr id="26630" name="Rectangle 6"/>
            <p:cNvSpPr>
              <a:spLocks noChangeArrowheads="1"/>
            </p:cNvSpPr>
            <p:nvPr/>
          </p:nvSpPr>
          <p:spPr bwMode="auto">
            <a:xfrm>
              <a:off x="2377" y="1080"/>
              <a:ext cx="580" cy="26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2018 год</a:t>
              </a: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исполнено</a:t>
              </a:r>
            </a:p>
          </p:txBody>
        </p:sp>
        <p:sp>
          <p:nvSpPr>
            <p:cNvPr id="26631" name="Rectangle 7"/>
            <p:cNvSpPr>
              <a:spLocks noChangeArrowheads="1"/>
            </p:cNvSpPr>
            <p:nvPr/>
          </p:nvSpPr>
          <p:spPr bwMode="auto">
            <a:xfrm>
              <a:off x="2959" y="1080"/>
              <a:ext cx="625" cy="26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2019 год</a:t>
              </a: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утверждено</a:t>
              </a:r>
            </a:p>
          </p:txBody>
        </p:sp>
        <p:sp>
          <p:nvSpPr>
            <p:cNvPr id="26632" name="Rectangle 8"/>
            <p:cNvSpPr>
              <a:spLocks noChangeArrowheads="1"/>
            </p:cNvSpPr>
            <p:nvPr/>
          </p:nvSpPr>
          <p:spPr bwMode="auto">
            <a:xfrm>
              <a:off x="3594" y="1080"/>
              <a:ext cx="625" cy="26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2020 год утверждено</a:t>
              </a:r>
            </a:p>
          </p:txBody>
        </p:sp>
        <p:sp>
          <p:nvSpPr>
            <p:cNvPr id="26633" name="Rectangle 9"/>
            <p:cNvSpPr>
              <a:spLocks noChangeArrowheads="1"/>
            </p:cNvSpPr>
            <p:nvPr/>
          </p:nvSpPr>
          <p:spPr bwMode="auto">
            <a:xfrm>
              <a:off x="4230" y="1080"/>
              <a:ext cx="625" cy="26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2021 год утверждено</a:t>
              </a:r>
            </a:p>
          </p:txBody>
        </p:sp>
        <p:sp>
          <p:nvSpPr>
            <p:cNvPr id="26634" name="Rectangle 10"/>
            <p:cNvSpPr>
              <a:spLocks noChangeArrowheads="1"/>
            </p:cNvSpPr>
            <p:nvPr/>
          </p:nvSpPr>
          <p:spPr bwMode="auto">
            <a:xfrm>
              <a:off x="4865" y="1080"/>
              <a:ext cx="625" cy="26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2022 год утверждено</a:t>
              </a:r>
            </a:p>
          </p:txBody>
        </p:sp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>
              <a:off x="313" y="1355"/>
              <a:ext cx="330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01</a:t>
              </a:r>
            </a:p>
          </p:txBody>
        </p:sp>
        <p:sp>
          <p:nvSpPr>
            <p:cNvPr id="26636" name="Rectangle 12"/>
            <p:cNvSpPr>
              <a:spLocks noChangeArrowheads="1"/>
            </p:cNvSpPr>
            <p:nvPr/>
          </p:nvSpPr>
          <p:spPr bwMode="auto">
            <a:xfrm>
              <a:off x="652" y="1355"/>
              <a:ext cx="1171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Общегосударственные вопросы</a:t>
              </a:r>
            </a:p>
          </p:txBody>
        </p:sp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832" y="1355"/>
              <a:ext cx="534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2899,0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2377" y="1355"/>
              <a:ext cx="580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2580,2</a:t>
              </a:r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959" y="1355"/>
              <a:ext cx="625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1632,6</a:t>
              </a:r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3594" y="1355"/>
              <a:ext cx="625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2149,7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4230" y="1355"/>
              <a:ext cx="625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2121,2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4865" y="1355"/>
              <a:ext cx="625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2121,3</a:t>
              </a:r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13" y="1574"/>
              <a:ext cx="330" cy="150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02</a:t>
              </a:r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652" y="1574"/>
              <a:ext cx="1171" cy="150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Национальная оборона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1832" y="1574"/>
              <a:ext cx="534" cy="150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58,9</a:t>
              </a:r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2377" y="1574"/>
              <a:ext cx="580" cy="150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80,2</a:t>
              </a:r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2959" y="1574"/>
              <a:ext cx="625" cy="150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80,2</a:t>
              </a:r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3594" y="1574"/>
              <a:ext cx="625" cy="150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80,2</a:t>
              </a:r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4230" y="1574"/>
              <a:ext cx="625" cy="150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80,2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4865" y="1574"/>
              <a:ext cx="625" cy="150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80,2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313" y="1733"/>
              <a:ext cx="330" cy="42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03</a:t>
              </a:r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652" y="1733"/>
              <a:ext cx="1171" cy="42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Национальная безопасность и правоохранительная деятельность</a:t>
              </a:r>
            </a:p>
          </p:txBody>
        </p:sp>
        <p:sp>
          <p:nvSpPr>
            <p:cNvPr id="26653" name="Rectangle 29"/>
            <p:cNvSpPr>
              <a:spLocks noChangeArrowheads="1"/>
            </p:cNvSpPr>
            <p:nvPr/>
          </p:nvSpPr>
          <p:spPr bwMode="auto">
            <a:xfrm>
              <a:off x="1832" y="1733"/>
              <a:ext cx="534" cy="42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38,1</a:t>
              </a:r>
            </a:p>
          </p:txBody>
        </p:sp>
        <p:sp>
          <p:nvSpPr>
            <p:cNvPr id="26654" name="Rectangle 30"/>
            <p:cNvSpPr>
              <a:spLocks noChangeArrowheads="1"/>
            </p:cNvSpPr>
            <p:nvPr/>
          </p:nvSpPr>
          <p:spPr bwMode="auto">
            <a:xfrm>
              <a:off x="2377" y="1733"/>
              <a:ext cx="580" cy="42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156,8</a:t>
              </a:r>
            </a:p>
          </p:txBody>
        </p:sp>
        <p:sp>
          <p:nvSpPr>
            <p:cNvPr id="26655" name="Rectangle 31"/>
            <p:cNvSpPr>
              <a:spLocks noChangeArrowheads="1"/>
            </p:cNvSpPr>
            <p:nvPr/>
          </p:nvSpPr>
          <p:spPr bwMode="auto">
            <a:xfrm>
              <a:off x="2959" y="1733"/>
              <a:ext cx="625" cy="42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30,2</a:t>
              </a:r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3594" y="1733"/>
              <a:ext cx="625" cy="42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51,2</a:t>
              </a:r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4230" y="1733"/>
              <a:ext cx="625" cy="42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30,0</a:t>
              </a:r>
            </a:p>
          </p:txBody>
        </p:sp>
        <p:sp>
          <p:nvSpPr>
            <p:cNvPr id="26658" name="Rectangle 34"/>
            <p:cNvSpPr>
              <a:spLocks noChangeArrowheads="1"/>
            </p:cNvSpPr>
            <p:nvPr/>
          </p:nvSpPr>
          <p:spPr bwMode="auto">
            <a:xfrm>
              <a:off x="4865" y="1733"/>
              <a:ext cx="625" cy="42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30,0</a:t>
              </a:r>
            </a:p>
          </p:txBody>
        </p:sp>
        <p:sp>
          <p:nvSpPr>
            <p:cNvPr id="26659" name="Rectangle 35"/>
            <p:cNvSpPr>
              <a:spLocks noChangeArrowheads="1"/>
            </p:cNvSpPr>
            <p:nvPr/>
          </p:nvSpPr>
          <p:spPr bwMode="auto">
            <a:xfrm>
              <a:off x="313" y="2167"/>
              <a:ext cx="330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04</a:t>
              </a:r>
            </a:p>
          </p:txBody>
        </p:sp>
        <p:sp>
          <p:nvSpPr>
            <p:cNvPr id="26660" name="Rectangle 36"/>
            <p:cNvSpPr>
              <a:spLocks noChangeArrowheads="1"/>
            </p:cNvSpPr>
            <p:nvPr/>
          </p:nvSpPr>
          <p:spPr bwMode="auto">
            <a:xfrm>
              <a:off x="652" y="2167"/>
              <a:ext cx="1171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Национальная экономика</a:t>
              </a:r>
            </a:p>
          </p:txBody>
        </p:sp>
        <p:sp>
          <p:nvSpPr>
            <p:cNvPr id="26661" name="Rectangle 37"/>
            <p:cNvSpPr>
              <a:spLocks noChangeArrowheads="1"/>
            </p:cNvSpPr>
            <p:nvPr/>
          </p:nvSpPr>
          <p:spPr bwMode="auto">
            <a:xfrm>
              <a:off x="1832" y="2167"/>
              <a:ext cx="534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1427,9</a:t>
              </a:r>
            </a:p>
          </p:txBody>
        </p:sp>
        <p:sp>
          <p:nvSpPr>
            <p:cNvPr id="26662" name="Rectangle 38"/>
            <p:cNvSpPr>
              <a:spLocks noChangeArrowheads="1"/>
            </p:cNvSpPr>
            <p:nvPr/>
          </p:nvSpPr>
          <p:spPr bwMode="auto">
            <a:xfrm>
              <a:off x="2377" y="2167"/>
              <a:ext cx="580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763,6</a:t>
              </a:r>
            </a:p>
          </p:txBody>
        </p:sp>
        <p:sp>
          <p:nvSpPr>
            <p:cNvPr id="26663" name="Rectangle 39"/>
            <p:cNvSpPr>
              <a:spLocks noChangeArrowheads="1"/>
            </p:cNvSpPr>
            <p:nvPr/>
          </p:nvSpPr>
          <p:spPr bwMode="auto">
            <a:xfrm>
              <a:off x="2959" y="2167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64" name="Rectangle 40"/>
            <p:cNvSpPr>
              <a:spLocks noChangeArrowheads="1"/>
            </p:cNvSpPr>
            <p:nvPr/>
          </p:nvSpPr>
          <p:spPr bwMode="auto">
            <a:xfrm>
              <a:off x="3594" y="2167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1485,0</a:t>
              </a:r>
            </a:p>
          </p:txBody>
        </p:sp>
        <p:sp>
          <p:nvSpPr>
            <p:cNvPr id="26665" name="Rectangle 41"/>
            <p:cNvSpPr>
              <a:spLocks noChangeArrowheads="1"/>
            </p:cNvSpPr>
            <p:nvPr/>
          </p:nvSpPr>
          <p:spPr bwMode="auto">
            <a:xfrm>
              <a:off x="4230" y="2167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1485,0</a:t>
              </a:r>
            </a:p>
          </p:txBody>
        </p:sp>
        <p:sp>
          <p:nvSpPr>
            <p:cNvPr id="26666" name="Rectangle 42"/>
            <p:cNvSpPr>
              <a:spLocks noChangeArrowheads="1"/>
            </p:cNvSpPr>
            <p:nvPr/>
          </p:nvSpPr>
          <p:spPr bwMode="auto">
            <a:xfrm>
              <a:off x="4865" y="2167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1485,0</a:t>
              </a:r>
            </a:p>
          </p:txBody>
        </p:sp>
        <p:sp>
          <p:nvSpPr>
            <p:cNvPr id="26667" name="Rectangle 43"/>
            <p:cNvSpPr>
              <a:spLocks noChangeArrowheads="1"/>
            </p:cNvSpPr>
            <p:nvPr/>
          </p:nvSpPr>
          <p:spPr bwMode="auto">
            <a:xfrm>
              <a:off x="313" y="2379"/>
              <a:ext cx="330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05</a:t>
              </a:r>
            </a:p>
          </p:txBody>
        </p:sp>
        <p:sp>
          <p:nvSpPr>
            <p:cNvPr id="26668" name="Rectangle 44"/>
            <p:cNvSpPr>
              <a:spLocks noChangeArrowheads="1"/>
            </p:cNvSpPr>
            <p:nvPr/>
          </p:nvSpPr>
          <p:spPr bwMode="auto">
            <a:xfrm>
              <a:off x="652" y="2379"/>
              <a:ext cx="1171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Жилищно –коммунальное хозяйство</a:t>
              </a:r>
            </a:p>
          </p:txBody>
        </p:sp>
        <p:sp>
          <p:nvSpPr>
            <p:cNvPr id="26669" name="Rectangle 45"/>
            <p:cNvSpPr>
              <a:spLocks noChangeArrowheads="1"/>
            </p:cNvSpPr>
            <p:nvPr/>
          </p:nvSpPr>
          <p:spPr bwMode="auto">
            <a:xfrm>
              <a:off x="1832" y="2379"/>
              <a:ext cx="534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1702,1</a:t>
              </a:r>
            </a:p>
          </p:txBody>
        </p:sp>
        <p:sp>
          <p:nvSpPr>
            <p:cNvPr id="26670" name="Rectangle 46"/>
            <p:cNvSpPr>
              <a:spLocks noChangeArrowheads="1"/>
            </p:cNvSpPr>
            <p:nvPr/>
          </p:nvSpPr>
          <p:spPr bwMode="auto">
            <a:xfrm>
              <a:off x="2377" y="2379"/>
              <a:ext cx="580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944,0</a:t>
              </a:r>
            </a:p>
          </p:txBody>
        </p:sp>
        <p:sp>
          <p:nvSpPr>
            <p:cNvPr id="26671" name="Rectangle 47"/>
            <p:cNvSpPr>
              <a:spLocks noChangeArrowheads="1"/>
            </p:cNvSpPr>
            <p:nvPr/>
          </p:nvSpPr>
          <p:spPr bwMode="auto">
            <a:xfrm>
              <a:off x="2959" y="2379"/>
              <a:ext cx="625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457,0</a:t>
              </a:r>
            </a:p>
          </p:txBody>
        </p:sp>
        <p:sp>
          <p:nvSpPr>
            <p:cNvPr id="26672" name="Rectangle 48"/>
            <p:cNvSpPr>
              <a:spLocks noChangeArrowheads="1"/>
            </p:cNvSpPr>
            <p:nvPr/>
          </p:nvSpPr>
          <p:spPr bwMode="auto">
            <a:xfrm>
              <a:off x="3594" y="2379"/>
              <a:ext cx="625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1710,0</a:t>
              </a:r>
            </a:p>
          </p:txBody>
        </p:sp>
        <p:sp>
          <p:nvSpPr>
            <p:cNvPr id="26673" name="Rectangle 49"/>
            <p:cNvSpPr>
              <a:spLocks noChangeArrowheads="1"/>
            </p:cNvSpPr>
            <p:nvPr/>
          </p:nvSpPr>
          <p:spPr bwMode="auto">
            <a:xfrm>
              <a:off x="4230" y="2379"/>
              <a:ext cx="625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660,2</a:t>
              </a:r>
            </a:p>
          </p:txBody>
        </p:sp>
        <p:sp>
          <p:nvSpPr>
            <p:cNvPr id="26674" name="Rectangle 50"/>
            <p:cNvSpPr>
              <a:spLocks noChangeArrowheads="1"/>
            </p:cNvSpPr>
            <p:nvPr/>
          </p:nvSpPr>
          <p:spPr bwMode="auto">
            <a:xfrm>
              <a:off x="4865" y="2379"/>
              <a:ext cx="625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519,0</a:t>
              </a:r>
            </a:p>
          </p:txBody>
        </p:sp>
        <p:sp>
          <p:nvSpPr>
            <p:cNvPr id="26675" name="Rectangle 51"/>
            <p:cNvSpPr>
              <a:spLocks noChangeArrowheads="1"/>
            </p:cNvSpPr>
            <p:nvPr/>
          </p:nvSpPr>
          <p:spPr bwMode="auto">
            <a:xfrm>
              <a:off x="313" y="2599"/>
              <a:ext cx="330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07</a:t>
              </a:r>
            </a:p>
          </p:txBody>
        </p:sp>
        <p:sp>
          <p:nvSpPr>
            <p:cNvPr id="26676" name="Rectangle 52"/>
            <p:cNvSpPr>
              <a:spLocks noChangeArrowheads="1"/>
            </p:cNvSpPr>
            <p:nvPr/>
          </p:nvSpPr>
          <p:spPr bwMode="auto">
            <a:xfrm>
              <a:off x="652" y="2599"/>
              <a:ext cx="1171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Образование</a:t>
              </a:r>
            </a:p>
          </p:txBody>
        </p:sp>
        <p:sp>
          <p:nvSpPr>
            <p:cNvPr id="26677" name="Rectangle 53"/>
            <p:cNvSpPr>
              <a:spLocks noChangeArrowheads="1"/>
            </p:cNvSpPr>
            <p:nvPr/>
          </p:nvSpPr>
          <p:spPr bwMode="auto">
            <a:xfrm>
              <a:off x="1832" y="2599"/>
              <a:ext cx="534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78" name="Rectangle 54"/>
            <p:cNvSpPr>
              <a:spLocks noChangeArrowheads="1"/>
            </p:cNvSpPr>
            <p:nvPr/>
          </p:nvSpPr>
          <p:spPr bwMode="auto">
            <a:xfrm>
              <a:off x="2377" y="2599"/>
              <a:ext cx="580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79" name="Rectangle 55"/>
            <p:cNvSpPr>
              <a:spLocks noChangeArrowheads="1"/>
            </p:cNvSpPr>
            <p:nvPr/>
          </p:nvSpPr>
          <p:spPr bwMode="auto">
            <a:xfrm>
              <a:off x="2959" y="2599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80" name="Rectangle 56"/>
            <p:cNvSpPr>
              <a:spLocks noChangeArrowheads="1"/>
            </p:cNvSpPr>
            <p:nvPr/>
          </p:nvSpPr>
          <p:spPr bwMode="auto">
            <a:xfrm>
              <a:off x="3594" y="2599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81" name="Rectangle 57"/>
            <p:cNvSpPr>
              <a:spLocks noChangeArrowheads="1"/>
            </p:cNvSpPr>
            <p:nvPr/>
          </p:nvSpPr>
          <p:spPr bwMode="auto">
            <a:xfrm>
              <a:off x="4230" y="2599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82" name="Rectangle 58"/>
            <p:cNvSpPr>
              <a:spLocks noChangeArrowheads="1"/>
            </p:cNvSpPr>
            <p:nvPr/>
          </p:nvSpPr>
          <p:spPr bwMode="auto">
            <a:xfrm>
              <a:off x="4865" y="2599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83" name="Rectangle 59"/>
            <p:cNvSpPr>
              <a:spLocks noChangeArrowheads="1"/>
            </p:cNvSpPr>
            <p:nvPr/>
          </p:nvSpPr>
          <p:spPr bwMode="auto">
            <a:xfrm>
              <a:off x="313" y="2815"/>
              <a:ext cx="330" cy="15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08</a:t>
              </a:r>
            </a:p>
          </p:txBody>
        </p:sp>
        <p:sp>
          <p:nvSpPr>
            <p:cNvPr id="26684" name="Rectangle 60"/>
            <p:cNvSpPr>
              <a:spLocks noChangeArrowheads="1"/>
            </p:cNvSpPr>
            <p:nvPr/>
          </p:nvSpPr>
          <p:spPr bwMode="auto">
            <a:xfrm>
              <a:off x="652" y="2815"/>
              <a:ext cx="1171" cy="15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Культура, кинематография </a:t>
              </a:r>
            </a:p>
          </p:txBody>
        </p:sp>
        <p:sp>
          <p:nvSpPr>
            <p:cNvPr id="26685" name="Rectangle 61"/>
            <p:cNvSpPr>
              <a:spLocks noChangeArrowheads="1"/>
            </p:cNvSpPr>
            <p:nvPr/>
          </p:nvSpPr>
          <p:spPr bwMode="auto">
            <a:xfrm>
              <a:off x="1832" y="2815"/>
              <a:ext cx="534" cy="15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2391,5</a:t>
              </a:r>
            </a:p>
          </p:txBody>
        </p:sp>
        <p:sp>
          <p:nvSpPr>
            <p:cNvPr id="26686" name="Rectangle 62"/>
            <p:cNvSpPr>
              <a:spLocks noChangeArrowheads="1"/>
            </p:cNvSpPr>
            <p:nvPr/>
          </p:nvSpPr>
          <p:spPr bwMode="auto">
            <a:xfrm>
              <a:off x="2377" y="2815"/>
              <a:ext cx="580" cy="15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1993,0</a:t>
              </a:r>
            </a:p>
          </p:txBody>
        </p:sp>
        <p:sp>
          <p:nvSpPr>
            <p:cNvPr id="26687" name="Rectangle 63"/>
            <p:cNvSpPr>
              <a:spLocks noChangeArrowheads="1"/>
            </p:cNvSpPr>
            <p:nvPr/>
          </p:nvSpPr>
          <p:spPr bwMode="auto">
            <a:xfrm>
              <a:off x="2959" y="2815"/>
              <a:ext cx="625" cy="15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2352,1</a:t>
              </a:r>
            </a:p>
          </p:txBody>
        </p:sp>
        <p:sp>
          <p:nvSpPr>
            <p:cNvPr id="26688" name="Rectangle 64"/>
            <p:cNvSpPr>
              <a:spLocks noChangeArrowheads="1"/>
            </p:cNvSpPr>
            <p:nvPr/>
          </p:nvSpPr>
          <p:spPr bwMode="auto">
            <a:xfrm>
              <a:off x="3594" y="2815"/>
              <a:ext cx="625" cy="15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2701,1</a:t>
              </a:r>
            </a:p>
          </p:txBody>
        </p:sp>
        <p:sp>
          <p:nvSpPr>
            <p:cNvPr id="26689" name="Rectangle 65"/>
            <p:cNvSpPr>
              <a:spLocks noChangeArrowheads="1"/>
            </p:cNvSpPr>
            <p:nvPr/>
          </p:nvSpPr>
          <p:spPr bwMode="auto">
            <a:xfrm>
              <a:off x="4230" y="2815"/>
              <a:ext cx="625" cy="15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2209,8</a:t>
              </a:r>
            </a:p>
          </p:txBody>
        </p:sp>
        <p:sp>
          <p:nvSpPr>
            <p:cNvPr id="26690" name="Rectangle 66"/>
            <p:cNvSpPr>
              <a:spLocks noChangeArrowheads="1"/>
            </p:cNvSpPr>
            <p:nvPr/>
          </p:nvSpPr>
          <p:spPr bwMode="auto">
            <a:xfrm>
              <a:off x="4865" y="2815"/>
              <a:ext cx="625" cy="15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2101,6</a:t>
              </a:r>
            </a:p>
          </p:txBody>
        </p:sp>
        <p:sp>
          <p:nvSpPr>
            <p:cNvPr id="26691" name="Rectangle 67"/>
            <p:cNvSpPr>
              <a:spLocks noChangeArrowheads="1"/>
            </p:cNvSpPr>
            <p:nvPr/>
          </p:nvSpPr>
          <p:spPr bwMode="auto">
            <a:xfrm>
              <a:off x="313" y="2975"/>
              <a:ext cx="330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26692" name="Rectangle 68"/>
            <p:cNvSpPr>
              <a:spLocks noChangeArrowheads="1"/>
            </p:cNvSpPr>
            <p:nvPr/>
          </p:nvSpPr>
          <p:spPr bwMode="auto">
            <a:xfrm>
              <a:off x="652" y="2975"/>
              <a:ext cx="1171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Социальная политика</a:t>
              </a:r>
            </a:p>
          </p:txBody>
        </p:sp>
        <p:sp>
          <p:nvSpPr>
            <p:cNvPr id="26693" name="Rectangle 69"/>
            <p:cNvSpPr>
              <a:spLocks noChangeArrowheads="1"/>
            </p:cNvSpPr>
            <p:nvPr/>
          </p:nvSpPr>
          <p:spPr bwMode="auto">
            <a:xfrm>
              <a:off x="1832" y="2975"/>
              <a:ext cx="534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94" name="Rectangle 70"/>
            <p:cNvSpPr>
              <a:spLocks noChangeArrowheads="1"/>
            </p:cNvSpPr>
            <p:nvPr/>
          </p:nvSpPr>
          <p:spPr bwMode="auto">
            <a:xfrm>
              <a:off x="2377" y="2975"/>
              <a:ext cx="580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95" name="Rectangle 71"/>
            <p:cNvSpPr>
              <a:spLocks noChangeArrowheads="1"/>
            </p:cNvSpPr>
            <p:nvPr/>
          </p:nvSpPr>
          <p:spPr bwMode="auto">
            <a:xfrm>
              <a:off x="2959" y="2975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96" name="Rectangle 72"/>
            <p:cNvSpPr>
              <a:spLocks noChangeArrowheads="1"/>
            </p:cNvSpPr>
            <p:nvPr/>
          </p:nvSpPr>
          <p:spPr bwMode="auto">
            <a:xfrm>
              <a:off x="3594" y="2975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97" name="Rectangle 73"/>
            <p:cNvSpPr>
              <a:spLocks noChangeArrowheads="1"/>
            </p:cNvSpPr>
            <p:nvPr/>
          </p:nvSpPr>
          <p:spPr bwMode="auto">
            <a:xfrm>
              <a:off x="4230" y="2975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98" name="Rectangle 74"/>
            <p:cNvSpPr>
              <a:spLocks noChangeArrowheads="1"/>
            </p:cNvSpPr>
            <p:nvPr/>
          </p:nvSpPr>
          <p:spPr bwMode="auto">
            <a:xfrm>
              <a:off x="4865" y="2975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99" name="Rectangle 75"/>
            <p:cNvSpPr>
              <a:spLocks noChangeArrowheads="1"/>
            </p:cNvSpPr>
            <p:nvPr/>
          </p:nvSpPr>
          <p:spPr bwMode="auto">
            <a:xfrm>
              <a:off x="313" y="3191"/>
              <a:ext cx="330" cy="20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700" name="Rectangle 76"/>
            <p:cNvSpPr>
              <a:spLocks noChangeArrowheads="1"/>
            </p:cNvSpPr>
            <p:nvPr/>
          </p:nvSpPr>
          <p:spPr bwMode="auto">
            <a:xfrm>
              <a:off x="652" y="3191"/>
              <a:ext cx="1171" cy="20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ВСЕГО РАСХОДОВ</a:t>
              </a:r>
            </a:p>
          </p:txBody>
        </p:sp>
        <p:sp>
          <p:nvSpPr>
            <p:cNvPr id="26701" name="Rectangle 77"/>
            <p:cNvSpPr>
              <a:spLocks noChangeArrowheads="1"/>
            </p:cNvSpPr>
            <p:nvPr/>
          </p:nvSpPr>
          <p:spPr bwMode="auto">
            <a:xfrm>
              <a:off x="1832" y="3191"/>
              <a:ext cx="534" cy="20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8517,5</a:t>
              </a:r>
            </a:p>
          </p:txBody>
        </p:sp>
        <p:sp>
          <p:nvSpPr>
            <p:cNvPr id="26702" name="Rectangle 78"/>
            <p:cNvSpPr>
              <a:spLocks noChangeArrowheads="1"/>
            </p:cNvSpPr>
            <p:nvPr/>
          </p:nvSpPr>
          <p:spPr bwMode="auto">
            <a:xfrm>
              <a:off x="2377" y="3191"/>
              <a:ext cx="580" cy="20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6498,2</a:t>
              </a:r>
            </a:p>
          </p:txBody>
        </p:sp>
        <p:sp>
          <p:nvSpPr>
            <p:cNvPr id="26703" name="Rectangle 79"/>
            <p:cNvSpPr>
              <a:spLocks noChangeArrowheads="1"/>
            </p:cNvSpPr>
            <p:nvPr/>
          </p:nvSpPr>
          <p:spPr bwMode="auto">
            <a:xfrm>
              <a:off x="2959" y="3191"/>
              <a:ext cx="625" cy="20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4727,7</a:t>
              </a:r>
            </a:p>
          </p:txBody>
        </p:sp>
        <p:sp>
          <p:nvSpPr>
            <p:cNvPr id="26704" name="Rectangle 80"/>
            <p:cNvSpPr>
              <a:spLocks noChangeArrowheads="1"/>
            </p:cNvSpPr>
            <p:nvPr/>
          </p:nvSpPr>
          <p:spPr bwMode="auto">
            <a:xfrm>
              <a:off x="3594" y="3191"/>
              <a:ext cx="625" cy="20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8220,5</a:t>
              </a:r>
            </a:p>
          </p:txBody>
        </p:sp>
        <p:sp>
          <p:nvSpPr>
            <p:cNvPr id="26705" name="Rectangle 81"/>
            <p:cNvSpPr>
              <a:spLocks noChangeArrowheads="1"/>
            </p:cNvSpPr>
            <p:nvPr/>
          </p:nvSpPr>
          <p:spPr bwMode="auto">
            <a:xfrm>
              <a:off x="4230" y="3191"/>
              <a:ext cx="625" cy="20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6687,9</a:t>
              </a:r>
            </a:p>
          </p:txBody>
        </p:sp>
        <p:sp>
          <p:nvSpPr>
            <p:cNvPr id="26706" name="Rectangle 82"/>
            <p:cNvSpPr>
              <a:spLocks noChangeArrowheads="1"/>
            </p:cNvSpPr>
            <p:nvPr/>
          </p:nvSpPr>
          <p:spPr bwMode="auto">
            <a:xfrm>
              <a:off x="4865" y="3191"/>
              <a:ext cx="625" cy="20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6342,7</a:t>
              </a:r>
            </a:p>
          </p:txBody>
        </p:sp>
        <p:sp>
          <p:nvSpPr>
            <p:cNvPr id="26707" name="Line 83"/>
            <p:cNvSpPr>
              <a:spLocks noChangeShapeType="1"/>
            </p:cNvSpPr>
            <p:nvPr/>
          </p:nvSpPr>
          <p:spPr bwMode="auto">
            <a:xfrm>
              <a:off x="313" y="1080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8" name="Line 84"/>
            <p:cNvSpPr>
              <a:spLocks noChangeShapeType="1"/>
            </p:cNvSpPr>
            <p:nvPr/>
          </p:nvSpPr>
          <p:spPr bwMode="auto">
            <a:xfrm>
              <a:off x="652" y="1080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9" name="Line 85"/>
            <p:cNvSpPr>
              <a:spLocks noChangeShapeType="1"/>
            </p:cNvSpPr>
            <p:nvPr/>
          </p:nvSpPr>
          <p:spPr bwMode="auto">
            <a:xfrm>
              <a:off x="1832" y="1080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0" name="Line 86"/>
            <p:cNvSpPr>
              <a:spLocks noChangeShapeType="1"/>
            </p:cNvSpPr>
            <p:nvPr/>
          </p:nvSpPr>
          <p:spPr bwMode="auto">
            <a:xfrm>
              <a:off x="2377" y="1080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1" name="Line 87"/>
            <p:cNvSpPr>
              <a:spLocks noChangeShapeType="1"/>
            </p:cNvSpPr>
            <p:nvPr/>
          </p:nvSpPr>
          <p:spPr bwMode="auto">
            <a:xfrm>
              <a:off x="2959" y="1080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2" name="Line 88"/>
            <p:cNvSpPr>
              <a:spLocks noChangeShapeType="1"/>
            </p:cNvSpPr>
            <p:nvPr/>
          </p:nvSpPr>
          <p:spPr bwMode="auto">
            <a:xfrm>
              <a:off x="3594" y="1080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3" name="Line 89"/>
            <p:cNvSpPr>
              <a:spLocks noChangeShapeType="1"/>
            </p:cNvSpPr>
            <p:nvPr/>
          </p:nvSpPr>
          <p:spPr bwMode="auto">
            <a:xfrm>
              <a:off x="4230" y="1080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4" name="Line 90"/>
            <p:cNvSpPr>
              <a:spLocks noChangeShapeType="1"/>
            </p:cNvSpPr>
            <p:nvPr/>
          </p:nvSpPr>
          <p:spPr bwMode="auto">
            <a:xfrm>
              <a:off x="4865" y="1080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5" name="Line 91"/>
            <p:cNvSpPr>
              <a:spLocks noChangeShapeType="1"/>
            </p:cNvSpPr>
            <p:nvPr/>
          </p:nvSpPr>
          <p:spPr bwMode="auto">
            <a:xfrm>
              <a:off x="313" y="1355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6" name="Line 92"/>
            <p:cNvSpPr>
              <a:spLocks noChangeShapeType="1"/>
            </p:cNvSpPr>
            <p:nvPr/>
          </p:nvSpPr>
          <p:spPr bwMode="auto">
            <a:xfrm>
              <a:off x="652" y="1355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7" name="Line 93"/>
            <p:cNvSpPr>
              <a:spLocks noChangeShapeType="1"/>
            </p:cNvSpPr>
            <p:nvPr/>
          </p:nvSpPr>
          <p:spPr bwMode="auto">
            <a:xfrm>
              <a:off x="1832" y="1355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8" name="Line 94"/>
            <p:cNvSpPr>
              <a:spLocks noChangeShapeType="1"/>
            </p:cNvSpPr>
            <p:nvPr/>
          </p:nvSpPr>
          <p:spPr bwMode="auto">
            <a:xfrm>
              <a:off x="2377" y="1355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9" name="Line 95"/>
            <p:cNvSpPr>
              <a:spLocks noChangeShapeType="1"/>
            </p:cNvSpPr>
            <p:nvPr/>
          </p:nvSpPr>
          <p:spPr bwMode="auto">
            <a:xfrm>
              <a:off x="2959" y="135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0" name="Line 96"/>
            <p:cNvSpPr>
              <a:spLocks noChangeShapeType="1"/>
            </p:cNvSpPr>
            <p:nvPr/>
          </p:nvSpPr>
          <p:spPr bwMode="auto">
            <a:xfrm>
              <a:off x="3594" y="135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1" name="Line 97"/>
            <p:cNvSpPr>
              <a:spLocks noChangeShapeType="1"/>
            </p:cNvSpPr>
            <p:nvPr/>
          </p:nvSpPr>
          <p:spPr bwMode="auto">
            <a:xfrm>
              <a:off x="4230" y="135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2" name="Line 98"/>
            <p:cNvSpPr>
              <a:spLocks noChangeShapeType="1"/>
            </p:cNvSpPr>
            <p:nvPr/>
          </p:nvSpPr>
          <p:spPr bwMode="auto">
            <a:xfrm>
              <a:off x="4865" y="135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3" name="Line 99"/>
            <p:cNvSpPr>
              <a:spLocks noChangeShapeType="1"/>
            </p:cNvSpPr>
            <p:nvPr/>
          </p:nvSpPr>
          <p:spPr bwMode="auto">
            <a:xfrm>
              <a:off x="313" y="1574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4" name="Line 100"/>
            <p:cNvSpPr>
              <a:spLocks noChangeShapeType="1"/>
            </p:cNvSpPr>
            <p:nvPr/>
          </p:nvSpPr>
          <p:spPr bwMode="auto">
            <a:xfrm>
              <a:off x="652" y="1574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5" name="Line 101"/>
            <p:cNvSpPr>
              <a:spLocks noChangeShapeType="1"/>
            </p:cNvSpPr>
            <p:nvPr/>
          </p:nvSpPr>
          <p:spPr bwMode="auto">
            <a:xfrm>
              <a:off x="1832" y="1574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6" name="Line 102"/>
            <p:cNvSpPr>
              <a:spLocks noChangeShapeType="1"/>
            </p:cNvSpPr>
            <p:nvPr/>
          </p:nvSpPr>
          <p:spPr bwMode="auto">
            <a:xfrm>
              <a:off x="2377" y="1574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7" name="Line 103"/>
            <p:cNvSpPr>
              <a:spLocks noChangeShapeType="1"/>
            </p:cNvSpPr>
            <p:nvPr/>
          </p:nvSpPr>
          <p:spPr bwMode="auto">
            <a:xfrm>
              <a:off x="2959" y="1574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8" name="Line 104"/>
            <p:cNvSpPr>
              <a:spLocks noChangeShapeType="1"/>
            </p:cNvSpPr>
            <p:nvPr/>
          </p:nvSpPr>
          <p:spPr bwMode="auto">
            <a:xfrm>
              <a:off x="3594" y="1574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9" name="Line 105"/>
            <p:cNvSpPr>
              <a:spLocks noChangeShapeType="1"/>
            </p:cNvSpPr>
            <p:nvPr/>
          </p:nvSpPr>
          <p:spPr bwMode="auto">
            <a:xfrm>
              <a:off x="4230" y="1574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0" name="Line 106"/>
            <p:cNvSpPr>
              <a:spLocks noChangeShapeType="1"/>
            </p:cNvSpPr>
            <p:nvPr/>
          </p:nvSpPr>
          <p:spPr bwMode="auto">
            <a:xfrm>
              <a:off x="4865" y="1574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1" name="Line 107"/>
            <p:cNvSpPr>
              <a:spLocks noChangeShapeType="1"/>
            </p:cNvSpPr>
            <p:nvPr/>
          </p:nvSpPr>
          <p:spPr bwMode="auto">
            <a:xfrm>
              <a:off x="313" y="1733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2" name="Line 108"/>
            <p:cNvSpPr>
              <a:spLocks noChangeShapeType="1"/>
            </p:cNvSpPr>
            <p:nvPr/>
          </p:nvSpPr>
          <p:spPr bwMode="auto">
            <a:xfrm>
              <a:off x="652" y="1733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3" name="Line 109"/>
            <p:cNvSpPr>
              <a:spLocks noChangeShapeType="1"/>
            </p:cNvSpPr>
            <p:nvPr/>
          </p:nvSpPr>
          <p:spPr bwMode="auto">
            <a:xfrm>
              <a:off x="1832" y="1733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4" name="Line 110"/>
            <p:cNvSpPr>
              <a:spLocks noChangeShapeType="1"/>
            </p:cNvSpPr>
            <p:nvPr/>
          </p:nvSpPr>
          <p:spPr bwMode="auto">
            <a:xfrm>
              <a:off x="2377" y="1733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5" name="Line 111"/>
            <p:cNvSpPr>
              <a:spLocks noChangeShapeType="1"/>
            </p:cNvSpPr>
            <p:nvPr/>
          </p:nvSpPr>
          <p:spPr bwMode="auto">
            <a:xfrm>
              <a:off x="2959" y="1733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6" name="Line 112"/>
            <p:cNvSpPr>
              <a:spLocks noChangeShapeType="1"/>
            </p:cNvSpPr>
            <p:nvPr/>
          </p:nvSpPr>
          <p:spPr bwMode="auto">
            <a:xfrm>
              <a:off x="3594" y="1733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7" name="Line 113"/>
            <p:cNvSpPr>
              <a:spLocks noChangeShapeType="1"/>
            </p:cNvSpPr>
            <p:nvPr/>
          </p:nvSpPr>
          <p:spPr bwMode="auto">
            <a:xfrm>
              <a:off x="4230" y="1733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8" name="Line 114"/>
            <p:cNvSpPr>
              <a:spLocks noChangeShapeType="1"/>
            </p:cNvSpPr>
            <p:nvPr/>
          </p:nvSpPr>
          <p:spPr bwMode="auto">
            <a:xfrm>
              <a:off x="4865" y="1733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9" name="Line 115"/>
            <p:cNvSpPr>
              <a:spLocks noChangeShapeType="1"/>
            </p:cNvSpPr>
            <p:nvPr/>
          </p:nvSpPr>
          <p:spPr bwMode="auto">
            <a:xfrm>
              <a:off x="313" y="2167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0" name="Line 116"/>
            <p:cNvSpPr>
              <a:spLocks noChangeShapeType="1"/>
            </p:cNvSpPr>
            <p:nvPr/>
          </p:nvSpPr>
          <p:spPr bwMode="auto">
            <a:xfrm>
              <a:off x="652" y="2167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1" name="Line 117"/>
            <p:cNvSpPr>
              <a:spLocks noChangeShapeType="1"/>
            </p:cNvSpPr>
            <p:nvPr/>
          </p:nvSpPr>
          <p:spPr bwMode="auto">
            <a:xfrm>
              <a:off x="1832" y="2167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2" name="Line 118"/>
            <p:cNvSpPr>
              <a:spLocks noChangeShapeType="1"/>
            </p:cNvSpPr>
            <p:nvPr/>
          </p:nvSpPr>
          <p:spPr bwMode="auto">
            <a:xfrm>
              <a:off x="2377" y="2167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3" name="Line 119"/>
            <p:cNvSpPr>
              <a:spLocks noChangeShapeType="1"/>
            </p:cNvSpPr>
            <p:nvPr/>
          </p:nvSpPr>
          <p:spPr bwMode="auto">
            <a:xfrm>
              <a:off x="2959" y="2167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4" name="Line 120"/>
            <p:cNvSpPr>
              <a:spLocks noChangeShapeType="1"/>
            </p:cNvSpPr>
            <p:nvPr/>
          </p:nvSpPr>
          <p:spPr bwMode="auto">
            <a:xfrm>
              <a:off x="3594" y="2167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5" name="Line 121"/>
            <p:cNvSpPr>
              <a:spLocks noChangeShapeType="1"/>
            </p:cNvSpPr>
            <p:nvPr/>
          </p:nvSpPr>
          <p:spPr bwMode="auto">
            <a:xfrm>
              <a:off x="4230" y="2167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6" name="Line 122"/>
            <p:cNvSpPr>
              <a:spLocks noChangeShapeType="1"/>
            </p:cNvSpPr>
            <p:nvPr/>
          </p:nvSpPr>
          <p:spPr bwMode="auto">
            <a:xfrm>
              <a:off x="4865" y="2167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7" name="Line 123"/>
            <p:cNvSpPr>
              <a:spLocks noChangeShapeType="1"/>
            </p:cNvSpPr>
            <p:nvPr/>
          </p:nvSpPr>
          <p:spPr bwMode="auto">
            <a:xfrm>
              <a:off x="313" y="2379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8" name="Line 124"/>
            <p:cNvSpPr>
              <a:spLocks noChangeShapeType="1"/>
            </p:cNvSpPr>
            <p:nvPr/>
          </p:nvSpPr>
          <p:spPr bwMode="auto">
            <a:xfrm>
              <a:off x="652" y="2379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9" name="Line 125"/>
            <p:cNvSpPr>
              <a:spLocks noChangeShapeType="1"/>
            </p:cNvSpPr>
            <p:nvPr/>
          </p:nvSpPr>
          <p:spPr bwMode="auto">
            <a:xfrm>
              <a:off x="1832" y="2379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0" name="Line 126"/>
            <p:cNvSpPr>
              <a:spLocks noChangeShapeType="1"/>
            </p:cNvSpPr>
            <p:nvPr/>
          </p:nvSpPr>
          <p:spPr bwMode="auto">
            <a:xfrm>
              <a:off x="2377" y="2379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1" name="Line 127"/>
            <p:cNvSpPr>
              <a:spLocks noChangeShapeType="1"/>
            </p:cNvSpPr>
            <p:nvPr/>
          </p:nvSpPr>
          <p:spPr bwMode="auto">
            <a:xfrm>
              <a:off x="2959" y="2379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2" name="Line 128"/>
            <p:cNvSpPr>
              <a:spLocks noChangeShapeType="1"/>
            </p:cNvSpPr>
            <p:nvPr/>
          </p:nvSpPr>
          <p:spPr bwMode="auto">
            <a:xfrm>
              <a:off x="3594" y="2379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3" name="Line 129"/>
            <p:cNvSpPr>
              <a:spLocks noChangeShapeType="1"/>
            </p:cNvSpPr>
            <p:nvPr/>
          </p:nvSpPr>
          <p:spPr bwMode="auto">
            <a:xfrm>
              <a:off x="4230" y="2379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4" name="Line 130"/>
            <p:cNvSpPr>
              <a:spLocks noChangeShapeType="1"/>
            </p:cNvSpPr>
            <p:nvPr/>
          </p:nvSpPr>
          <p:spPr bwMode="auto">
            <a:xfrm>
              <a:off x="4865" y="2379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5" name="Line 131"/>
            <p:cNvSpPr>
              <a:spLocks noChangeShapeType="1"/>
            </p:cNvSpPr>
            <p:nvPr/>
          </p:nvSpPr>
          <p:spPr bwMode="auto">
            <a:xfrm>
              <a:off x="313" y="2599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6" name="Line 132"/>
            <p:cNvSpPr>
              <a:spLocks noChangeShapeType="1"/>
            </p:cNvSpPr>
            <p:nvPr/>
          </p:nvSpPr>
          <p:spPr bwMode="auto">
            <a:xfrm>
              <a:off x="652" y="2599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7" name="Line 133"/>
            <p:cNvSpPr>
              <a:spLocks noChangeShapeType="1"/>
            </p:cNvSpPr>
            <p:nvPr/>
          </p:nvSpPr>
          <p:spPr bwMode="auto">
            <a:xfrm>
              <a:off x="1832" y="2599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8" name="Line 134"/>
            <p:cNvSpPr>
              <a:spLocks noChangeShapeType="1"/>
            </p:cNvSpPr>
            <p:nvPr/>
          </p:nvSpPr>
          <p:spPr bwMode="auto">
            <a:xfrm>
              <a:off x="2377" y="2599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9" name="Line 135"/>
            <p:cNvSpPr>
              <a:spLocks noChangeShapeType="1"/>
            </p:cNvSpPr>
            <p:nvPr/>
          </p:nvSpPr>
          <p:spPr bwMode="auto">
            <a:xfrm>
              <a:off x="2959" y="2599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0" name="Line 136"/>
            <p:cNvSpPr>
              <a:spLocks noChangeShapeType="1"/>
            </p:cNvSpPr>
            <p:nvPr/>
          </p:nvSpPr>
          <p:spPr bwMode="auto">
            <a:xfrm>
              <a:off x="3594" y="2599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1" name="Line 137"/>
            <p:cNvSpPr>
              <a:spLocks noChangeShapeType="1"/>
            </p:cNvSpPr>
            <p:nvPr/>
          </p:nvSpPr>
          <p:spPr bwMode="auto">
            <a:xfrm>
              <a:off x="4230" y="2599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2" name="Line 138"/>
            <p:cNvSpPr>
              <a:spLocks noChangeShapeType="1"/>
            </p:cNvSpPr>
            <p:nvPr/>
          </p:nvSpPr>
          <p:spPr bwMode="auto">
            <a:xfrm>
              <a:off x="4865" y="2599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3" name="Line 139"/>
            <p:cNvSpPr>
              <a:spLocks noChangeShapeType="1"/>
            </p:cNvSpPr>
            <p:nvPr/>
          </p:nvSpPr>
          <p:spPr bwMode="auto">
            <a:xfrm>
              <a:off x="313" y="2815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4" name="Line 140"/>
            <p:cNvSpPr>
              <a:spLocks noChangeShapeType="1"/>
            </p:cNvSpPr>
            <p:nvPr/>
          </p:nvSpPr>
          <p:spPr bwMode="auto">
            <a:xfrm>
              <a:off x="652" y="2815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5" name="Line 141"/>
            <p:cNvSpPr>
              <a:spLocks noChangeShapeType="1"/>
            </p:cNvSpPr>
            <p:nvPr/>
          </p:nvSpPr>
          <p:spPr bwMode="auto">
            <a:xfrm>
              <a:off x="1832" y="2815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6" name="Line 142"/>
            <p:cNvSpPr>
              <a:spLocks noChangeShapeType="1"/>
            </p:cNvSpPr>
            <p:nvPr/>
          </p:nvSpPr>
          <p:spPr bwMode="auto">
            <a:xfrm>
              <a:off x="2377" y="2815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7" name="Line 143"/>
            <p:cNvSpPr>
              <a:spLocks noChangeShapeType="1"/>
            </p:cNvSpPr>
            <p:nvPr/>
          </p:nvSpPr>
          <p:spPr bwMode="auto">
            <a:xfrm>
              <a:off x="2959" y="281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8" name="Line 144"/>
            <p:cNvSpPr>
              <a:spLocks noChangeShapeType="1"/>
            </p:cNvSpPr>
            <p:nvPr/>
          </p:nvSpPr>
          <p:spPr bwMode="auto">
            <a:xfrm>
              <a:off x="3594" y="281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9" name="Line 145"/>
            <p:cNvSpPr>
              <a:spLocks noChangeShapeType="1"/>
            </p:cNvSpPr>
            <p:nvPr/>
          </p:nvSpPr>
          <p:spPr bwMode="auto">
            <a:xfrm>
              <a:off x="4230" y="281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0" name="Line 146"/>
            <p:cNvSpPr>
              <a:spLocks noChangeShapeType="1"/>
            </p:cNvSpPr>
            <p:nvPr/>
          </p:nvSpPr>
          <p:spPr bwMode="auto">
            <a:xfrm>
              <a:off x="4865" y="281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1" name="Line 147"/>
            <p:cNvSpPr>
              <a:spLocks noChangeShapeType="1"/>
            </p:cNvSpPr>
            <p:nvPr/>
          </p:nvSpPr>
          <p:spPr bwMode="auto">
            <a:xfrm>
              <a:off x="313" y="2975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2" name="Line 148"/>
            <p:cNvSpPr>
              <a:spLocks noChangeShapeType="1"/>
            </p:cNvSpPr>
            <p:nvPr/>
          </p:nvSpPr>
          <p:spPr bwMode="auto">
            <a:xfrm>
              <a:off x="652" y="2975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3" name="Line 149"/>
            <p:cNvSpPr>
              <a:spLocks noChangeShapeType="1"/>
            </p:cNvSpPr>
            <p:nvPr/>
          </p:nvSpPr>
          <p:spPr bwMode="auto">
            <a:xfrm>
              <a:off x="1832" y="2975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4" name="Line 150"/>
            <p:cNvSpPr>
              <a:spLocks noChangeShapeType="1"/>
            </p:cNvSpPr>
            <p:nvPr/>
          </p:nvSpPr>
          <p:spPr bwMode="auto">
            <a:xfrm>
              <a:off x="2377" y="2975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5" name="Line 151"/>
            <p:cNvSpPr>
              <a:spLocks noChangeShapeType="1"/>
            </p:cNvSpPr>
            <p:nvPr/>
          </p:nvSpPr>
          <p:spPr bwMode="auto">
            <a:xfrm>
              <a:off x="2959" y="297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6" name="Line 152"/>
            <p:cNvSpPr>
              <a:spLocks noChangeShapeType="1"/>
            </p:cNvSpPr>
            <p:nvPr/>
          </p:nvSpPr>
          <p:spPr bwMode="auto">
            <a:xfrm>
              <a:off x="3594" y="297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7" name="Line 153"/>
            <p:cNvSpPr>
              <a:spLocks noChangeShapeType="1"/>
            </p:cNvSpPr>
            <p:nvPr/>
          </p:nvSpPr>
          <p:spPr bwMode="auto">
            <a:xfrm>
              <a:off x="4230" y="297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8" name="Line 154"/>
            <p:cNvSpPr>
              <a:spLocks noChangeShapeType="1"/>
            </p:cNvSpPr>
            <p:nvPr/>
          </p:nvSpPr>
          <p:spPr bwMode="auto">
            <a:xfrm>
              <a:off x="4865" y="297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9" name="Line 155"/>
            <p:cNvSpPr>
              <a:spLocks noChangeShapeType="1"/>
            </p:cNvSpPr>
            <p:nvPr/>
          </p:nvSpPr>
          <p:spPr bwMode="auto">
            <a:xfrm>
              <a:off x="313" y="3191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0" name="Line 156"/>
            <p:cNvSpPr>
              <a:spLocks noChangeShapeType="1"/>
            </p:cNvSpPr>
            <p:nvPr/>
          </p:nvSpPr>
          <p:spPr bwMode="auto">
            <a:xfrm>
              <a:off x="652" y="3191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1" name="Line 157"/>
            <p:cNvSpPr>
              <a:spLocks noChangeShapeType="1"/>
            </p:cNvSpPr>
            <p:nvPr/>
          </p:nvSpPr>
          <p:spPr bwMode="auto">
            <a:xfrm>
              <a:off x="1832" y="3191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2" name="Line 158"/>
            <p:cNvSpPr>
              <a:spLocks noChangeShapeType="1"/>
            </p:cNvSpPr>
            <p:nvPr/>
          </p:nvSpPr>
          <p:spPr bwMode="auto">
            <a:xfrm>
              <a:off x="2377" y="3191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3" name="Line 159"/>
            <p:cNvSpPr>
              <a:spLocks noChangeShapeType="1"/>
            </p:cNvSpPr>
            <p:nvPr/>
          </p:nvSpPr>
          <p:spPr bwMode="auto">
            <a:xfrm>
              <a:off x="2959" y="3191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4" name="Line 160"/>
            <p:cNvSpPr>
              <a:spLocks noChangeShapeType="1"/>
            </p:cNvSpPr>
            <p:nvPr/>
          </p:nvSpPr>
          <p:spPr bwMode="auto">
            <a:xfrm>
              <a:off x="3594" y="3191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5" name="Line 161"/>
            <p:cNvSpPr>
              <a:spLocks noChangeShapeType="1"/>
            </p:cNvSpPr>
            <p:nvPr/>
          </p:nvSpPr>
          <p:spPr bwMode="auto">
            <a:xfrm>
              <a:off x="4230" y="3191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6" name="Line 162"/>
            <p:cNvSpPr>
              <a:spLocks noChangeShapeType="1"/>
            </p:cNvSpPr>
            <p:nvPr/>
          </p:nvSpPr>
          <p:spPr bwMode="auto">
            <a:xfrm>
              <a:off x="4865" y="3191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7" name="Line 163"/>
            <p:cNvSpPr>
              <a:spLocks noChangeShapeType="1"/>
            </p:cNvSpPr>
            <p:nvPr/>
          </p:nvSpPr>
          <p:spPr bwMode="auto">
            <a:xfrm>
              <a:off x="313" y="3407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8" name="Line 164"/>
            <p:cNvSpPr>
              <a:spLocks noChangeShapeType="1"/>
            </p:cNvSpPr>
            <p:nvPr/>
          </p:nvSpPr>
          <p:spPr bwMode="auto">
            <a:xfrm>
              <a:off x="652" y="3407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9" name="Line 165"/>
            <p:cNvSpPr>
              <a:spLocks noChangeShapeType="1"/>
            </p:cNvSpPr>
            <p:nvPr/>
          </p:nvSpPr>
          <p:spPr bwMode="auto">
            <a:xfrm>
              <a:off x="1832" y="3407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0" name="Line 166"/>
            <p:cNvSpPr>
              <a:spLocks noChangeShapeType="1"/>
            </p:cNvSpPr>
            <p:nvPr/>
          </p:nvSpPr>
          <p:spPr bwMode="auto">
            <a:xfrm>
              <a:off x="2377" y="3407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1" name="Line 167"/>
            <p:cNvSpPr>
              <a:spLocks noChangeShapeType="1"/>
            </p:cNvSpPr>
            <p:nvPr/>
          </p:nvSpPr>
          <p:spPr bwMode="auto">
            <a:xfrm>
              <a:off x="2959" y="3407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2" name="Line 168"/>
            <p:cNvSpPr>
              <a:spLocks noChangeShapeType="1"/>
            </p:cNvSpPr>
            <p:nvPr/>
          </p:nvSpPr>
          <p:spPr bwMode="auto">
            <a:xfrm>
              <a:off x="3594" y="3407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3" name="Line 169"/>
            <p:cNvSpPr>
              <a:spLocks noChangeShapeType="1"/>
            </p:cNvSpPr>
            <p:nvPr/>
          </p:nvSpPr>
          <p:spPr bwMode="auto">
            <a:xfrm>
              <a:off x="4230" y="3407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4" name="Line 170"/>
            <p:cNvSpPr>
              <a:spLocks noChangeShapeType="1"/>
            </p:cNvSpPr>
            <p:nvPr/>
          </p:nvSpPr>
          <p:spPr bwMode="auto">
            <a:xfrm>
              <a:off x="4865" y="3407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5" name="Line 171"/>
            <p:cNvSpPr>
              <a:spLocks noChangeShapeType="1"/>
            </p:cNvSpPr>
            <p:nvPr/>
          </p:nvSpPr>
          <p:spPr bwMode="auto">
            <a:xfrm>
              <a:off x="313" y="1080"/>
              <a:ext cx="0" cy="26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6" name="Line 172"/>
            <p:cNvSpPr>
              <a:spLocks noChangeShapeType="1"/>
            </p:cNvSpPr>
            <p:nvPr/>
          </p:nvSpPr>
          <p:spPr bwMode="auto">
            <a:xfrm>
              <a:off x="313" y="1355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7" name="Line 173"/>
            <p:cNvSpPr>
              <a:spLocks noChangeShapeType="1"/>
            </p:cNvSpPr>
            <p:nvPr/>
          </p:nvSpPr>
          <p:spPr bwMode="auto">
            <a:xfrm>
              <a:off x="313" y="1574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8" name="Line 174"/>
            <p:cNvSpPr>
              <a:spLocks noChangeShapeType="1"/>
            </p:cNvSpPr>
            <p:nvPr/>
          </p:nvSpPr>
          <p:spPr bwMode="auto">
            <a:xfrm>
              <a:off x="313" y="1733"/>
              <a:ext cx="0" cy="42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9" name="Line 175"/>
            <p:cNvSpPr>
              <a:spLocks noChangeShapeType="1"/>
            </p:cNvSpPr>
            <p:nvPr/>
          </p:nvSpPr>
          <p:spPr bwMode="auto">
            <a:xfrm>
              <a:off x="313" y="2167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0" name="Line 176"/>
            <p:cNvSpPr>
              <a:spLocks noChangeShapeType="1"/>
            </p:cNvSpPr>
            <p:nvPr/>
          </p:nvSpPr>
          <p:spPr bwMode="auto">
            <a:xfrm>
              <a:off x="313" y="2379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1" name="Line 177"/>
            <p:cNvSpPr>
              <a:spLocks noChangeShapeType="1"/>
            </p:cNvSpPr>
            <p:nvPr/>
          </p:nvSpPr>
          <p:spPr bwMode="auto">
            <a:xfrm>
              <a:off x="313" y="2599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2" name="Line 178"/>
            <p:cNvSpPr>
              <a:spLocks noChangeShapeType="1"/>
            </p:cNvSpPr>
            <p:nvPr/>
          </p:nvSpPr>
          <p:spPr bwMode="auto">
            <a:xfrm>
              <a:off x="313" y="2815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3" name="Line 179"/>
            <p:cNvSpPr>
              <a:spLocks noChangeShapeType="1"/>
            </p:cNvSpPr>
            <p:nvPr/>
          </p:nvSpPr>
          <p:spPr bwMode="auto">
            <a:xfrm>
              <a:off x="313" y="2975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4" name="Line 180"/>
            <p:cNvSpPr>
              <a:spLocks noChangeShapeType="1"/>
            </p:cNvSpPr>
            <p:nvPr/>
          </p:nvSpPr>
          <p:spPr bwMode="auto">
            <a:xfrm>
              <a:off x="313" y="3191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5" name="Line 181"/>
            <p:cNvSpPr>
              <a:spLocks noChangeShapeType="1"/>
            </p:cNvSpPr>
            <p:nvPr/>
          </p:nvSpPr>
          <p:spPr bwMode="auto">
            <a:xfrm>
              <a:off x="652" y="1080"/>
              <a:ext cx="0" cy="26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6" name="Line 182"/>
            <p:cNvSpPr>
              <a:spLocks noChangeShapeType="1"/>
            </p:cNvSpPr>
            <p:nvPr/>
          </p:nvSpPr>
          <p:spPr bwMode="auto">
            <a:xfrm>
              <a:off x="652" y="1355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7" name="Line 183"/>
            <p:cNvSpPr>
              <a:spLocks noChangeShapeType="1"/>
            </p:cNvSpPr>
            <p:nvPr/>
          </p:nvSpPr>
          <p:spPr bwMode="auto">
            <a:xfrm>
              <a:off x="652" y="1574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8" name="Line 184"/>
            <p:cNvSpPr>
              <a:spLocks noChangeShapeType="1"/>
            </p:cNvSpPr>
            <p:nvPr/>
          </p:nvSpPr>
          <p:spPr bwMode="auto">
            <a:xfrm>
              <a:off x="652" y="1733"/>
              <a:ext cx="0" cy="42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9" name="Line 185"/>
            <p:cNvSpPr>
              <a:spLocks noChangeShapeType="1"/>
            </p:cNvSpPr>
            <p:nvPr/>
          </p:nvSpPr>
          <p:spPr bwMode="auto">
            <a:xfrm>
              <a:off x="652" y="2167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0" name="Line 186"/>
            <p:cNvSpPr>
              <a:spLocks noChangeShapeType="1"/>
            </p:cNvSpPr>
            <p:nvPr/>
          </p:nvSpPr>
          <p:spPr bwMode="auto">
            <a:xfrm>
              <a:off x="652" y="2379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1" name="Line 187"/>
            <p:cNvSpPr>
              <a:spLocks noChangeShapeType="1"/>
            </p:cNvSpPr>
            <p:nvPr/>
          </p:nvSpPr>
          <p:spPr bwMode="auto">
            <a:xfrm>
              <a:off x="652" y="2599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2" name="Line 188"/>
            <p:cNvSpPr>
              <a:spLocks noChangeShapeType="1"/>
            </p:cNvSpPr>
            <p:nvPr/>
          </p:nvSpPr>
          <p:spPr bwMode="auto">
            <a:xfrm>
              <a:off x="652" y="2815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3" name="Line 189"/>
            <p:cNvSpPr>
              <a:spLocks noChangeShapeType="1"/>
            </p:cNvSpPr>
            <p:nvPr/>
          </p:nvSpPr>
          <p:spPr bwMode="auto">
            <a:xfrm>
              <a:off x="652" y="2975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4" name="Line 190"/>
            <p:cNvSpPr>
              <a:spLocks noChangeShapeType="1"/>
            </p:cNvSpPr>
            <p:nvPr/>
          </p:nvSpPr>
          <p:spPr bwMode="auto">
            <a:xfrm>
              <a:off x="652" y="3191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5" name="Line 191"/>
            <p:cNvSpPr>
              <a:spLocks noChangeShapeType="1"/>
            </p:cNvSpPr>
            <p:nvPr/>
          </p:nvSpPr>
          <p:spPr bwMode="auto">
            <a:xfrm>
              <a:off x="1832" y="1080"/>
              <a:ext cx="0" cy="26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6" name="Line 192"/>
            <p:cNvSpPr>
              <a:spLocks noChangeShapeType="1"/>
            </p:cNvSpPr>
            <p:nvPr/>
          </p:nvSpPr>
          <p:spPr bwMode="auto">
            <a:xfrm>
              <a:off x="1832" y="1355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7" name="Line 193"/>
            <p:cNvSpPr>
              <a:spLocks noChangeShapeType="1"/>
            </p:cNvSpPr>
            <p:nvPr/>
          </p:nvSpPr>
          <p:spPr bwMode="auto">
            <a:xfrm>
              <a:off x="1832" y="1574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8" name="Line 194"/>
            <p:cNvSpPr>
              <a:spLocks noChangeShapeType="1"/>
            </p:cNvSpPr>
            <p:nvPr/>
          </p:nvSpPr>
          <p:spPr bwMode="auto">
            <a:xfrm>
              <a:off x="1832" y="1733"/>
              <a:ext cx="0" cy="42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9" name="Line 195"/>
            <p:cNvSpPr>
              <a:spLocks noChangeShapeType="1"/>
            </p:cNvSpPr>
            <p:nvPr/>
          </p:nvSpPr>
          <p:spPr bwMode="auto">
            <a:xfrm>
              <a:off x="1832" y="2167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0" name="Line 196"/>
            <p:cNvSpPr>
              <a:spLocks noChangeShapeType="1"/>
            </p:cNvSpPr>
            <p:nvPr/>
          </p:nvSpPr>
          <p:spPr bwMode="auto">
            <a:xfrm>
              <a:off x="1832" y="2379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1" name="Line 197"/>
            <p:cNvSpPr>
              <a:spLocks noChangeShapeType="1"/>
            </p:cNvSpPr>
            <p:nvPr/>
          </p:nvSpPr>
          <p:spPr bwMode="auto">
            <a:xfrm>
              <a:off x="1832" y="2599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2" name="Line 198"/>
            <p:cNvSpPr>
              <a:spLocks noChangeShapeType="1"/>
            </p:cNvSpPr>
            <p:nvPr/>
          </p:nvSpPr>
          <p:spPr bwMode="auto">
            <a:xfrm>
              <a:off x="1832" y="2815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3" name="Line 199"/>
            <p:cNvSpPr>
              <a:spLocks noChangeShapeType="1"/>
            </p:cNvSpPr>
            <p:nvPr/>
          </p:nvSpPr>
          <p:spPr bwMode="auto">
            <a:xfrm>
              <a:off x="1832" y="2975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4" name="Line 200"/>
            <p:cNvSpPr>
              <a:spLocks noChangeShapeType="1"/>
            </p:cNvSpPr>
            <p:nvPr/>
          </p:nvSpPr>
          <p:spPr bwMode="auto">
            <a:xfrm>
              <a:off x="1832" y="3191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5" name="Line 201"/>
            <p:cNvSpPr>
              <a:spLocks noChangeShapeType="1"/>
            </p:cNvSpPr>
            <p:nvPr/>
          </p:nvSpPr>
          <p:spPr bwMode="auto">
            <a:xfrm>
              <a:off x="2377" y="1080"/>
              <a:ext cx="0" cy="26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6" name="Line 202"/>
            <p:cNvSpPr>
              <a:spLocks noChangeShapeType="1"/>
            </p:cNvSpPr>
            <p:nvPr/>
          </p:nvSpPr>
          <p:spPr bwMode="auto">
            <a:xfrm>
              <a:off x="2377" y="1355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7" name="Line 203"/>
            <p:cNvSpPr>
              <a:spLocks noChangeShapeType="1"/>
            </p:cNvSpPr>
            <p:nvPr/>
          </p:nvSpPr>
          <p:spPr bwMode="auto">
            <a:xfrm>
              <a:off x="2377" y="1574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8" name="Line 204"/>
            <p:cNvSpPr>
              <a:spLocks noChangeShapeType="1"/>
            </p:cNvSpPr>
            <p:nvPr/>
          </p:nvSpPr>
          <p:spPr bwMode="auto">
            <a:xfrm>
              <a:off x="2377" y="1733"/>
              <a:ext cx="0" cy="42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9" name="Line 205"/>
            <p:cNvSpPr>
              <a:spLocks noChangeShapeType="1"/>
            </p:cNvSpPr>
            <p:nvPr/>
          </p:nvSpPr>
          <p:spPr bwMode="auto">
            <a:xfrm>
              <a:off x="2377" y="2167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0" name="Line 206"/>
            <p:cNvSpPr>
              <a:spLocks noChangeShapeType="1"/>
            </p:cNvSpPr>
            <p:nvPr/>
          </p:nvSpPr>
          <p:spPr bwMode="auto">
            <a:xfrm>
              <a:off x="2377" y="2379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1" name="Line 207"/>
            <p:cNvSpPr>
              <a:spLocks noChangeShapeType="1"/>
            </p:cNvSpPr>
            <p:nvPr/>
          </p:nvSpPr>
          <p:spPr bwMode="auto">
            <a:xfrm>
              <a:off x="2377" y="2599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2" name="Line 208"/>
            <p:cNvSpPr>
              <a:spLocks noChangeShapeType="1"/>
            </p:cNvSpPr>
            <p:nvPr/>
          </p:nvSpPr>
          <p:spPr bwMode="auto">
            <a:xfrm>
              <a:off x="2377" y="2815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3" name="Line 209"/>
            <p:cNvSpPr>
              <a:spLocks noChangeShapeType="1"/>
            </p:cNvSpPr>
            <p:nvPr/>
          </p:nvSpPr>
          <p:spPr bwMode="auto">
            <a:xfrm>
              <a:off x="2377" y="2975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4" name="Line 210"/>
            <p:cNvSpPr>
              <a:spLocks noChangeShapeType="1"/>
            </p:cNvSpPr>
            <p:nvPr/>
          </p:nvSpPr>
          <p:spPr bwMode="auto">
            <a:xfrm>
              <a:off x="2377" y="3191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5" name="Line 211"/>
            <p:cNvSpPr>
              <a:spLocks noChangeShapeType="1"/>
            </p:cNvSpPr>
            <p:nvPr/>
          </p:nvSpPr>
          <p:spPr bwMode="auto">
            <a:xfrm>
              <a:off x="2959" y="1080"/>
              <a:ext cx="0" cy="26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6" name="Line 212"/>
            <p:cNvSpPr>
              <a:spLocks noChangeShapeType="1"/>
            </p:cNvSpPr>
            <p:nvPr/>
          </p:nvSpPr>
          <p:spPr bwMode="auto">
            <a:xfrm>
              <a:off x="2959" y="1355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7" name="Line 213"/>
            <p:cNvSpPr>
              <a:spLocks noChangeShapeType="1"/>
            </p:cNvSpPr>
            <p:nvPr/>
          </p:nvSpPr>
          <p:spPr bwMode="auto">
            <a:xfrm>
              <a:off x="2959" y="1574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8" name="Line 214"/>
            <p:cNvSpPr>
              <a:spLocks noChangeShapeType="1"/>
            </p:cNvSpPr>
            <p:nvPr/>
          </p:nvSpPr>
          <p:spPr bwMode="auto">
            <a:xfrm>
              <a:off x="2959" y="1733"/>
              <a:ext cx="0" cy="42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9" name="Line 215"/>
            <p:cNvSpPr>
              <a:spLocks noChangeShapeType="1"/>
            </p:cNvSpPr>
            <p:nvPr/>
          </p:nvSpPr>
          <p:spPr bwMode="auto">
            <a:xfrm>
              <a:off x="2959" y="2167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0" name="Line 216"/>
            <p:cNvSpPr>
              <a:spLocks noChangeShapeType="1"/>
            </p:cNvSpPr>
            <p:nvPr/>
          </p:nvSpPr>
          <p:spPr bwMode="auto">
            <a:xfrm>
              <a:off x="2959" y="2379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1" name="Line 217"/>
            <p:cNvSpPr>
              <a:spLocks noChangeShapeType="1"/>
            </p:cNvSpPr>
            <p:nvPr/>
          </p:nvSpPr>
          <p:spPr bwMode="auto">
            <a:xfrm>
              <a:off x="2959" y="2599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2" name="Line 218"/>
            <p:cNvSpPr>
              <a:spLocks noChangeShapeType="1"/>
            </p:cNvSpPr>
            <p:nvPr/>
          </p:nvSpPr>
          <p:spPr bwMode="auto">
            <a:xfrm>
              <a:off x="2959" y="2815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3" name="Line 219"/>
            <p:cNvSpPr>
              <a:spLocks noChangeShapeType="1"/>
            </p:cNvSpPr>
            <p:nvPr/>
          </p:nvSpPr>
          <p:spPr bwMode="auto">
            <a:xfrm>
              <a:off x="2959" y="2975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4" name="Line 220"/>
            <p:cNvSpPr>
              <a:spLocks noChangeShapeType="1"/>
            </p:cNvSpPr>
            <p:nvPr/>
          </p:nvSpPr>
          <p:spPr bwMode="auto">
            <a:xfrm>
              <a:off x="2959" y="3191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5" name="Line 221"/>
            <p:cNvSpPr>
              <a:spLocks noChangeShapeType="1"/>
            </p:cNvSpPr>
            <p:nvPr/>
          </p:nvSpPr>
          <p:spPr bwMode="auto">
            <a:xfrm>
              <a:off x="3594" y="1080"/>
              <a:ext cx="0" cy="26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6" name="Line 222"/>
            <p:cNvSpPr>
              <a:spLocks noChangeShapeType="1"/>
            </p:cNvSpPr>
            <p:nvPr/>
          </p:nvSpPr>
          <p:spPr bwMode="auto">
            <a:xfrm>
              <a:off x="3594" y="1355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7" name="Line 223"/>
            <p:cNvSpPr>
              <a:spLocks noChangeShapeType="1"/>
            </p:cNvSpPr>
            <p:nvPr/>
          </p:nvSpPr>
          <p:spPr bwMode="auto">
            <a:xfrm>
              <a:off x="3594" y="1574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8" name="Line 224"/>
            <p:cNvSpPr>
              <a:spLocks noChangeShapeType="1"/>
            </p:cNvSpPr>
            <p:nvPr/>
          </p:nvSpPr>
          <p:spPr bwMode="auto">
            <a:xfrm>
              <a:off x="3594" y="1733"/>
              <a:ext cx="0" cy="42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9" name="Line 225"/>
            <p:cNvSpPr>
              <a:spLocks noChangeShapeType="1"/>
            </p:cNvSpPr>
            <p:nvPr/>
          </p:nvSpPr>
          <p:spPr bwMode="auto">
            <a:xfrm>
              <a:off x="3594" y="2167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0" name="Line 226"/>
            <p:cNvSpPr>
              <a:spLocks noChangeShapeType="1"/>
            </p:cNvSpPr>
            <p:nvPr/>
          </p:nvSpPr>
          <p:spPr bwMode="auto">
            <a:xfrm>
              <a:off x="3594" y="2379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1" name="Line 227"/>
            <p:cNvSpPr>
              <a:spLocks noChangeShapeType="1"/>
            </p:cNvSpPr>
            <p:nvPr/>
          </p:nvSpPr>
          <p:spPr bwMode="auto">
            <a:xfrm>
              <a:off x="3594" y="2599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2" name="Line 228"/>
            <p:cNvSpPr>
              <a:spLocks noChangeShapeType="1"/>
            </p:cNvSpPr>
            <p:nvPr/>
          </p:nvSpPr>
          <p:spPr bwMode="auto">
            <a:xfrm>
              <a:off x="3594" y="2815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3" name="Line 229"/>
            <p:cNvSpPr>
              <a:spLocks noChangeShapeType="1"/>
            </p:cNvSpPr>
            <p:nvPr/>
          </p:nvSpPr>
          <p:spPr bwMode="auto">
            <a:xfrm>
              <a:off x="3594" y="2975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4" name="Line 230"/>
            <p:cNvSpPr>
              <a:spLocks noChangeShapeType="1"/>
            </p:cNvSpPr>
            <p:nvPr/>
          </p:nvSpPr>
          <p:spPr bwMode="auto">
            <a:xfrm>
              <a:off x="3594" y="3191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5" name="Line 231"/>
            <p:cNvSpPr>
              <a:spLocks noChangeShapeType="1"/>
            </p:cNvSpPr>
            <p:nvPr/>
          </p:nvSpPr>
          <p:spPr bwMode="auto">
            <a:xfrm>
              <a:off x="4230" y="1080"/>
              <a:ext cx="0" cy="26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6" name="Line 232"/>
            <p:cNvSpPr>
              <a:spLocks noChangeShapeType="1"/>
            </p:cNvSpPr>
            <p:nvPr/>
          </p:nvSpPr>
          <p:spPr bwMode="auto">
            <a:xfrm>
              <a:off x="4230" y="1355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7" name="Line 233"/>
            <p:cNvSpPr>
              <a:spLocks noChangeShapeType="1"/>
            </p:cNvSpPr>
            <p:nvPr/>
          </p:nvSpPr>
          <p:spPr bwMode="auto">
            <a:xfrm>
              <a:off x="4230" y="1574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8" name="Line 234"/>
            <p:cNvSpPr>
              <a:spLocks noChangeShapeType="1"/>
            </p:cNvSpPr>
            <p:nvPr/>
          </p:nvSpPr>
          <p:spPr bwMode="auto">
            <a:xfrm>
              <a:off x="4230" y="1733"/>
              <a:ext cx="0" cy="42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9" name="Line 235"/>
            <p:cNvSpPr>
              <a:spLocks noChangeShapeType="1"/>
            </p:cNvSpPr>
            <p:nvPr/>
          </p:nvSpPr>
          <p:spPr bwMode="auto">
            <a:xfrm>
              <a:off x="4230" y="2167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0" name="Line 236"/>
            <p:cNvSpPr>
              <a:spLocks noChangeShapeType="1"/>
            </p:cNvSpPr>
            <p:nvPr/>
          </p:nvSpPr>
          <p:spPr bwMode="auto">
            <a:xfrm>
              <a:off x="4230" y="2379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1" name="Line 237"/>
            <p:cNvSpPr>
              <a:spLocks noChangeShapeType="1"/>
            </p:cNvSpPr>
            <p:nvPr/>
          </p:nvSpPr>
          <p:spPr bwMode="auto">
            <a:xfrm>
              <a:off x="4230" y="2599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2" name="Line 238"/>
            <p:cNvSpPr>
              <a:spLocks noChangeShapeType="1"/>
            </p:cNvSpPr>
            <p:nvPr/>
          </p:nvSpPr>
          <p:spPr bwMode="auto">
            <a:xfrm>
              <a:off x="4230" y="2815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3" name="Line 239"/>
            <p:cNvSpPr>
              <a:spLocks noChangeShapeType="1"/>
            </p:cNvSpPr>
            <p:nvPr/>
          </p:nvSpPr>
          <p:spPr bwMode="auto">
            <a:xfrm>
              <a:off x="4230" y="2975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4" name="Line 240"/>
            <p:cNvSpPr>
              <a:spLocks noChangeShapeType="1"/>
            </p:cNvSpPr>
            <p:nvPr/>
          </p:nvSpPr>
          <p:spPr bwMode="auto">
            <a:xfrm>
              <a:off x="4230" y="3191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5" name="Line 241"/>
            <p:cNvSpPr>
              <a:spLocks noChangeShapeType="1"/>
            </p:cNvSpPr>
            <p:nvPr/>
          </p:nvSpPr>
          <p:spPr bwMode="auto">
            <a:xfrm>
              <a:off x="4865" y="1080"/>
              <a:ext cx="0" cy="26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6" name="Line 242"/>
            <p:cNvSpPr>
              <a:spLocks noChangeShapeType="1"/>
            </p:cNvSpPr>
            <p:nvPr/>
          </p:nvSpPr>
          <p:spPr bwMode="auto">
            <a:xfrm>
              <a:off x="4865" y="1355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7" name="Line 243"/>
            <p:cNvSpPr>
              <a:spLocks noChangeShapeType="1"/>
            </p:cNvSpPr>
            <p:nvPr/>
          </p:nvSpPr>
          <p:spPr bwMode="auto">
            <a:xfrm>
              <a:off x="4865" y="1574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8" name="Line 244"/>
            <p:cNvSpPr>
              <a:spLocks noChangeShapeType="1"/>
            </p:cNvSpPr>
            <p:nvPr/>
          </p:nvSpPr>
          <p:spPr bwMode="auto">
            <a:xfrm>
              <a:off x="4865" y="1733"/>
              <a:ext cx="0" cy="42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9" name="Line 245"/>
            <p:cNvSpPr>
              <a:spLocks noChangeShapeType="1"/>
            </p:cNvSpPr>
            <p:nvPr/>
          </p:nvSpPr>
          <p:spPr bwMode="auto">
            <a:xfrm>
              <a:off x="4865" y="2167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0" name="Line 246"/>
            <p:cNvSpPr>
              <a:spLocks noChangeShapeType="1"/>
            </p:cNvSpPr>
            <p:nvPr/>
          </p:nvSpPr>
          <p:spPr bwMode="auto">
            <a:xfrm>
              <a:off x="4865" y="2379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1" name="Line 247"/>
            <p:cNvSpPr>
              <a:spLocks noChangeShapeType="1"/>
            </p:cNvSpPr>
            <p:nvPr/>
          </p:nvSpPr>
          <p:spPr bwMode="auto">
            <a:xfrm>
              <a:off x="4865" y="2599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2" name="Line 248"/>
            <p:cNvSpPr>
              <a:spLocks noChangeShapeType="1"/>
            </p:cNvSpPr>
            <p:nvPr/>
          </p:nvSpPr>
          <p:spPr bwMode="auto">
            <a:xfrm>
              <a:off x="4865" y="2815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3" name="Line 249"/>
            <p:cNvSpPr>
              <a:spLocks noChangeShapeType="1"/>
            </p:cNvSpPr>
            <p:nvPr/>
          </p:nvSpPr>
          <p:spPr bwMode="auto">
            <a:xfrm>
              <a:off x="4865" y="2975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4" name="Line 250"/>
            <p:cNvSpPr>
              <a:spLocks noChangeShapeType="1"/>
            </p:cNvSpPr>
            <p:nvPr/>
          </p:nvSpPr>
          <p:spPr bwMode="auto">
            <a:xfrm>
              <a:off x="4865" y="3191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5" name="Line 251"/>
            <p:cNvSpPr>
              <a:spLocks noChangeShapeType="1"/>
            </p:cNvSpPr>
            <p:nvPr/>
          </p:nvSpPr>
          <p:spPr bwMode="auto">
            <a:xfrm>
              <a:off x="5500" y="1080"/>
              <a:ext cx="0" cy="26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6" name="Line 252"/>
            <p:cNvSpPr>
              <a:spLocks noChangeShapeType="1"/>
            </p:cNvSpPr>
            <p:nvPr/>
          </p:nvSpPr>
          <p:spPr bwMode="auto">
            <a:xfrm>
              <a:off x="5500" y="1355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7" name="Line 253"/>
            <p:cNvSpPr>
              <a:spLocks noChangeShapeType="1"/>
            </p:cNvSpPr>
            <p:nvPr/>
          </p:nvSpPr>
          <p:spPr bwMode="auto">
            <a:xfrm>
              <a:off x="5500" y="1574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8" name="Line 254"/>
            <p:cNvSpPr>
              <a:spLocks noChangeShapeType="1"/>
            </p:cNvSpPr>
            <p:nvPr/>
          </p:nvSpPr>
          <p:spPr bwMode="auto">
            <a:xfrm>
              <a:off x="5500" y="1733"/>
              <a:ext cx="0" cy="42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9" name="Line 255"/>
            <p:cNvSpPr>
              <a:spLocks noChangeShapeType="1"/>
            </p:cNvSpPr>
            <p:nvPr/>
          </p:nvSpPr>
          <p:spPr bwMode="auto">
            <a:xfrm>
              <a:off x="5500" y="2167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80" name="Line 256"/>
            <p:cNvSpPr>
              <a:spLocks noChangeShapeType="1"/>
            </p:cNvSpPr>
            <p:nvPr/>
          </p:nvSpPr>
          <p:spPr bwMode="auto">
            <a:xfrm>
              <a:off x="5500" y="2379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81" name="Line 257"/>
            <p:cNvSpPr>
              <a:spLocks noChangeShapeType="1"/>
            </p:cNvSpPr>
            <p:nvPr/>
          </p:nvSpPr>
          <p:spPr bwMode="auto">
            <a:xfrm>
              <a:off x="5500" y="2599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82" name="Line 258"/>
            <p:cNvSpPr>
              <a:spLocks noChangeShapeType="1"/>
            </p:cNvSpPr>
            <p:nvPr/>
          </p:nvSpPr>
          <p:spPr bwMode="auto">
            <a:xfrm>
              <a:off x="5500" y="2815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83" name="Line 259"/>
            <p:cNvSpPr>
              <a:spLocks noChangeShapeType="1"/>
            </p:cNvSpPr>
            <p:nvPr/>
          </p:nvSpPr>
          <p:spPr bwMode="auto">
            <a:xfrm>
              <a:off x="5500" y="2975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84" name="Line 260"/>
            <p:cNvSpPr>
              <a:spLocks noChangeShapeType="1"/>
            </p:cNvSpPr>
            <p:nvPr/>
          </p:nvSpPr>
          <p:spPr bwMode="auto">
            <a:xfrm>
              <a:off x="5500" y="3191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885" name="Rectangle 261"/>
          <p:cNvSpPr>
            <a:spLocks noChangeArrowheads="1"/>
          </p:cNvSpPr>
          <p:nvPr/>
        </p:nvSpPr>
        <p:spPr bwMode="auto">
          <a:xfrm>
            <a:off x="755650" y="5589588"/>
            <a:ext cx="7632700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>
                <a:solidFill>
                  <a:srgbClr val="FFFFFF"/>
                </a:solidFill>
                <a:latin typeface="Times New Roman" panose="02020603050405020304" pitchFamily="18" charset="0"/>
              </a:rPr>
              <a:t>Социально – значимые расходы в бюджете Хромцовского сельского поселения в 2020 году и на плановый период 2021 и 2022 годов не планируются.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74638" y="333375"/>
            <a:ext cx="8256587" cy="630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400">
                <a:solidFill>
                  <a:srgbClr val="FFFFFF"/>
                </a:solidFill>
                <a:latin typeface="Rockwell" panose="02060603020205020403" pitchFamily="18" charset="0"/>
              </a:rPr>
              <a:t>В соответствии с Федеральным законом «Об общих принципах организации местного самоуправления в Российской Федерации» от 06.10.2003 №-131ФЗ Законодательное Собрание Ивановской области приняло Закон «О городском и сельских поселениях в Фурмановском муниципальном районе» от 24 февраля 2005 года № 51-03. В свете решения Ивановского Законодательного Собрания об объединении двух сельских администраций (Хромцовской с/а и Марьинской с/а) было образовано Хромцовское сельское поселение с административным центром - село Хромцово, в составе населённых пунктов: д.Новинки, с.Марьинское, д.Новое Первое, д.Слабунино, д.Скоково, д.Филиковка, д.Вакорино, д.Вахрово, д. станции Малаховская, д.Маланино, с.Березники, д. Мостечное.</a:t>
            </a:r>
          </a:p>
          <a:p>
            <a:pPr algn="just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400">
                <a:solidFill>
                  <a:srgbClr val="FFFFFF"/>
                </a:solidFill>
                <a:latin typeface="Rockwell" panose="02060603020205020403" pitchFamily="18" charset="0"/>
              </a:rPr>
              <a:t>Центром Хромцовской сельской администрации являлось село Хромцово, в котором первые два 60-ти квартирных дома были заселены в 1972 году.</a:t>
            </a:r>
          </a:p>
          <a:p>
            <a:pPr algn="just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400">
                <a:solidFill>
                  <a:srgbClr val="FFFFFF"/>
                </a:solidFill>
                <a:latin typeface="Rockwell" panose="02060603020205020403" pitchFamily="18" charset="0"/>
              </a:rPr>
              <a:t>Численность населения 1500 человек.</a:t>
            </a:r>
          </a:p>
          <a:p>
            <a:pPr algn="just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400">
                <a:solidFill>
                  <a:srgbClr val="FFFFFF"/>
                </a:solidFill>
                <a:latin typeface="Rockwell" panose="02060603020205020403" pitchFamily="18" charset="0"/>
              </a:rPr>
              <a:t>В поселении имеет общеобразовательную школу, детский сад, 2 сельских дома культуры, 2 библиотеки, 2 отделения связи, 2 АТС, 4 магазина</a:t>
            </a:r>
          </a:p>
          <a:p>
            <a:pPr algn="just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400">
                <a:solidFill>
                  <a:srgbClr val="FFFFFF"/>
                </a:solidFill>
                <a:latin typeface="Rockwell" panose="02060603020205020403" pitchFamily="18" charset="0"/>
              </a:rPr>
              <a:t>Решением Ивановского облисполкома № 20\11 от 15.11.1976 года в Фурмановском районе был образован Хромцовский сельсовет с центром в п.Хромцово. В состав Хромцовского сельсовета вошли следующие населённые пункты: дер. Новинки, ранее находившаяся в Каликинском сельсовете, пос. карьера «Завражье»,  Хромцовский сельский совет был передан в административное подчинение Фурмановскому городскому Совету депутатов трудящихся. На основании Закона Российской Федерации «О внесении изменений и дополнений в Закон Российской Федерации о местном самоуправлении » от 05.11.1992 года № 1334 была прекращена деятельность исполнительных комитетов поселковых и сельских Советов народных депутатов и функции исполнительных комитетов перешли в администрации сельских Советов. В соответствии с Указом Президента Российской Федерации № 1617 от 09.10.1993 года « О реформе представительных органов местного самоуправления в Российской Федерации» Хромцовская сельская администрация является правопреемником Хромцовского сельского Совета народных депутатов. Законом Ивановской области «Об уточнении типа населённых пунктов в Фурмановском районе» № 97-ОЗ от 07.07.2004 года посёлок Хромцово </a:t>
            </a:r>
          </a:p>
          <a:p>
            <a:pPr algn="just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600">
                <a:solidFill>
                  <a:srgbClr val="FFFFFF"/>
                </a:solidFill>
                <a:latin typeface="Rockwell" panose="02060603020205020403" pitchFamily="18" charset="0"/>
              </a:rPr>
              <a:t>    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-47625" y="765175"/>
            <a:ext cx="90058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 b="1">
                <a:solidFill>
                  <a:srgbClr val="FFFFFF"/>
                </a:solidFill>
                <a:latin typeface="Rockwell" panose="02060603020205020403" pitchFamily="18" charset="0"/>
              </a:rPr>
              <a:t>Основные показатели социально-экономического развития 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 b="1">
                <a:solidFill>
                  <a:srgbClr val="FFFFFF"/>
                </a:solidFill>
                <a:latin typeface="Rockwell" panose="02060603020205020403" pitchFamily="18" charset="0"/>
              </a:rPr>
              <a:t>Хромцовского сельского поселения</a:t>
            </a:r>
          </a:p>
        </p:txBody>
      </p:sp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252413" y="2060575"/>
            <a:ext cx="8553450" cy="4067175"/>
            <a:chOff x="159" y="1298"/>
            <a:chExt cx="5388" cy="2562"/>
          </a:xfrm>
        </p:grpSpPr>
        <p:sp>
          <p:nvSpPr>
            <p:cNvPr id="9219" name="Rectangle 3"/>
            <p:cNvSpPr>
              <a:spLocks noChangeArrowheads="1"/>
            </p:cNvSpPr>
            <p:nvPr/>
          </p:nvSpPr>
          <p:spPr bwMode="auto">
            <a:xfrm>
              <a:off x="159" y="1298"/>
              <a:ext cx="307" cy="65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600">
                  <a:solidFill>
                    <a:srgbClr val="FFFFFF"/>
                  </a:solidFill>
                  <a:latin typeface="Rockwell" panose="02060603020205020403" pitchFamily="18" charset="0"/>
                </a:rPr>
                <a:t>№ п/п</a:t>
              </a:r>
            </a:p>
          </p:txBody>
        </p:sp>
        <p:sp>
          <p:nvSpPr>
            <p:cNvPr id="9220" name="Rectangle 4"/>
            <p:cNvSpPr>
              <a:spLocks noChangeArrowheads="1"/>
            </p:cNvSpPr>
            <p:nvPr/>
          </p:nvSpPr>
          <p:spPr bwMode="auto">
            <a:xfrm>
              <a:off x="476" y="1298"/>
              <a:ext cx="1892" cy="65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endParaRPr lang="ru-RU" altLang="ru-RU" sz="1600">
                <a:solidFill>
                  <a:srgbClr val="FFFFFF"/>
                </a:solidFill>
                <a:latin typeface="Rockwell" panose="02060603020205020403" pitchFamily="18" charset="0"/>
              </a:endParaRPr>
            </a:p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600">
                  <a:solidFill>
                    <a:srgbClr val="FFFFFF"/>
                  </a:solidFill>
                  <a:latin typeface="Rockwell" panose="02060603020205020403" pitchFamily="18" charset="0"/>
                </a:rPr>
                <a:t>Наименование показателя</a:t>
              </a:r>
            </a:p>
          </p:txBody>
        </p:sp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2378" y="1298"/>
              <a:ext cx="489" cy="65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600">
                  <a:solidFill>
                    <a:srgbClr val="FFFFFF"/>
                  </a:solidFill>
                  <a:latin typeface="Rockwell" panose="02060603020205020403" pitchFamily="18" charset="0"/>
                </a:rPr>
                <a:t>2017 год</a:t>
              </a:r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2871" y="1298"/>
              <a:ext cx="489" cy="65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600">
                  <a:solidFill>
                    <a:srgbClr val="FFFFFF"/>
                  </a:solidFill>
                  <a:latin typeface="Rockwell" panose="02060603020205020403" pitchFamily="18" charset="0"/>
                </a:rPr>
                <a:t>2018 год</a:t>
              </a:r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3370" y="1298"/>
              <a:ext cx="534" cy="65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600">
                  <a:solidFill>
                    <a:srgbClr val="FFFFFF"/>
                  </a:solidFill>
                  <a:latin typeface="Rockwell" panose="02060603020205020403" pitchFamily="18" charset="0"/>
                </a:rPr>
                <a:t>2019 год (оцен</a:t>
              </a:r>
            </a:p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600">
                  <a:solidFill>
                    <a:srgbClr val="FFFFFF"/>
                  </a:solidFill>
                  <a:latin typeface="Rockwell" panose="02060603020205020403" pitchFamily="18" charset="0"/>
                </a:rPr>
                <a:t>ка)</a:t>
              </a:r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3915" y="1298"/>
              <a:ext cx="534" cy="65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600">
                  <a:solidFill>
                    <a:srgbClr val="FFFFFF"/>
                  </a:solidFill>
                  <a:latin typeface="Rockwell" panose="02060603020205020403" pitchFamily="18" charset="0"/>
                </a:rPr>
                <a:t>2020год (прогноз)</a:t>
              </a:r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4459" y="1298"/>
              <a:ext cx="534" cy="65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600">
                  <a:solidFill>
                    <a:srgbClr val="FFFFFF"/>
                  </a:solidFill>
                  <a:latin typeface="Rockwell" panose="02060603020205020403" pitchFamily="18" charset="0"/>
                </a:rPr>
                <a:t>2021 год (прогноз)</a:t>
              </a:r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5003" y="1298"/>
              <a:ext cx="535" cy="65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600">
                  <a:solidFill>
                    <a:srgbClr val="FFFFFF"/>
                  </a:solidFill>
                  <a:latin typeface="Rockwell" panose="02060603020205020403" pitchFamily="18" charset="0"/>
                </a:rPr>
                <a:t>2022 год (прогноз)</a:t>
              </a:r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159" y="1969"/>
              <a:ext cx="307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476" y="1969"/>
              <a:ext cx="1892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Численность населения среднегодовая, человек</a:t>
              </a:r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2378" y="1969"/>
              <a:ext cx="489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1279</a:t>
              </a:r>
            </a:p>
          </p:txBody>
        </p:sp>
        <p:sp>
          <p:nvSpPr>
            <p:cNvPr id="9230" name="Rectangle 14"/>
            <p:cNvSpPr>
              <a:spLocks noChangeArrowheads="1"/>
            </p:cNvSpPr>
            <p:nvPr/>
          </p:nvSpPr>
          <p:spPr bwMode="auto">
            <a:xfrm>
              <a:off x="2871" y="1969"/>
              <a:ext cx="489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1249</a:t>
              </a:r>
            </a:p>
          </p:txBody>
        </p:sp>
        <p:sp>
          <p:nvSpPr>
            <p:cNvPr id="9231" name="Rectangle 15"/>
            <p:cNvSpPr>
              <a:spLocks noChangeArrowheads="1"/>
            </p:cNvSpPr>
            <p:nvPr/>
          </p:nvSpPr>
          <p:spPr bwMode="auto">
            <a:xfrm>
              <a:off x="3370" y="1969"/>
              <a:ext cx="534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/>
                <a:t>1236</a:t>
              </a:r>
            </a:p>
          </p:txBody>
        </p:sp>
        <p:sp>
          <p:nvSpPr>
            <p:cNvPr id="9232" name="Rectangle 16"/>
            <p:cNvSpPr>
              <a:spLocks noChangeArrowheads="1"/>
            </p:cNvSpPr>
            <p:nvPr/>
          </p:nvSpPr>
          <p:spPr bwMode="auto">
            <a:xfrm>
              <a:off x="3915" y="1969"/>
              <a:ext cx="534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1233</a:t>
              </a:r>
            </a:p>
          </p:txBody>
        </p:sp>
        <p:sp>
          <p:nvSpPr>
            <p:cNvPr id="9233" name="Rectangle 17"/>
            <p:cNvSpPr>
              <a:spLocks noChangeArrowheads="1"/>
            </p:cNvSpPr>
            <p:nvPr/>
          </p:nvSpPr>
          <p:spPr bwMode="auto">
            <a:xfrm>
              <a:off x="4459" y="1969"/>
              <a:ext cx="534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1230</a:t>
              </a:r>
            </a:p>
          </p:txBody>
        </p:sp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5003" y="1969"/>
              <a:ext cx="535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1227</a:t>
              </a:r>
            </a:p>
          </p:txBody>
        </p:sp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159" y="2294"/>
              <a:ext cx="307" cy="45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2</a:t>
              </a:r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476" y="2294"/>
              <a:ext cx="1892" cy="45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Уровень безработицы, в процентах к трудоспособному населению</a:t>
              </a:r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2378" y="2294"/>
              <a:ext cx="489" cy="45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0,9</a:t>
              </a:r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2871" y="2294"/>
              <a:ext cx="489" cy="45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0,8</a:t>
              </a:r>
            </a:p>
          </p:txBody>
        </p:sp>
        <p:sp>
          <p:nvSpPr>
            <p:cNvPr id="9239" name="Rectangle 23"/>
            <p:cNvSpPr>
              <a:spLocks noChangeArrowheads="1"/>
            </p:cNvSpPr>
            <p:nvPr/>
          </p:nvSpPr>
          <p:spPr bwMode="auto">
            <a:xfrm>
              <a:off x="3370" y="2294"/>
              <a:ext cx="534" cy="45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0,3</a:t>
              </a:r>
            </a:p>
          </p:txBody>
        </p:sp>
        <p:sp>
          <p:nvSpPr>
            <p:cNvPr id="9240" name="Rectangle 24"/>
            <p:cNvSpPr>
              <a:spLocks noChangeArrowheads="1"/>
            </p:cNvSpPr>
            <p:nvPr/>
          </p:nvSpPr>
          <p:spPr bwMode="auto">
            <a:xfrm>
              <a:off x="3915" y="2294"/>
              <a:ext cx="534" cy="45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0,3</a:t>
              </a:r>
            </a:p>
          </p:txBody>
        </p:sp>
        <p:sp>
          <p:nvSpPr>
            <p:cNvPr id="9241" name="Rectangle 25"/>
            <p:cNvSpPr>
              <a:spLocks noChangeArrowheads="1"/>
            </p:cNvSpPr>
            <p:nvPr/>
          </p:nvSpPr>
          <p:spPr bwMode="auto">
            <a:xfrm>
              <a:off x="4459" y="2294"/>
              <a:ext cx="534" cy="45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0,3</a:t>
              </a:r>
            </a:p>
          </p:txBody>
        </p:sp>
        <p:sp>
          <p:nvSpPr>
            <p:cNvPr id="9242" name="Rectangle 26"/>
            <p:cNvSpPr>
              <a:spLocks noChangeArrowheads="1"/>
            </p:cNvSpPr>
            <p:nvPr/>
          </p:nvSpPr>
          <p:spPr bwMode="auto">
            <a:xfrm>
              <a:off x="5003" y="2294"/>
              <a:ext cx="535" cy="45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0,3</a:t>
              </a:r>
            </a:p>
          </p:txBody>
        </p:sp>
        <p:sp>
          <p:nvSpPr>
            <p:cNvPr id="9243" name="Rectangle 27"/>
            <p:cNvSpPr>
              <a:spLocks noChangeArrowheads="1"/>
            </p:cNvSpPr>
            <p:nvPr/>
          </p:nvSpPr>
          <p:spPr bwMode="auto">
            <a:xfrm>
              <a:off x="159" y="2747"/>
              <a:ext cx="307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3</a:t>
              </a:r>
            </a:p>
          </p:txBody>
        </p:sp>
        <p:sp>
          <p:nvSpPr>
            <p:cNvPr id="9244" name="Rectangle 28"/>
            <p:cNvSpPr>
              <a:spLocks noChangeArrowheads="1"/>
            </p:cNvSpPr>
            <p:nvPr/>
          </p:nvSpPr>
          <p:spPr bwMode="auto">
            <a:xfrm>
              <a:off x="476" y="2747"/>
              <a:ext cx="1892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Индекс промышленного производства, процентов</a:t>
              </a:r>
            </a:p>
          </p:txBody>
        </p:sp>
        <p:sp>
          <p:nvSpPr>
            <p:cNvPr id="9245" name="Rectangle 29"/>
            <p:cNvSpPr>
              <a:spLocks noChangeArrowheads="1"/>
            </p:cNvSpPr>
            <p:nvPr/>
          </p:nvSpPr>
          <p:spPr bwMode="auto">
            <a:xfrm>
              <a:off x="2378" y="2747"/>
              <a:ext cx="489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72,9</a:t>
              </a:r>
            </a:p>
          </p:txBody>
        </p:sp>
        <p:sp>
          <p:nvSpPr>
            <p:cNvPr id="9246" name="Rectangle 30"/>
            <p:cNvSpPr>
              <a:spLocks noChangeArrowheads="1"/>
            </p:cNvSpPr>
            <p:nvPr/>
          </p:nvSpPr>
          <p:spPr bwMode="auto">
            <a:xfrm>
              <a:off x="2871" y="2747"/>
              <a:ext cx="489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71,9</a:t>
              </a:r>
            </a:p>
          </p:txBody>
        </p:sp>
        <p:sp>
          <p:nvSpPr>
            <p:cNvPr id="9247" name="Rectangle 31"/>
            <p:cNvSpPr>
              <a:spLocks noChangeArrowheads="1"/>
            </p:cNvSpPr>
            <p:nvPr/>
          </p:nvSpPr>
          <p:spPr bwMode="auto">
            <a:xfrm>
              <a:off x="3370" y="2747"/>
              <a:ext cx="534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105,9</a:t>
              </a:r>
            </a:p>
          </p:txBody>
        </p:sp>
        <p:sp>
          <p:nvSpPr>
            <p:cNvPr id="9248" name="Rectangle 32"/>
            <p:cNvSpPr>
              <a:spLocks noChangeArrowheads="1"/>
            </p:cNvSpPr>
            <p:nvPr/>
          </p:nvSpPr>
          <p:spPr bwMode="auto">
            <a:xfrm>
              <a:off x="3915" y="2747"/>
              <a:ext cx="534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105,9</a:t>
              </a:r>
            </a:p>
          </p:txBody>
        </p:sp>
        <p:sp>
          <p:nvSpPr>
            <p:cNvPr id="9249" name="Rectangle 33"/>
            <p:cNvSpPr>
              <a:spLocks noChangeArrowheads="1"/>
            </p:cNvSpPr>
            <p:nvPr/>
          </p:nvSpPr>
          <p:spPr bwMode="auto">
            <a:xfrm>
              <a:off x="4451" y="2756"/>
              <a:ext cx="534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105,9</a:t>
              </a:r>
            </a:p>
          </p:txBody>
        </p:sp>
        <p:sp>
          <p:nvSpPr>
            <p:cNvPr id="9250" name="Rectangle 34"/>
            <p:cNvSpPr>
              <a:spLocks noChangeArrowheads="1"/>
            </p:cNvSpPr>
            <p:nvPr/>
          </p:nvSpPr>
          <p:spPr bwMode="auto">
            <a:xfrm>
              <a:off x="5003" y="2747"/>
              <a:ext cx="535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105,9</a:t>
              </a:r>
            </a:p>
          </p:txBody>
        </p:sp>
        <p:sp>
          <p:nvSpPr>
            <p:cNvPr id="9251" name="Rectangle 35"/>
            <p:cNvSpPr>
              <a:spLocks noChangeArrowheads="1"/>
            </p:cNvSpPr>
            <p:nvPr/>
          </p:nvSpPr>
          <p:spPr bwMode="auto">
            <a:xfrm>
              <a:off x="159" y="3074"/>
              <a:ext cx="307" cy="31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4</a:t>
              </a:r>
            </a:p>
          </p:txBody>
        </p:sp>
        <p:sp>
          <p:nvSpPr>
            <p:cNvPr id="9252" name="Rectangle 36"/>
            <p:cNvSpPr>
              <a:spLocks noChangeArrowheads="1"/>
            </p:cNvSpPr>
            <p:nvPr/>
          </p:nvSpPr>
          <p:spPr bwMode="auto">
            <a:xfrm>
              <a:off x="476" y="3074"/>
              <a:ext cx="1892" cy="31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Оборот розничной торговли, </a:t>
              </a:r>
            </a:p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млн. руб.</a:t>
              </a:r>
            </a:p>
          </p:txBody>
        </p:sp>
        <p:sp>
          <p:nvSpPr>
            <p:cNvPr id="9253" name="Rectangle 37"/>
            <p:cNvSpPr>
              <a:spLocks noChangeArrowheads="1"/>
            </p:cNvSpPr>
            <p:nvPr/>
          </p:nvSpPr>
          <p:spPr bwMode="auto">
            <a:xfrm>
              <a:off x="2378" y="3074"/>
              <a:ext cx="489" cy="31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150,8</a:t>
              </a:r>
            </a:p>
          </p:txBody>
        </p:sp>
        <p:sp>
          <p:nvSpPr>
            <p:cNvPr id="9254" name="Rectangle 38"/>
            <p:cNvSpPr>
              <a:spLocks noChangeArrowheads="1"/>
            </p:cNvSpPr>
            <p:nvPr/>
          </p:nvSpPr>
          <p:spPr bwMode="auto">
            <a:xfrm>
              <a:off x="2871" y="3074"/>
              <a:ext cx="489" cy="31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150,7</a:t>
              </a:r>
            </a:p>
          </p:txBody>
        </p:sp>
        <p:sp>
          <p:nvSpPr>
            <p:cNvPr id="9255" name="Rectangle 39"/>
            <p:cNvSpPr>
              <a:spLocks noChangeArrowheads="1"/>
            </p:cNvSpPr>
            <p:nvPr/>
          </p:nvSpPr>
          <p:spPr bwMode="auto">
            <a:xfrm>
              <a:off x="3370" y="3074"/>
              <a:ext cx="534" cy="31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152,6</a:t>
              </a:r>
            </a:p>
          </p:txBody>
        </p:sp>
        <p:sp>
          <p:nvSpPr>
            <p:cNvPr id="9256" name="Rectangle 40"/>
            <p:cNvSpPr>
              <a:spLocks noChangeArrowheads="1"/>
            </p:cNvSpPr>
            <p:nvPr/>
          </p:nvSpPr>
          <p:spPr bwMode="auto">
            <a:xfrm>
              <a:off x="3915" y="3074"/>
              <a:ext cx="534" cy="31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152,5</a:t>
              </a:r>
            </a:p>
          </p:txBody>
        </p:sp>
        <p:sp>
          <p:nvSpPr>
            <p:cNvPr id="9257" name="Rectangle 41"/>
            <p:cNvSpPr>
              <a:spLocks noChangeArrowheads="1"/>
            </p:cNvSpPr>
            <p:nvPr/>
          </p:nvSpPr>
          <p:spPr bwMode="auto">
            <a:xfrm>
              <a:off x="4459" y="3074"/>
              <a:ext cx="534" cy="31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164,7</a:t>
              </a:r>
            </a:p>
          </p:txBody>
        </p:sp>
        <p:sp>
          <p:nvSpPr>
            <p:cNvPr id="9258" name="Rectangle 42"/>
            <p:cNvSpPr>
              <a:spLocks noChangeArrowheads="1"/>
            </p:cNvSpPr>
            <p:nvPr/>
          </p:nvSpPr>
          <p:spPr bwMode="auto">
            <a:xfrm>
              <a:off x="5003" y="3074"/>
              <a:ext cx="535" cy="31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171,1</a:t>
              </a:r>
            </a:p>
          </p:txBody>
        </p:sp>
        <p:sp>
          <p:nvSpPr>
            <p:cNvPr id="9259" name="Rectangle 43"/>
            <p:cNvSpPr>
              <a:spLocks noChangeArrowheads="1"/>
            </p:cNvSpPr>
            <p:nvPr/>
          </p:nvSpPr>
          <p:spPr bwMode="auto">
            <a:xfrm>
              <a:off x="159" y="3400"/>
              <a:ext cx="307" cy="45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5</a:t>
              </a:r>
            </a:p>
          </p:txBody>
        </p:sp>
        <p:sp>
          <p:nvSpPr>
            <p:cNvPr id="9260" name="Rectangle 44"/>
            <p:cNvSpPr>
              <a:spLocks noChangeArrowheads="1"/>
            </p:cNvSpPr>
            <p:nvPr/>
          </p:nvSpPr>
          <p:spPr bwMode="auto">
            <a:xfrm>
              <a:off x="476" y="3400"/>
              <a:ext cx="1892" cy="45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Объем продукции сельского хозяйства в хозяйствах всех категорий, млн. руб.</a:t>
              </a:r>
            </a:p>
          </p:txBody>
        </p:sp>
        <p:sp>
          <p:nvSpPr>
            <p:cNvPr id="9261" name="Rectangle 45"/>
            <p:cNvSpPr>
              <a:spLocks noChangeArrowheads="1"/>
            </p:cNvSpPr>
            <p:nvPr/>
          </p:nvSpPr>
          <p:spPr bwMode="auto">
            <a:xfrm>
              <a:off x="2378" y="3400"/>
              <a:ext cx="489" cy="45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52,2</a:t>
              </a:r>
            </a:p>
          </p:txBody>
        </p:sp>
        <p:sp>
          <p:nvSpPr>
            <p:cNvPr id="9262" name="Rectangle 46"/>
            <p:cNvSpPr>
              <a:spLocks noChangeArrowheads="1"/>
            </p:cNvSpPr>
            <p:nvPr/>
          </p:nvSpPr>
          <p:spPr bwMode="auto">
            <a:xfrm>
              <a:off x="2871" y="3400"/>
              <a:ext cx="489" cy="45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43,0</a:t>
              </a:r>
            </a:p>
          </p:txBody>
        </p:sp>
        <p:sp>
          <p:nvSpPr>
            <p:cNvPr id="9263" name="Rectangle 47"/>
            <p:cNvSpPr>
              <a:spLocks noChangeArrowheads="1"/>
            </p:cNvSpPr>
            <p:nvPr/>
          </p:nvSpPr>
          <p:spPr bwMode="auto">
            <a:xfrm>
              <a:off x="3370" y="3400"/>
              <a:ext cx="534" cy="45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50,0</a:t>
              </a:r>
            </a:p>
          </p:txBody>
        </p:sp>
        <p:sp>
          <p:nvSpPr>
            <p:cNvPr id="9264" name="Rectangle 48"/>
            <p:cNvSpPr>
              <a:spLocks noChangeArrowheads="1"/>
            </p:cNvSpPr>
            <p:nvPr/>
          </p:nvSpPr>
          <p:spPr bwMode="auto">
            <a:xfrm>
              <a:off x="3915" y="3400"/>
              <a:ext cx="534" cy="45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51,2</a:t>
              </a:r>
            </a:p>
          </p:txBody>
        </p:sp>
        <p:sp>
          <p:nvSpPr>
            <p:cNvPr id="9265" name="Rectangle 49"/>
            <p:cNvSpPr>
              <a:spLocks noChangeArrowheads="1"/>
            </p:cNvSpPr>
            <p:nvPr/>
          </p:nvSpPr>
          <p:spPr bwMode="auto">
            <a:xfrm>
              <a:off x="4459" y="3400"/>
              <a:ext cx="534" cy="45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52,0</a:t>
              </a:r>
            </a:p>
          </p:txBody>
        </p:sp>
        <p:sp>
          <p:nvSpPr>
            <p:cNvPr id="9266" name="Rectangle 50"/>
            <p:cNvSpPr>
              <a:spLocks noChangeArrowheads="1"/>
            </p:cNvSpPr>
            <p:nvPr/>
          </p:nvSpPr>
          <p:spPr bwMode="auto">
            <a:xfrm>
              <a:off x="5003" y="3400"/>
              <a:ext cx="535" cy="45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53,0</a:t>
              </a:r>
            </a:p>
          </p:txBody>
        </p:sp>
        <p:sp>
          <p:nvSpPr>
            <p:cNvPr id="9267" name="Line 51"/>
            <p:cNvSpPr>
              <a:spLocks noChangeShapeType="1"/>
            </p:cNvSpPr>
            <p:nvPr/>
          </p:nvSpPr>
          <p:spPr bwMode="auto">
            <a:xfrm>
              <a:off x="159" y="1298"/>
              <a:ext cx="30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68" name="Line 52"/>
            <p:cNvSpPr>
              <a:spLocks noChangeShapeType="1"/>
            </p:cNvSpPr>
            <p:nvPr/>
          </p:nvSpPr>
          <p:spPr bwMode="auto">
            <a:xfrm>
              <a:off x="476" y="1298"/>
              <a:ext cx="18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69" name="Line 53"/>
            <p:cNvSpPr>
              <a:spLocks noChangeShapeType="1"/>
            </p:cNvSpPr>
            <p:nvPr/>
          </p:nvSpPr>
          <p:spPr bwMode="auto">
            <a:xfrm>
              <a:off x="2378" y="1298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0" name="Line 54"/>
            <p:cNvSpPr>
              <a:spLocks noChangeShapeType="1"/>
            </p:cNvSpPr>
            <p:nvPr/>
          </p:nvSpPr>
          <p:spPr bwMode="auto">
            <a:xfrm>
              <a:off x="2871" y="1298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1" name="Line 55"/>
            <p:cNvSpPr>
              <a:spLocks noChangeShapeType="1"/>
            </p:cNvSpPr>
            <p:nvPr/>
          </p:nvSpPr>
          <p:spPr bwMode="auto">
            <a:xfrm>
              <a:off x="3370" y="1298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2" name="Line 56"/>
            <p:cNvSpPr>
              <a:spLocks noChangeShapeType="1"/>
            </p:cNvSpPr>
            <p:nvPr/>
          </p:nvSpPr>
          <p:spPr bwMode="auto">
            <a:xfrm>
              <a:off x="3915" y="1298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3" name="Line 57"/>
            <p:cNvSpPr>
              <a:spLocks noChangeShapeType="1"/>
            </p:cNvSpPr>
            <p:nvPr/>
          </p:nvSpPr>
          <p:spPr bwMode="auto">
            <a:xfrm>
              <a:off x="4459" y="1298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4" name="Line 58"/>
            <p:cNvSpPr>
              <a:spLocks noChangeShapeType="1"/>
            </p:cNvSpPr>
            <p:nvPr/>
          </p:nvSpPr>
          <p:spPr bwMode="auto">
            <a:xfrm>
              <a:off x="5003" y="1298"/>
              <a:ext cx="53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5" name="Line 59"/>
            <p:cNvSpPr>
              <a:spLocks noChangeShapeType="1"/>
            </p:cNvSpPr>
            <p:nvPr/>
          </p:nvSpPr>
          <p:spPr bwMode="auto">
            <a:xfrm>
              <a:off x="159" y="1969"/>
              <a:ext cx="30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6" name="Line 60"/>
            <p:cNvSpPr>
              <a:spLocks noChangeShapeType="1"/>
            </p:cNvSpPr>
            <p:nvPr/>
          </p:nvSpPr>
          <p:spPr bwMode="auto">
            <a:xfrm>
              <a:off x="476" y="1969"/>
              <a:ext cx="18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7" name="Line 61"/>
            <p:cNvSpPr>
              <a:spLocks noChangeShapeType="1"/>
            </p:cNvSpPr>
            <p:nvPr/>
          </p:nvSpPr>
          <p:spPr bwMode="auto">
            <a:xfrm>
              <a:off x="2378" y="1969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8" name="Line 62"/>
            <p:cNvSpPr>
              <a:spLocks noChangeShapeType="1"/>
            </p:cNvSpPr>
            <p:nvPr/>
          </p:nvSpPr>
          <p:spPr bwMode="auto">
            <a:xfrm>
              <a:off x="2871" y="1969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9" name="Line 63"/>
            <p:cNvSpPr>
              <a:spLocks noChangeShapeType="1"/>
            </p:cNvSpPr>
            <p:nvPr/>
          </p:nvSpPr>
          <p:spPr bwMode="auto">
            <a:xfrm>
              <a:off x="3370" y="1969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0" name="Line 64"/>
            <p:cNvSpPr>
              <a:spLocks noChangeShapeType="1"/>
            </p:cNvSpPr>
            <p:nvPr/>
          </p:nvSpPr>
          <p:spPr bwMode="auto">
            <a:xfrm>
              <a:off x="3915" y="1969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1" name="Line 65"/>
            <p:cNvSpPr>
              <a:spLocks noChangeShapeType="1"/>
            </p:cNvSpPr>
            <p:nvPr/>
          </p:nvSpPr>
          <p:spPr bwMode="auto">
            <a:xfrm>
              <a:off x="4459" y="1969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2" name="Line 66"/>
            <p:cNvSpPr>
              <a:spLocks noChangeShapeType="1"/>
            </p:cNvSpPr>
            <p:nvPr/>
          </p:nvSpPr>
          <p:spPr bwMode="auto">
            <a:xfrm>
              <a:off x="5003" y="1969"/>
              <a:ext cx="53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3" name="Line 67"/>
            <p:cNvSpPr>
              <a:spLocks noChangeShapeType="1"/>
            </p:cNvSpPr>
            <p:nvPr/>
          </p:nvSpPr>
          <p:spPr bwMode="auto">
            <a:xfrm>
              <a:off x="159" y="2294"/>
              <a:ext cx="30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4" name="Line 68"/>
            <p:cNvSpPr>
              <a:spLocks noChangeShapeType="1"/>
            </p:cNvSpPr>
            <p:nvPr/>
          </p:nvSpPr>
          <p:spPr bwMode="auto">
            <a:xfrm>
              <a:off x="476" y="2294"/>
              <a:ext cx="18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5" name="Line 69"/>
            <p:cNvSpPr>
              <a:spLocks noChangeShapeType="1"/>
            </p:cNvSpPr>
            <p:nvPr/>
          </p:nvSpPr>
          <p:spPr bwMode="auto">
            <a:xfrm>
              <a:off x="2378" y="2294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6" name="Line 70"/>
            <p:cNvSpPr>
              <a:spLocks noChangeShapeType="1"/>
            </p:cNvSpPr>
            <p:nvPr/>
          </p:nvSpPr>
          <p:spPr bwMode="auto">
            <a:xfrm>
              <a:off x="2871" y="2294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7" name="Line 71"/>
            <p:cNvSpPr>
              <a:spLocks noChangeShapeType="1"/>
            </p:cNvSpPr>
            <p:nvPr/>
          </p:nvSpPr>
          <p:spPr bwMode="auto">
            <a:xfrm>
              <a:off x="3370" y="2294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8" name="Line 72"/>
            <p:cNvSpPr>
              <a:spLocks noChangeShapeType="1"/>
            </p:cNvSpPr>
            <p:nvPr/>
          </p:nvSpPr>
          <p:spPr bwMode="auto">
            <a:xfrm>
              <a:off x="3915" y="2294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9" name="Line 73"/>
            <p:cNvSpPr>
              <a:spLocks noChangeShapeType="1"/>
            </p:cNvSpPr>
            <p:nvPr/>
          </p:nvSpPr>
          <p:spPr bwMode="auto">
            <a:xfrm>
              <a:off x="4459" y="2294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0" name="Line 74"/>
            <p:cNvSpPr>
              <a:spLocks noChangeShapeType="1"/>
            </p:cNvSpPr>
            <p:nvPr/>
          </p:nvSpPr>
          <p:spPr bwMode="auto">
            <a:xfrm>
              <a:off x="5003" y="2294"/>
              <a:ext cx="53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1" name="Line 75"/>
            <p:cNvSpPr>
              <a:spLocks noChangeShapeType="1"/>
            </p:cNvSpPr>
            <p:nvPr/>
          </p:nvSpPr>
          <p:spPr bwMode="auto">
            <a:xfrm>
              <a:off x="159" y="2747"/>
              <a:ext cx="30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2" name="Line 76"/>
            <p:cNvSpPr>
              <a:spLocks noChangeShapeType="1"/>
            </p:cNvSpPr>
            <p:nvPr/>
          </p:nvSpPr>
          <p:spPr bwMode="auto">
            <a:xfrm>
              <a:off x="476" y="2747"/>
              <a:ext cx="18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3" name="Line 77"/>
            <p:cNvSpPr>
              <a:spLocks noChangeShapeType="1"/>
            </p:cNvSpPr>
            <p:nvPr/>
          </p:nvSpPr>
          <p:spPr bwMode="auto">
            <a:xfrm>
              <a:off x="2378" y="2747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4" name="Line 78"/>
            <p:cNvSpPr>
              <a:spLocks noChangeShapeType="1"/>
            </p:cNvSpPr>
            <p:nvPr/>
          </p:nvSpPr>
          <p:spPr bwMode="auto">
            <a:xfrm>
              <a:off x="2871" y="2747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5" name="Line 79"/>
            <p:cNvSpPr>
              <a:spLocks noChangeShapeType="1"/>
            </p:cNvSpPr>
            <p:nvPr/>
          </p:nvSpPr>
          <p:spPr bwMode="auto">
            <a:xfrm>
              <a:off x="3370" y="2747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6" name="Line 80"/>
            <p:cNvSpPr>
              <a:spLocks noChangeShapeType="1"/>
            </p:cNvSpPr>
            <p:nvPr/>
          </p:nvSpPr>
          <p:spPr bwMode="auto">
            <a:xfrm>
              <a:off x="3915" y="2747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7" name="Line 81"/>
            <p:cNvSpPr>
              <a:spLocks noChangeShapeType="1"/>
            </p:cNvSpPr>
            <p:nvPr/>
          </p:nvSpPr>
          <p:spPr bwMode="auto">
            <a:xfrm>
              <a:off x="4459" y="2747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8" name="Line 82"/>
            <p:cNvSpPr>
              <a:spLocks noChangeShapeType="1"/>
            </p:cNvSpPr>
            <p:nvPr/>
          </p:nvSpPr>
          <p:spPr bwMode="auto">
            <a:xfrm>
              <a:off x="5003" y="2747"/>
              <a:ext cx="53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9" name="Line 83"/>
            <p:cNvSpPr>
              <a:spLocks noChangeShapeType="1"/>
            </p:cNvSpPr>
            <p:nvPr/>
          </p:nvSpPr>
          <p:spPr bwMode="auto">
            <a:xfrm>
              <a:off x="159" y="3074"/>
              <a:ext cx="30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0" name="Line 84"/>
            <p:cNvSpPr>
              <a:spLocks noChangeShapeType="1"/>
            </p:cNvSpPr>
            <p:nvPr/>
          </p:nvSpPr>
          <p:spPr bwMode="auto">
            <a:xfrm>
              <a:off x="476" y="3074"/>
              <a:ext cx="18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1" name="Line 85"/>
            <p:cNvSpPr>
              <a:spLocks noChangeShapeType="1"/>
            </p:cNvSpPr>
            <p:nvPr/>
          </p:nvSpPr>
          <p:spPr bwMode="auto">
            <a:xfrm>
              <a:off x="2378" y="3074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2" name="Line 86"/>
            <p:cNvSpPr>
              <a:spLocks noChangeShapeType="1"/>
            </p:cNvSpPr>
            <p:nvPr/>
          </p:nvSpPr>
          <p:spPr bwMode="auto">
            <a:xfrm>
              <a:off x="2871" y="3074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3" name="Line 87"/>
            <p:cNvSpPr>
              <a:spLocks noChangeShapeType="1"/>
            </p:cNvSpPr>
            <p:nvPr/>
          </p:nvSpPr>
          <p:spPr bwMode="auto">
            <a:xfrm>
              <a:off x="3370" y="3074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4" name="Line 88"/>
            <p:cNvSpPr>
              <a:spLocks noChangeShapeType="1"/>
            </p:cNvSpPr>
            <p:nvPr/>
          </p:nvSpPr>
          <p:spPr bwMode="auto">
            <a:xfrm>
              <a:off x="3915" y="3074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5" name="Line 89"/>
            <p:cNvSpPr>
              <a:spLocks noChangeShapeType="1"/>
            </p:cNvSpPr>
            <p:nvPr/>
          </p:nvSpPr>
          <p:spPr bwMode="auto">
            <a:xfrm>
              <a:off x="4459" y="3074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6" name="Line 90"/>
            <p:cNvSpPr>
              <a:spLocks noChangeShapeType="1"/>
            </p:cNvSpPr>
            <p:nvPr/>
          </p:nvSpPr>
          <p:spPr bwMode="auto">
            <a:xfrm>
              <a:off x="5003" y="3074"/>
              <a:ext cx="53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7" name="Line 91"/>
            <p:cNvSpPr>
              <a:spLocks noChangeShapeType="1"/>
            </p:cNvSpPr>
            <p:nvPr/>
          </p:nvSpPr>
          <p:spPr bwMode="auto">
            <a:xfrm>
              <a:off x="159" y="3400"/>
              <a:ext cx="30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8" name="Line 92"/>
            <p:cNvSpPr>
              <a:spLocks noChangeShapeType="1"/>
            </p:cNvSpPr>
            <p:nvPr/>
          </p:nvSpPr>
          <p:spPr bwMode="auto">
            <a:xfrm>
              <a:off x="476" y="3400"/>
              <a:ext cx="18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9" name="Line 93"/>
            <p:cNvSpPr>
              <a:spLocks noChangeShapeType="1"/>
            </p:cNvSpPr>
            <p:nvPr/>
          </p:nvSpPr>
          <p:spPr bwMode="auto">
            <a:xfrm>
              <a:off x="2378" y="3400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0" name="Line 94"/>
            <p:cNvSpPr>
              <a:spLocks noChangeShapeType="1"/>
            </p:cNvSpPr>
            <p:nvPr/>
          </p:nvSpPr>
          <p:spPr bwMode="auto">
            <a:xfrm>
              <a:off x="2871" y="3400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1" name="Line 95"/>
            <p:cNvSpPr>
              <a:spLocks noChangeShapeType="1"/>
            </p:cNvSpPr>
            <p:nvPr/>
          </p:nvSpPr>
          <p:spPr bwMode="auto">
            <a:xfrm>
              <a:off x="3370" y="3400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2" name="Line 96"/>
            <p:cNvSpPr>
              <a:spLocks noChangeShapeType="1"/>
            </p:cNvSpPr>
            <p:nvPr/>
          </p:nvSpPr>
          <p:spPr bwMode="auto">
            <a:xfrm>
              <a:off x="3915" y="3400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3" name="Line 97"/>
            <p:cNvSpPr>
              <a:spLocks noChangeShapeType="1"/>
            </p:cNvSpPr>
            <p:nvPr/>
          </p:nvSpPr>
          <p:spPr bwMode="auto">
            <a:xfrm>
              <a:off x="4459" y="3400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4" name="Line 98"/>
            <p:cNvSpPr>
              <a:spLocks noChangeShapeType="1"/>
            </p:cNvSpPr>
            <p:nvPr/>
          </p:nvSpPr>
          <p:spPr bwMode="auto">
            <a:xfrm>
              <a:off x="5003" y="3400"/>
              <a:ext cx="53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5" name="Line 99"/>
            <p:cNvSpPr>
              <a:spLocks noChangeShapeType="1"/>
            </p:cNvSpPr>
            <p:nvPr/>
          </p:nvSpPr>
          <p:spPr bwMode="auto">
            <a:xfrm>
              <a:off x="159" y="3861"/>
              <a:ext cx="30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6" name="Line 100"/>
            <p:cNvSpPr>
              <a:spLocks noChangeShapeType="1"/>
            </p:cNvSpPr>
            <p:nvPr/>
          </p:nvSpPr>
          <p:spPr bwMode="auto">
            <a:xfrm>
              <a:off x="476" y="3861"/>
              <a:ext cx="18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7" name="Line 101"/>
            <p:cNvSpPr>
              <a:spLocks noChangeShapeType="1"/>
            </p:cNvSpPr>
            <p:nvPr/>
          </p:nvSpPr>
          <p:spPr bwMode="auto">
            <a:xfrm>
              <a:off x="2378" y="3861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8" name="Line 102"/>
            <p:cNvSpPr>
              <a:spLocks noChangeShapeType="1"/>
            </p:cNvSpPr>
            <p:nvPr/>
          </p:nvSpPr>
          <p:spPr bwMode="auto">
            <a:xfrm>
              <a:off x="2871" y="3861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9" name="Line 103"/>
            <p:cNvSpPr>
              <a:spLocks noChangeShapeType="1"/>
            </p:cNvSpPr>
            <p:nvPr/>
          </p:nvSpPr>
          <p:spPr bwMode="auto">
            <a:xfrm>
              <a:off x="3370" y="3861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0" name="Line 104"/>
            <p:cNvSpPr>
              <a:spLocks noChangeShapeType="1"/>
            </p:cNvSpPr>
            <p:nvPr/>
          </p:nvSpPr>
          <p:spPr bwMode="auto">
            <a:xfrm>
              <a:off x="3915" y="3861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1" name="Line 105"/>
            <p:cNvSpPr>
              <a:spLocks noChangeShapeType="1"/>
            </p:cNvSpPr>
            <p:nvPr/>
          </p:nvSpPr>
          <p:spPr bwMode="auto">
            <a:xfrm>
              <a:off x="4459" y="3861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2" name="Line 106"/>
            <p:cNvSpPr>
              <a:spLocks noChangeShapeType="1"/>
            </p:cNvSpPr>
            <p:nvPr/>
          </p:nvSpPr>
          <p:spPr bwMode="auto">
            <a:xfrm>
              <a:off x="5003" y="3861"/>
              <a:ext cx="53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3" name="Line 107"/>
            <p:cNvSpPr>
              <a:spLocks noChangeShapeType="1"/>
            </p:cNvSpPr>
            <p:nvPr/>
          </p:nvSpPr>
          <p:spPr bwMode="auto">
            <a:xfrm>
              <a:off x="159" y="1298"/>
              <a:ext cx="0" cy="6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4" name="Line 108"/>
            <p:cNvSpPr>
              <a:spLocks noChangeShapeType="1"/>
            </p:cNvSpPr>
            <p:nvPr/>
          </p:nvSpPr>
          <p:spPr bwMode="auto">
            <a:xfrm>
              <a:off x="159" y="1969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5" name="Line 109"/>
            <p:cNvSpPr>
              <a:spLocks noChangeShapeType="1"/>
            </p:cNvSpPr>
            <p:nvPr/>
          </p:nvSpPr>
          <p:spPr bwMode="auto">
            <a:xfrm>
              <a:off x="159" y="2294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6" name="Line 110"/>
            <p:cNvSpPr>
              <a:spLocks noChangeShapeType="1"/>
            </p:cNvSpPr>
            <p:nvPr/>
          </p:nvSpPr>
          <p:spPr bwMode="auto">
            <a:xfrm>
              <a:off x="159" y="2747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7" name="Line 111"/>
            <p:cNvSpPr>
              <a:spLocks noChangeShapeType="1"/>
            </p:cNvSpPr>
            <p:nvPr/>
          </p:nvSpPr>
          <p:spPr bwMode="auto">
            <a:xfrm>
              <a:off x="159" y="3074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8" name="Line 112"/>
            <p:cNvSpPr>
              <a:spLocks noChangeShapeType="1"/>
            </p:cNvSpPr>
            <p:nvPr/>
          </p:nvSpPr>
          <p:spPr bwMode="auto">
            <a:xfrm>
              <a:off x="159" y="3400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9" name="Line 113"/>
            <p:cNvSpPr>
              <a:spLocks noChangeShapeType="1"/>
            </p:cNvSpPr>
            <p:nvPr/>
          </p:nvSpPr>
          <p:spPr bwMode="auto">
            <a:xfrm>
              <a:off x="476" y="1298"/>
              <a:ext cx="0" cy="6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0" name="Line 114"/>
            <p:cNvSpPr>
              <a:spLocks noChangeShapeType="1"/>
            </p:cNvSpPr>
            <p:nvPr/>
          </p:nvSpPr>
          <p:spPr bwMode="auto">
            <a:xfrm>
              <a:off x="476" y="1969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1" name="Line 115"/>
            <p:cNvSpPr>
              <a:spLocks noChangeShapeType="1"/>
            </p:cNvSpPr>
            <p:nvPr/>
          </p:nvSpPr>
          <p:spPr bwMode="auto">
            <a:xfrm>
              <a:off x="476" y="2294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2" name="Line 116"/>
            <p:cNvSpPr>
              <a:spLocks noChangeShapeType="1"/>
            </p:cNvSpPr>
            <p:nvPr/>
          </p:nvSpPr>
          <p:spPr bwMode="auto">
            <a:xfrm>
              <a:off x="476" y="2747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3" name="Line 117"/>
            <p:cNvSpPr>
              <a:spLocks noChangeShapeType="1"/>
            </p:cNvSpPr>
            <p:nvPr/>
          </p:nvSpPr>
          <p:spPr bwMode="auto">
            <a:xfrm>
              <a:off x="476" y="3074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4" name="Line 118"/>
            <p:cNvSpPr>
              <a:spLocks noChangeShapeType="1"/>
            </p:cNvSpPr>
            <p:nvPr/>
          </p:nvSpPr>
          <p:spPr bwMode="auto">
            <a:xfrm>
              <a:off x="476" y="3400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5" name="Line 119"/>
            <p:cNvSpPr>
              <a:spLocks noChangeShapeType="1"/>
            </p:cNvSpPr>
            <p:nvPr/>
          </p:nvSpPr>
          <p:spPr bwMode="auto">
            <a:xfrm>
              <a:off x="2378" y="1298"/>
              <a:ext cx="0" cy="6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6" name="Line 120"/>
            <p:cNvSpPr>
              <a:spLocks noChangeShapeType="1"/>
            </p:cNvSpPr>
            <p:nvPr/>
          </p:nvSpPr>
          <p:spPr bwMode="auto">
            <a:xfrm>
              <a:off x="2378" y="1969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7" name="Line 121"/>
            <p:cNvSpPr>
              <a:spLocks noChangeShapeType="1"/>
            </p:cNvSpPr>
            <p:nvPr/>
          </p:nvSpPr>
          <p:spPr bwMode="auto">
            <a:xfrm>
              <a:off x="2378" y="2294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8" name="Line 122"/>
            <p:cNvSpPr>
              <a:spLocks noChangeShapeType="1"/>
            </p:cNvSpPr>
            <p:nvPr/>
          </p:nvSpPr>
          <p:spPr bwMode="auto">
            <a:xfrm>
              <a:off x="2378" y="2747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9" name="Line 123"/>
            <p:cNvSpPr>
              <a:spLocks noChangeShapeType="1"/>
            </p:cNvSpPr>
            <p:nvPr/>
          </p:nvSpPr>
          <p:spPr bwMode="auto">
            <a:xfrm>
              <a:off x="2378" y="3074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0" name="Line 124"/>
            <p:cNvSpPr>
              <a:spLocks noChangeShapeType="1"/>
            </p:cNvSpPr>
            <p:nvPr/>
          </p:nvSpPr>
          <p:spPr bwMode="auto">
            <a:xfrm>
              <a:off x="2378" y="3400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1" name="Line 125"/>
            <p:cNvSpPr>
              <a:spLocks noChangeShapeType="1"/>
            </p:cNvSpPr>
            <p:nvPr/>
          </p:nvSpPr>
          <p:spPr bwMode="auto">
            <a:xfrm>
              <a:off x="2871" y="1298"/>
              <a:ext cx="0" cy="6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2" name="Line 126"/>
            <p:cNvSpPr>
              <a:spLocks noChangeShapeType="1"/>
            </p:cNvSpPr>
            <p:nvPr/>
          </p:nvSpPr>
          <p:spPr bwMode="auto">
            <a:xfrm>
              <a:off x="2871" y="1969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3" name="Line 127"/>
            <p:cNvSpPr>
              <a:spLocks noChangeShapeType="1"/>
            </p:cNvSpPr>
            <p:nvPr/>
          </p:nvSpPr>
          <p:spPr bwMode="auto">
            <a:xfrm>
              <a:off x="2871" y="2294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4" name="Line 128"/>
            <p:cNvSpPr>
              <a:spLocks noChangeShapeType="1"/>
            </p:cNvSpPr>
            <p:nvPr/>
          </p:nvSpPr>
          <p:spPr bwMode="auto">
            <a:xfrm>
              <a:off x="2871" y="2747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5" name="Line 129"/>
            <p:cNvSpPr>
              <a:spLocks noChangeShapeType="1"/>
            </p:cNvSpPr>
            <p:nvPr/>
          </p:nvSpPr>
          <p:spPr bwMode="auto">
            <a:xfrm>
              <a:off x="2871" y="3074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6" name="Line 130"/>
            <p:cNvSpPr>
              <a:spLocks noChangeShapeType="1"/>
            </p:cNvSpPr>
            <p:nvPr/>
          </p:nvSpPr>
          <p:spPr bwMode="auto">
            <a:xfrm>
              <a:off x="2871" y="3400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7" name="Line 131"/>
            <p:cNvSpPr>
              <a:spLocks noChangeShapeType="1"/>
            </p:cNvSpPr>
            <p:nvPr/>
          </p:nvSpPr>
          <p:spPr bwMode="auto">
            <a:xfrm>
              <a:off x="3370" y="1298"/>
              <a:ext cx="0" cy="6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8" name="Line 132"/>
            <p:cNvSpPr>
              <a:spLocks noChangeShapeType="1"/>
            </p:cNvSpPr>
            <p:nvPr/>
          </p:nvSpPr>
          <p:spPr bwMode="auto">
            <a:xfrm>
              <a:off x="3370" y="1969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9" name="Line 133"/>
            <p:cNvSpPr>
              <a:spLocks noChangeShapeType="1"/>
            </p:cNvSpPr>
            <p:nvPr/>
          </p:nvSpPr>
          <p:spPr bwMode="auto">
            <a:xfrm>
              <a:off x="3370" y="2294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0" name="Line 134"/>
            <p:cNvSpPr>
              <a:spLocks noChangeShapeType="1"/>
            </p:cNvSpPr>
            <p:nvPr/>
          </p:nvSpPr>
          <p:spPr bwMode="auto">
            <a:xfrm>
              <a:off x="3370" y="2747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1" name="Line 135"/>
            <p:cNvSpPr>
              <a:spLocks noChangeShapeType="1"/>
            </p:cNvSpPr>
            <p:nvPr/>
          </p:nvSpPr>
          <p:spPr bwMode="auto">
            <a:xfrm>
              <a:off x="3370" y="3074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2" name="Line 136"/>
            <p:cNvSpPr>
              <a:spLocks noChangeShapeType="1"/>
            </p:cNvSpPr>
            <p:nvPr/>
          </p:nvSpPr>
          <p:spPr bwMode="auto">
            <a:xfrm>
              <a:off x="3370" y="3400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3" name="Line 137"/>
            <p:cNvSpPr>
              <a:spLocks noChangeShapeType="1"/>
            </p:cNvSpPr>
            <p:nvPr/>
          </p:nvSpPr>
          <p:spPr bwMode="auto">
            <a:xfrm>
              <a:off x="3915" y="1298"/>
              <a:ext cx="0" cy="6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4" name="Line 138"/>
            <p:cNvSpPr>
              <a:spLocks noChangeShapeType="1"/>
            </p:cNvSpPr>
            <p:nvPr/>
          </p:nvSpPr>
          <p:spPr bwMode="auto">
            <a:xfrm>
              <a:off x="3915" y="1969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5" name="Line 139"/>
            <p:cNvSpPr>
              <a:spLocks noChangeShapeType="1"/>
            </p:cNvSpPr>
            <p:nvPr/>
          </p:nvSpPr>
          <p:spPr bwMode="auto">
            <a:xfrm>
              <a:off x="3915" y="2294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6" name="Line 140"/>
            <p:cNvSpPr>
              <a:spLocks noChangeShapeType="1"/>
            </p:cNvSpPr>
            <p:nvPr/>
          </p:nvSpPr>
          <p:spPr bwMode="auto">
            <a:xfrm>
              <a:off x="3915" y="2747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7" name="Line 141"/>
            <p:cNvSpPr>
              <a:spLocks noChangeShapeType="1"/>
            </p:cNvSpPr>
            <p:nvPr/>
          </p:nvSpPr>
          <p:spPr bwMode="auto">
            <a:xfrm>
              <a:off x="3915" y="3074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8" name="Line 142"/>
            <p:cNvSpPr>
              <a:spLocks noChangeShapeType="1"/>
            </p:cNvSpPr>
            <p:nvPr/>
          </p:nvSpPr>
          <p:spPr bwMode="auto">
            <a:xfrm>
              <a:off x="3915" y="3400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9" name="Line 143"/>
            <p:cNvSpPr>
              <a:spLocks noChangeShapeType="1"/>
            </p:cNvSpPr>
            <p:nvPr/>
          </p:nvSpPr>
          <p:spPr bwMode="auto">
            <a:xfrm>
              <a:off x="4459" y="1298"/>
              <a:ext cx="0" cy="6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0" name="Line 144"/>
            <p:cNvSpPr>
              <a:spLocks noChangeShapeType="1"/>
            </p:cNvSpPr>
            <p:nvPr/>
          </p:nvSpPr>
          <p:spPr bwMode="auto">
            <a:xfrm>
              <a:off x="4459" y="1969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1" name="Line 145"/>
            <p:cNvSpPr>
              <a:spLocks noChangeShapeType="1"/>
            </p:cNvSpPr>
            <p:nvPr/>
          </p:nvSpPr>
          <p:spPr bwMode="auto">
            <a:xfrm>
              <a:off x="4459" y="2294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2" name="Line 146"/>
            <p:cNvSpPr>
              <a:spLocks noChangeShapeType="1"/>
            </p:cNvSpPr>
            <p:nvPr/>
          </p:nvSpPr>
          <p:spPr bwMode="auto">
            <a:xfrm>
              <a:off x="4459" y="2747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3" name="Line 147"/>
            <p:cNvSpPr>
              <a:spLocks noChangeShapeType="1"/>
            </p:cNvSpPr>
            <p:nvPr/>
          </p:nvSpPr>
          <p:spPr bwMode="auto">
            <a:xfrm>
              <a:off x="4459" y="3074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4" name="Line 148"/>
            <p:cNvSpPr>
              <a:spLocks noChangeShapeType="1"/>
            </p:cNvSpPr>
            <p:nvPr/>
          </p:nvSpPr>
          <p:spPr bwMode="auto">
            <a:xfrm>
              <a:off x="4459" y="3400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5" name="Line 149"/>
            <p:cNvSpPr>
              <a:spLocks noChangeShapeType="1"/>
            </p:cNvSpPr>
            <p:nvPr/>
          </p:nvSpPr>
          <p:spPr bwMode="auto">
            <a:xfrm>
              <a:off x="5003" y="1298"/>
              <a:ext cx="0" cy="6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6" name="Line 150"/>
            <p:cNvSpPr>
              <a:spLocks noChangeShapeType="1"/>
            </p:cNvSpPr>
            <p:nvPr/>
          </p:nvSpPr>
          <p:spPr bwMode="auto">
            <a:xfrm>
              <a:off x="5003" y="1969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7" name="Line 151"/>
            <p:cNvSpPr>
              <a:spLocks noChangeShapeType="1"/>
            </p:cNvSpPr>
            <p:nvPr/>
          </p:nvSpPr>
          <p:spPr bwMode="auto">
            <a:xfrm>
              <a:off x="5003" y="2294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8" name="Line 152"/>
            <p:cNvSpPr>
              <a:spLocks noChangeShapeType="1"/>
            </p:cNvSpPr>
            <p:nvPr/>
          </p:nvSpPr>
          <p:spPr bwMode="auto">
            <a:xfrm>
              <a:off x="5003" y="2747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9" name="Line 153"/>
            <p:cNvSpPr>
              <a:spLocks noChangeShapeType="1"/>
            </p:cNvSpPr>
            <p:nvPr/>
          </p:nvSpPr>
          <p:spPr bwMode="auto">
            <a:xfrm>
              <a:off x="5003" y="3074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0" name="Line 154"/>
            <p:cNvSpPr>
              <a:spLocks noChangeShapeType="1"/>
            </p:cNvSpPr>
            <p:nvPr/>
          </p:nvSpPr>
          <p:spPr bwMode="auto">
            <a:xfrm>
              <a:off x="5003" y="3400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1" name="Line 155"/>
            <p:cNvSpPr>
              <a:spLocks noChangeShapeType="1"/>
            </p:cNvSpPr>
            <p:nvPr/>
          </p:nvSpPr>
          <p:spPr bwMode="auto">
            <a:xfrm>
              <a:off x="5548" y="1298"/>
              <a:ext cx="0" cy="6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2" name="Line 156"/>
            <p:cNvSpPr>
              <a:spLocks noChangeShapeType="1"/>
            </p:cNvSpPr>
            <p:nvPr/>
          </p:nvSpPr>
          <p:spPr bwMode="auto">
            <a:xfrm>
              <a:off x="5548" y="1969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3" name="Line 157"/>
            <p:cNvSpPr>
              <a:spLocks noChangeShapeType="1"/>
            </p:cNvSpPr>
            <p:nvPr/>
          </p:nvSpPr>
          <p:spPr bwMode="auto">
            <a:xfrm>
              <a:off x="5548" y="2294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4" name="Line 158"/>
            <p:cNvSpPr>
              <a:spLocks noChangeShapeType="1"/>
            </p:cNvSpPr>
            <p:nvPr/>
          </p:nvSpPr>
          <p:spPr bwMode="auto">
            <a:xfrm>
              <a:off x="5548" y="2747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5" name="Line 159"/>
            <p:cNvSpPr>
              <a:spLocks noChangeShapeType="1"/>
            </p:cNvSpPr>
            <p:nvPr/>
          </p:nvSpPr>
          <p:spPr bwMode="auto">
            <a:xfrm>
              <a:off x="5548" y="3074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6" name="Line 160"/>
            <p:cNvSpPr>
              <a:spLocks noChangeShapeType="1"/>
            </p:cNvSpPr>
            <p:nvPr/>
          </p:nvSpPr>
          <p:spPr bwMode="auto">
            <a:xfrm>
              <a:off x="5548" y="3400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60375" y="428625"/>
            <a:ext cx="8183563" cy="642938"/>
          </a:xfrm>
          <a:ln/>
        </p:spPr>
        <p:txBody>
          <a:bodyPr/>
          <a:lstStyle/>
          <a:p>
            <a:pPr marL="53975" algn="ct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sz="2800" b="1">
                <a:solidFill>
                  <a:srgbClr val="E6E9CB"/>
                </a:solidFill>
              </a:rPr>
              <a:t>Основные понятия и термины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88938" y="1458913"/>
            <a:ext cx="8183562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r>
              <a:rPr lang="ru-RU" altLang="ru-RU" sz="2400" b="1">
                <a:solidFill>
                  <a:srgbClr val="FFFFFF"/>
                </a:solidFill>
                <a:latin typeface="Times New Roman" panose="02020603050405020304" pitchFamily="18" charset="0"/>
              </a:rPr>
              <a:t>	Бюджет </a:t>
            </a:r>
            <a:r>
              <a:rPr lang="ru-RU" altLang="ru-RU" sz="2400">
                <a:solidFill>
                  <a:srgbClr val="FFFFFF"/>
                </a:solidFill>
                <a:latin typeface="Times New Roman" panose="02020603050405020304" pitchFamily="18" charset="0"/>
              </a:rPr>
              <a:t>- это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endParaRPr lang="ru-RU" altLang="ru-RU" sz="2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3214688"/>
            <a:ext cx="4500562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42938" y="500063"/>
            <a:ext cx="8183562" cy="642937"/>
          </a:xfrm>
          <a:ln/>
        </p:spPr>
        <p:txBody>
          <a:bodyPr/>
          <a:lstStyle/>
          <a:p>
            <a:pPr marL="53975" algn="ct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sz="4600" b="1">
                <a:solidFill>
                  <a:srgbClr val="E6E9CB"/>
                </a:solidFill>
              </a:rPr>
              <a:t>Основные понятия и термины</a:t>
            </a:r>
          </a:p>
        </p:txBody>
      </p:sp>
      <p:sp>
        <p:nvSpPr>
          <p:cNvPr id="11266" name="Freeform 2"/>
          <p:cNvSpPr>
            <a:spLocks noChangeArrowheads="1"/>
          </p:cNvSpPr>
          <p:nvPr/>
        </p:nvSpPr>
        <p:spPr bwMode="auto">
          <a:xfrm>
            <a:off x="4619625" y="3286125"/>
            <a:ext cx="2482850" cy="639763"/>
          </a:xfrm>
          <a:custGeom>
            <a:avLst/>
            <a:gdLst>
              <a:gd name="G0" fmla="+- 1 0 0"/>
              <a:gd name="G1" fmla="+- 19128 0 0"/>
              <a:gd name="G2" fmla="+- 1 0 0"/>
              <a:gd name="G3" fmla="+- 1 0 0"/>
              <a:gd name="T0" fmla="*/ 0 w 2482560"/>
              <a:gd name="T1" fmla="*/ 0 h 639360"/>
              <a:gd name="T2" fmla="*/ 0 w 2482560"/>
              <a:gd name="T3" fmla="*/ 477887 h 639360"/>
              <a:gd name="T4" fmla="*/ 2923331 w 2482560"/>
              <a:gd name="T5" fmla="*/ 477887 h 639360"/>
              <a:gd name="T6" fmla="*/ 2923331 w 2482560"/>
              <a:gd name="T7" fmla="*/ 699462 h 639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82560" h="639360">
                <a:moveTo>
                  <a:pt x="0" y="0"/>
                </a:moveTo>
                <a:lnTo>
                  <a:pt x="0" y="477887"/>
                </a:lnTo>
                <a:lnTo>
                  <a:pt x="2923331" y="477887"/>
                </a:lnTo>
                <a:lnTo>
                  <a:pt x="2923331" y="699462"/>
                </a:lnTo>
              </a:path>
            </a:pathLst>
          </a:custGeom>
          <a:noFill/>
          <a:ln w="38160" cap="flat">
            <a:solidFill>
              <a:srgbClr val="5B825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Freeform 3"/>
          <p:cNvSpPr>
            <a:spLocks noChangeArrowheads="1"/>
          </p:cNvSpPr>
          <p:nvPr/>
        </p:nvSpPr>
        <p:spPr bwMode="auto">
          <a:xfrm>
            <a:off x="4572000" y="3286125"/>
            <a:ext cx="77788" cy="669925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T0" fmla="*/ 46485 w 77400"/>
              <a:gd name="T1" fmla="*/ 0 h 669600"/>
              <a:gd name="T2" fmla="*/ 46485 w 77400"/>
              <a:gd name="T3" fmla="*/ 511240 h 669600"/>
              <a:gd name="T4" fmla="*/ 45720 w 77400"/>
              <a:gd name="T5" fmla="*/ 511240 h 669600"/>
              <a:gd name="T6" fmla="*/ 45720 w 77400"/>
              <a:gd name="T7" fmla="*/ 732815 h 669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400" h="669600">
                <a:moveTo>
                  <a:pt x="46485" y="0"/>
                </a:moveTo>
                <a:lnTo>
                  <a:pt x="46485" y="511240"/>
                </a:lnTo>
                <a:lnTo>
                  <a:pt x="45720" y="511240"/>
                </a:lnTo>
                <a:lnTo>
                  <a:pt x="45720" y="732815"/>
                </a:lnTo>
              </a:path>
            </a:pathLst>
          </a:custGeom>
          <a:noFill/>
          <a:ln w="38160" cap="flat">
            <a:solidFill>
              <a:srgbClr val="5B825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8" name="Freeform 4"/>
          <p:cNvSpPr>
            <a:spLocks noChangeArrowheads="1"/>
          </p:cNvSpPr>
          <p:nvPr/>
        </p:nvSpPr>
        <p:spPr bwMode="auto">
          <a:xfrm>
            <a:off x="1695450" y="3286125"/>
            <a:ext cx="2482850" cy="635000"/>
          </a:xfrm>
          <a:custGeom>
            <a:avLst/>
            <a:gdLst>
              <a:gd name="G0" fmla="+- 1 0 0"/>
              <a:gd name="G1" fmla="+- 1 0 0"/>
              <a:gd name="G2" fmla="+- 15285 0 0"/>
              <a:gd name="G3" fmla="+- 40250 0 0"/>
              <a:gd name="T0" fmla="*/ 2923331 w 2482560"/>
              <a:gd name="T1" fmla="*/ 0 h 635760"/>
              <a:gd name="T2" fmla="*/ 2923331 w 2482560"/>
              <a:gd name="T3" fmla="*/ 474044 h 635760"/>
              <a:gd name="T4" fmla="*/ 0 w 2482560"/>
              <a:gd name="T5" fmla="*/ 474044 h 635760"/>
              <a:gd name="T6" fmla="*/ 0 w 2482560"/>
              <a:gd name="T7" fmla="*/ 695620 h 6357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82560" h="635760">
                <a:moveTo>
                  <a:pt x="2923331" y="0"/>
                </a:moveTo>
                <a:lnTo>
                  <a:pt x="2923331" y="474044"/>
                </a:lnTo>
                <a:lnTo>
                  <a:pt x="0" y="474044"/>
                </a:lnTo>
                <a:lnTo>
                  <a:pt x="0" y="695620"/>
                </a:lnTo>
              </a:path>
            </a:pathLst>
          </a:custGeom>
          <a:noFill/>
          <a:ln w="38160" cap="flat">
            <a:solidFill>
              <a:srgbClr val="5B825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3422650" y="1766888"/>
            <a:ext cx="2030413" cy="1389062"/>
          </a:xfrm>
          <a:prstGeom prst="roundRect">
            <a:avLst>
              <a:gd name="adj" fmla="val 16667"/>
            </a:avLst>
          </a:prstGeom>
          <a:solidFill>
            <a:srgbClr val="72A376"/>
          </a:solidFill>
          <a:ln w="38160" cap="flat">
            <a:solidFill>
              <a:srgbClr val="54785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270" name="Group 6"/>
          <p:cNvGrpSpPr>
            <a:grpSpLocks/>
          </p:cNvGrpSpPr>
          <p:nvPr/>
        </p:nvGrpSpPr>
        <p:grpSpPr bwMode="auto">
          <a:xfrm>
            <a:off x="3689350" y="2019300"/>
            <a:ext cx="2012950" cy="1371600"/>
            <a:chOff x="2324" y="1272"/>
            <a:chExt cx="1268" cy="864"/>
          </a:xfrm>
        </p:grpSpPr>
        <p:sp>
          <p:nvSpPr>
            <p:cNvPr id="11271" name="AutoShape 7"/>
            <p:cNvSpPr>
              <a:spLocks noChangeArrowheads="1"/>
            </p:cNvSpPr>
            <p:nvPr/>
          </p:nvSpPr>
          <p:spPr bwMode="auto">
            <a:xfrm>
              <a:off x="2324" y="1272"/>
              <a:ext cx="1268" cy="86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60" cap="flat">
              <a:solidFill>
                <a:srgbClr val="72A37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2348" y="1298"/>
              <a:ext cx="1221" cy="8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lnSpc>
                  <a:spcPct val="90000"/>
                </a:lnSpc>
                <a:spcAft>
                  <a:spcPts val="638"/>
                </a:spcAft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Поступающие в бюджет денежные средства являются </a:t>
              </a:r>
              <a:r>
                <a:rPr lang="ru-RU" altLang="ru-RU" sz="1200" b="1">
                  <a:latin typeface="Rockwell" panose="02060603020205020403" pitchFamily="18" charset="0"/>
                </a:rPr>
                <a:t>доходами</a:t>
              </a:r>
            </a:p>
          </p:txBody>
        </p:sp>
      </p:grp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500063" y="3981450"/>
            <a:ext cx="2030412" cy="1389063"/>
          </a:xfrm>
          <a:prstGeom prst="roundRect">
            <a:avLst>
              <a:gd name="adj" fmla="val 16667"/>
            </a:avLst>
          </a:prstGeom>
          <a:solidFill>
            <a:srgbClr val="72A376"/>
          </a:solidFill>
          <a:ln w="38160" cap="flat">
            <a:solidFill>
              <a:srgbClr val="54785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274" name="Group 10"/>
          <p:cNvGrpSpPr>
            <a:grpSpLocks/>
          </p:cNvGrpSpPr>
          <p:nvPr/>
        </p:nvGrpSpPr>
        <p:grpSpPr bwMode="auto">
          <a:xfrm>
            <a:off x="765175" y="4233863"/>
            <a:ext cx="2012950" cy="1371600"/>
            <a:chOff x="482" y="2667"/>
            <a:chExt cx="1268" cy="864"/>
          </a:xfrm>
        </p:grpSpPr>
        <p:sp>
          <p:nvSpPr>
            <p:cNvPr id="11275" name="AutoShape 11"/>
            <p:cNvSpPr>
              <a:spLocks noChangeArrowheads="1"/>
            </p:cNvSpPr>
            <p:nvPr/>
          </p:nvSpPr>
          <p:spPr bwMode="auto">
            <a:xfrm>
              <a:off x="482" y="2667"/>
              <a:ext cx="1268" cy="86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60" cap="flat">
              <a:solidFill>
                <a:srgbClr val="72A37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506" y="2693"/>
              <a:ext cx="1221" cy="8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lnSpc>
                  <a:spcPct val="90000"/>
                </a:lnSpc>
                <a:spcAft>
                  <a:spcPts val="638"/>
                </a:spcAft>
                <a:buClrTx/>
                <a:buFontTx/>
                <a:buNone/>
              </a:pPr>
              <a:r>
                <a:rPr lang="ru-RU" altLang="ru-RU" sz="1200" b="1">
                  <a:latin typeface="Rockwell" panose="02060603020205020403" pitchFamily="18" charset="0"/>
                </a:rPr>
                <a:t>Налоговые доходы </a:t>
              </a:r>
              <a:r>
                <a:rPr lang="ru-RU" altLang="ru-RU" sz="1200">
                  <a:latin typeface="Rockwell" panose="02060603020205020403" pitchFamily="18" charset="0"/>
                </a:rPr>
                <a:t>(часть доходов граждан и организаций, которые они обязаны платить государству)</a:t>
              </a:r>
            </a:p>
          </p:txBody>
        </p:sp>
      </p:grpSp>
      <p:sp>
        <p:nvSpPr>
          <p:cNvPr id="11277" name="AutoShape 13"/>
          <p:cNvSpPr>
            <a:spLocks noChangeArrowheads="1"/>
          </p:cNvSpPr>
          <p:nvPr/>
        </p:nvSpPr>
        <p:spPr bwMode="auto">
          <a:xfrm>
            <a:off x="3422650" y="4019550"/>
            <a:ext cx="2030413" cy="1389063"/>
          </a:xfrm>
          <a:prstGeom prst="roundRect">
            <a:avLst>
              <a:gd name="adj" fmla="val 16667"/>
            </a:avLst>
          </a:prstGeom>
          <a:solidFill>
            <a:srgbClr val="72A376"/>
          </a:solidFill>
          <a:ln w="38160" cap="flat">
            <a:solidFill>
              <a:srgbClr val="54785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278" name="Group 14"/>
          <p:cNvGrpSpPr>
            <a:grpSpLocks/>
          </p:cNvGrpSpPr>
          <p:nvPr/>
        </p:nvGrpSpPr>
        <p:grpSpPr bwMode="auto">
          <a:xfrm>
            <a:off x="3687763" y="4271963"/>
            <a:ext cx="2222500" cy="1639887"/>
            <a:chOff x="2323" y="2691"/>
            <a:chExt cx="1400" cy="1033"/>
          </a:xfrm>
        </p:grpSpPr>
        <p:sp>
          <p:nvSpPr>
            <p:cNvPr id="11279" name="AutoShape 15"/>
            <p:cNvSpPr>
              <a:spLocks noChangeArrowheads="1"/>
            </p:cNvSpPr>
            <p:nvPr/>
          </p:nvSpPr>
          <p:spPr bwMode="auto">
            <a:xfrm>
              <a:off x="2323" y="2691"/>
              <a:ext cx="1400" cy="103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60" cap="flat">
              <a:solidFill>
                <a:srgbClr val="72A37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2350" y="2721"/>
              <a:ext cx="1348" cy="9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lnSpc>
                  <a:spcPct val="90000"/>
                </a:lnSpc>
                <a:spcAft>
                  <a:spcPts val="638"/>
                </a:spcAft>
                <a:buClrTx/>
                <a:buFontTx/>
                <a:buNone/>
              </a:pPr>
              <a:r>
                <a:rPr lang="ru-RU" altLang="ru-RU" sz="1200" b="1">
                  <a:latin typeface="Rockwell" panose="02060603020205020403" pitchFamily="18" charset="0"/>
                </a:rPr>
                <a:t>Неналоговые доходы </a:t>
              </a:r>
              <a:r>
                <a:rPr lang="ru-RU" altLang="ru-RU" sz="1200">
                  <a:latin typeface="Rockwell" panose="02060603020205020403" pitchFamily="18" charset="0"/>
                </a:rPr>
                <a:t>(платежи в виде штрафов, санкций за нарушение законодательства, платежи за пользование имуществом государства, средства самообложения граждан)</a:t>
              </a:r>
            </a:p>
          </p:txBody>
        </p:sp>
      </p:grpSp>
      <p:sp>
        <p:nvSpPr>
          <p:cNvPr id="11281" name="AutoShape 17"/>
          <p:cNvSpPr>
            <a:spLocks noChangeArrowheads="1"/>
          </p:cNvSpPr>
          <p:nvPr/>
        </p:nvSpPr>
        <p:spPr bwMode="auto">
          <a:xfrm>
            <a:off x="6346825" y="3986213"/>
            <a:ext cx="2030413" cy="1262062"/>
          </a:xfrm>
          <a:prstGeom prst="roundRect">
            <a:avLst>
              <a:gd name="adj" fmla="val 16667"/>
            </a:avLst>
          </a:prstGeom>
          <a:solidFill>
            <a:srgbClr val="72A376"/>
          </a:solidFill>
          <a:ln w="38160" cap="flat">
            <a:solidFill>
              <a:srgbClr val="54785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282" name="Group 18"/>
          <p:cNvGrpSpPr>
            <a:grpSpLocks/>
          </p:cNvGrpSpPr>
          <p:nvPr/>
        </p:nvGrpSpPr>
        <p:grpSpPr bwMode="auto">
          <a:xfrm>
            <a:off x="6500813" y="4238625"/>
            <a:ext cx="2125662" cy="1530350"/>
            <a:chOff x="4095" y="2670"/>
            <a:chExt cx="1339" cy="964"/>
          </a:xfrm>
        </p:grpSpPr>
        <p:sp>
          <p:nvSpPr>
            <p:cNvPr id="11283" name="AutoShape 19"/>
            <p:cNvSpPr>
              <a:spLocks noChangeArrowheads="1"/>
            </p:cNvSpPr>
            <p:nvPr/>
          </p:nvSpPr>
          <p:spPr bwMode="auto">
            <a:xfrm>
              <a:off x="4095" y="2670"/>
              <a:ext cx="1339" cy="96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60" cap="flat">
              <a:solidFill>
                <a:srgbClr val="72A37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4118" y="2698"/>
              <a:ext cx="1293" cy="9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lnSpc>
                  <a:spcPct val="90000"/>
                </a:lnSpc>
                <a:spcAft>
                  <a:spcPts val="638"/>
                </a:spcAft>
                <a:buClrTx/>
                <a:buFontTx/>
                <a:buNone/>
              </a:pPr>
              <a:r>
                <a:rPr lang="ru-RU" altLang="ru-RU" sz="1200" b="1">
                  <a:latin typeface="Rockwell" panose="02060603020205020403" pitchFamily="18" charset="0"/>
                </a:rPr>
                <a:t>Безвозмездные поступления </a:t>
              </a:r>
            </a:p>
            <a:p>
              <a:pPr algn="ctr">
                <a:lnSpc>
                  <a:spcPct val="90000"/>
                </a:lnSpc>
                <a:spcAft>
                  <a:spcPts val="638"/>
                </a:spcAft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(средства, которые поступают в бюджет безвозмездно из других бюджетов, а также от юридических и физических лиц)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28625" y="1571625"/>
            <a:ext cx="8229600" cy="410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r>
              <a:rPr lang="ru-RU" altLang="ru-RU" sz="3200">
                <a:solidFill>
                  <a:srgbClr val="FFFFFF"/>
                </a:solidFill>
                <a:latin typeface="Rockwell" panose="02060603020205020403" pitchFamily="18" charset="0"/>
              </a:rPr>
              <a:t>	Выплачиваемые из бюджета денежные средства называются </a:t>
            </a:r>
            <a:r>
              <a:rPr lang="ru-RU" altLang="ru-RU" sz="3200" b="1">
                <a:solidFill>
                  <a:srgbClr val="FFFFFF"/>
                </a:solidFill>
                <a:latin typeface="Rockwell" panose="02060603020205020403" pitchFamily="18" charset="0"/>
              </a:rPr>
              <a:t>расходами </a:t>
            </a:r>
            <a:r>
              <a:rPr lang="ru-RU" altLang="ru-RU" sz="3200">
                <a:solidFill>
                  <a:srgbClr val="FFFFFF"/>
                </a:solidFill>
                <a:latin typeface="Rockwell" panose="02060603020205020403" pitchFamily="18" charset="0"/>
              </a:rPr>
              <a:t>бюджета.</a:t>
            </a:r>
          </a:p>
          <a:p>
            <a:pPr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endParaRPr lang="ru-RU" altLang="ru-RU" sz="3200">
              <a:solidFill>
                <a:srgbClr val="FFFFFF"/>
              </a:solidFill>
              <a:latin typeface="Rockwell" panose="02060603020205020403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3286125"/>
            <a:ext cx="4854575" cy="294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71500" y="500063"/>
            <a:ext cx="8183563" cy="642937"/>
          </a:xfrm>
          <a:ln/>
        </p:spPr>
        <p:txBody>
          <a:bodyPr/>
          <a:lstStyle/>
          <a:p>
            <a:pPr marL="53975" algn="ct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sz="4600" b="1">
                <a:solidFill>
                  <a:srgbClr val="E6E9CB"/>
                </a:solidFill>
              </a:rPr>
              <a:t>Основные понятия и термины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713" y="3048000"/>
            <a:ext cx="2822575" cy="172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286500" y="2000250"/>
            <a:ext cx="2357438" cy="201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Times New Roman" panose="02020603050405020304" pitchFamily="18" charset="0"/>
              </a:rPr>
              <a:t>Если расходная часть бюджета превышает доходную, то бюджет формируется с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Times New Roman" panose="02020603050405020304" pitchFamily="18" charset="0"/>
              </a:rPr>
              <a:t>ДЕФИЦИТОМ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500063" y="2071688"/>
            <a:ext cx="2357437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Times New Roman" panose="02020603050405020304" pitchFamily="18" charset="0"/>
              </a:rPr>
              <a:t>Превышение доходов над расходами образует положительный остаток бюджета 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Times New Roman" panose="02020603050405020304" pitchFamily="18" charset="0"/>
              </a:rPr>
              <a:t>ПРОФИЦИТ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571500" y="428625"/>
            <a:ext cx="8183563" cy="642938"/>
          </a:xfrm>
          <a:ln/>
        </p:spPr>
        <p:txBody>
          <a:bodyPr/>
          <a:lstStyle/>
          <a:p>
            <a:pPr marL="53975" algn="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sz="4600" b="1">
                <a:solidFill>
                  <a:srgbClr val="E6E9CB"/>
                </a:solidFill>
              </a:rPr>
              <a:t>Основные понятия и термины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500063" y="1643063"/>
            <a:ext cx="8183562" cy="418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90513" indent="-274638"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endParaRPr lang="ru-RU" altLang="ru-RU" sz="1600" b="1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marL="274638" indent="-258763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600" b="1">
                <a:solidFill>
                  <a:srgbClr val="FFFFFF"/>
                </a:solidFill>
                <a:latin typeface="Times New Roman" panose="02020603050405020304" pitchFamily="18" charset="0"/>
              </a:rPr>
              <a:t>Муниципальный долг </a:t>
            </a:r>
            <a:r>
              <a:rPr lang="ru-RU" altLang="ru-RU" sz="1600">
                <a:solidFill>
                  <a:srgbClr val="FFFFFF"/>
                </a:solidFill>
                <a:latin typeface="Times New Roman" panose="02020603050405020304" pitchFamily="18" charset="0"/>
              </a:rPr>
              <a:t>– обязательства, возникающие из муниципальных заимствований, гарантий по обязательствам третьих лиц, другие обязательства в соответствии с видами долговых обязательств, принятые на себя муниципальным образованием. </a:t>
            </a:r>
          </a:p>
          <a:p>
            <a:pPr marL="274638" indent="-258763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600" b="1">
                <a:solidFill>
                  <a:srgbClr val="FFFFFF"/>
                </a:solidFill>
                <a:latin typeface="Times New Roman" panose="02020603050405020304" pitchFamily="18" charset="0"/>
              </a:rPr>
              <a:t>Межбюджетные трансферты </a:t>
            </a:r>
            <a:r>
              <a:rPr lang="ru-RU" altLang="ru-RU" sz="1600">
                <a:solidFill>
                  <a:srgbClr val="FFFFFF"/>
                </a:solidFill>
                <a:latin typeface="Times New Roman" panose="02020603050405020304" pitchFamily="18" charset="0"/>
              </a:rPr>
              <a:t>– средства, предоставляемые одним бюджетом бюджетной системы Российской Федерации другому бюджету Российской Федерации.</a:t>
            </a:r>
          </a:p>
          <a:p>
            <a:pPr marL="274638" indent="-258763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600" b="1">
                <a:solidFill>
                  <a:srgbClr val="FFFFFF"/>
                </a:solidFill>
                <a:latin typeface="Times New Roman" panose="02020603050405020304" pitchFamily="18" charset="0"/>
              </a:rPr>
              <a:t>Дотации </a:t>
            </a:r>
            <a:r>
              <a:rPr lang="ru-RU" altLang="ru-RU" sz="1600">
                <a:solidFill>
                  <a:srgbClr val="FFFFFF"/>
                </a:solidFill>
                <a:latin typeface="Times New Roman" panose="02020603050405020304" pitchFamily="18" charset="0"/>
              </a:rPr>
              <a:t>– межбюджетные трансферты, предоставляемые на безвозмездной и безвозвратной основе без установления направлений и (или) условий их использования.</a:t>
            </a:r>
          </a:p>
          <a:p>
            <a:pPr marL="274638" indent="-258763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600" b="1">
                <a:solidFill>
                  <a:srgbClr val="FFFFFF"/>
                </a:solidFill>
                <a:latin typeface="Times New Roman" panose="02020603050405020304" pitchFamily="18" charset="0"/>
              </a:rPr>
              <a:t>Муниципальная программа </a:t>
            </a:r>
            <a:r>
              <a:rPr lang="ru-RU" altLang="ru-RU" sz="1600">
                <a:solidFill>
                  <a:srgbClr val="FFFFFF"/>
                </a:solidFill>
                <a:latin typeface="Times New Roman" panose="02020603050405020304" pitchFamily="18" charset="0"/>
              </a:rPr>
              <a:t>– комплекс мероприятий, увязанных по ресурсам, срокам и исполнителям, направленных на достижение целей социально-экономического развития Хромцовского сельского поселения в определенной сфере.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Rockwell"/>
        <a:ea typeface="Microsoft YaHei"/>
        <a:cs typeface=""/>
      </a:majorFont>
      <a:minorFont>
        <a:latin typeface="Rockwel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Rockwell"/>
        <a:ea typeface="Microsoft YaHei"/>
        <a:cs typeface=""/>
      </a:majorFont>
      <a:minorFont>
        <a:latin typeface="Rockwel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Бюджет_для_граждан_на_2020_2022</Template>
  <TotalTime>1</TotalTime>
  <Words>2118</Words>
  <Application>Microsoft Office PowerPoint</Application>
  <PresentationFormat>Экран (4:3)</PresentationFormat>
  <Paragraphs>635</Paragraphs>
  <Slides>21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21</vt:i4>
      </vt:variant>
    </vt:vector>
  </HeadingPairs>
  <TitlesOfParts>
    <vt:vector size="33" baseType="lpstr">
      <vt:lpstr>Times New Roman</vt:lpstr>
      <vt:lpstr>Arial</vt:lpstr>
      <vt:lpstr>Microsoft YaHei</vt:lpstr>
      <vt:lpstr>Rockwell</vt:lpstr>
      <vt:lpstr>Arial Unicode MS</vt:lpstr>
      <vt:lpstr>Franklin Gothic Book</vt:lpstr>
      <vt:lpstr>Wingdings 2</vt:lpstr>
      <vt:lpstr>StarSymbol</vt:lpstr>
      <vt:lpstr>Тема Office</vt:lpstr>
      <vt:lpstr>Тема Office</vt:lpstr>
      <vt:lpstr>Тема Office</vt:lpstr>
      <vt:lpstr>Тема Office</vt:lpstr>
      <vt:lpstr>«Бюджет для граждан»  к Решению совета от 20.12.2020г №42 Хромцовского сельского поселения Фурмановского муниципального района « О бюджете Хромцовского сельского поселения на  2020 и плановый период 2021 и 2022 года» </vt:lpstr>
      <vt:lpstr>Уважаемые жители Хромцовского сельского поселения!</vt:lpstr>
      <vt:lpstr>Презентация PowerPoint</vt:lpstr>
      <vt:lpstr>Презентация PowerPoint</vt:lpstr>
      <vt:lpstr>Основные понятия и термины</vt:lpstr>
      <vt:lpstr>Основные понятия и термины</vt:lpstr>
      <vt:lpstr>Презентация PowerPoint</vt:lpstr>
      <vt:lpstr>Основные понятия и термины</vt:lpstr>
      <vt:lpstr>Основные понятия и термины</vt:lpstr>
      <vt:lpstr>Объем и структура доходов в динамике бюджета Хромцовского сельского поселения</vt:lpstr>
      <vt:lpstr>Презентация PowerPoint</vt:lpstr>
      <vt:lpstr>Бюджетная политика в области доходов</vt:lpstr>
      <vt:lpstr>Бюджетная политика в области расходов</vt:lpstr>
      <vt:lpstr>Расходы</vt:lpstr>
      <vt:lpstr>Презентация PowerPoint</vt:lpstr>
      <vt:lpstr>Презентация PowerPoint</vt:lpstr>
      <vt:lpstr>Презентация PowerPoint</vt:lpstr>
      <vt:lpstr>Структура расходов бюджета Хромцовского сельского поселения  на 2020 год и плановый период 2021-2022 гг по основным разделам и подразделам</vt:lpstr>
      <vt:lpstr>Структура расходов бюджета Хромцовского сельского поселения  на 2020 год и плановый период 2021-2022 гг по основным разделам и подразделам</vt:lpstr>
      <vt:lpstr>Структура расходов бюджета Хромцовского сельского поселения  на 2020 год и плановый период 2021-2021 гг по основным разделам и подразделам</vt:lpstr>
      <vt:lpstr>Динамика (структура) расходов бюджета Хромцовского сельского поселения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«Бюджет для граждан»  к Решению совета от 20.12.2020г №42 Хромцовского сельского поселения Фурмановского муниципального района « О бюджете Хромцовского сельского поселения на  2020 и плановый период 2021 и 2022 года» </dc:title>
  <dc:creator>HappyFru</dc:creator>
  <cp:lastModifiedBy>HappyFru</cp:lastModifiedBy>
  <cp:revision>1</cp:revision>
  <cp:lastPrinted>1601-01-01T00:00:00Z</cp:lastPrinted>
  <dcterms:created xsi:type="dcterms:W3CDTF">2020-02-25T19:36:04Z</dcterms:created>
  <dcterms:modified xsi:type="dcterms:W3CDTF">2020-02-25T19:37:29Z</dcterms:modified>
</cp:coreProperties>
</file>