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9" r:id="rId4"/>
    <p:sldId id="282" r:id="rId5"/>
    <p:sldId id="260" r:id="rId6"/>
    <p:sldId id="262" r:id="rId7"/>
    <p:sldId id="263" r:id="rId8"/>
    <p:sldId id="264" r:id="rId9"/>
    <p:sldId id="275" r:id="rId10"/>
    <p:sldId id="276" r:id="rId11"/>
    <p:sldId id="294" r:id="rId12"/>
    <p:sldId id="278" r:id="rId13"/>
    <p:sldId id="279" r:id="rId14"/>
    <p:sldId id="280" r:id="rId15"/>
    <p:sldId id="281" r:id="rId16"/>
    <p:sldId id="265" r:id="rId17"/>
    <p:sldId id="266" r:id="rId18"/>
    <p:sldId id="271" r:id="rId19"/>
    <p:sldId id="269" r:id="rId20"/>
    <p:sldId id="272" r:id="rId21"/>
    <p:sldId id="273" r:id="rId22"/>
    <p:sldId id="283" r:id="rId23"/>
    <p:sldId id="287" r:id="rId24"/>
    <p:sldId id="286" r:id="rId25"/>
    <p:sldId id="293" r:id="rId26"/>
    <p:sldId id="292" r:id="rId27"/>
    <p:sldId id="291" r:id="rId28"/>
    <p:sldId id="290" r:id="rId29"/>
    <p:sldId id="289" r:id="rId30"/>
    <p:sldId id="288" r:id="rId31"/>
    <p:sldId id="27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2015 год</c:v>
                </c:pt>
              </c:strCache>
            </c:strRef>
          </c:tx>
          <c:dLbls>
            <c:dLbl>
              <c:idx val="0"/>
              <c:layout>
                <c:manualLayout>
                  <c:x val="-9.5873600245436567E-3"/>
                  <c:y val="-5.0000000000000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12175,3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15031.8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2016 год</c:v>
                </c:pt>
              </c:strCache>
            </c:strRef>
          </c:tx>
          <c:dLbls>
            <c:dLbl>
              <c:idx val="0"/>
              <c:layout>
                <c:manualLayout>
                  <c:x val="3.4514345106309512E-2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11117,4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13249.9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2017 год</c:v>
                </c:pt>
              </c:strCache>
            </c:strRef>
          </c:tx>
          <c:dLbls>
            <c:dLbl>
              <c:idx val="0"/>
              <c:layout>
                <c:manualLayout>
                  <c:x val="4.2184384107992023E-2"/>
                  <c:y val="-4.37499999999999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7437,1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 2018 год</c:v>
                </c:pt>
              </c:strCache>
            </c:strRef>
          </c:tx>
          <c:dLbls>
            <c:dLbl>
              <c:idx val="0"/>
              <c:layout>
                <c:manualLayout>
                  <c:x val="7.4331883666505054E-3"/>
                  <c:y val="6.250000000000002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4323,2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6888.3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 2019 год</c:v>
                </c:pt>
              </c:strCache>
            </c:strRef>
          </c:tx>
          <c:dLbls>
            <c:dLbl>
              <c:idx val="0"/>
              <c:layout>
                <c:manualLayout>
                  <c:x val="3.9024238924915161E-2"/>
                  <c:y val="3.12500000000000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4298,3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6823</c:v>
                </c:pt>
              </c:numCache>
            </c:numRef>
          </c:val>
        </c:ser>
        <c:shape val="cylinder"/>
        <c:axId val="65823104"/>
        <c:axId val="65824640"/>
        <c:axId val="0"/>
      </c:bar3DChart>
      <c:catAx>
        <c:axId val="65823104"/>
        <c:scaling>
          <c:orientation val="minMax"/>
        </c:scaling>
        <c:delete val="1"/>
        <c:axPos val="b"/>
        <c:numFmt formatCode="General" sourceLinked="0"/>
        <c:tickLblPos val="none"/>
        <c:crossAx val="65824640"/>
        <c:crosses val="autoZero"/>
        <c:auto val="1"/>
        <c:lblAlgn val="ctr"/>
        <c:lblOffset val="100"/>
      </c:catAx>
      <c:valAx>
        <c:axId val="658246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58231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floor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1299,4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78316369406278E-2"/>
                  <c:y val="5.3889994550112558E-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5526,9</a:t>
                    </a:r>
                  </a:p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1299.4000000000001</c:v>
                </c:pt>
                <c:pt idx="1">
                  <c:v>62</c:v>
                </c:pt>
                <c:pt idx="2">
                  <c:v>5526.9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22992601961605"/>
          <c:y val="0.55012753212606003"/>
          <c:w val="0.68353979187497649"/>
          <c:h val="0.341111404288412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30"/>
      <c:perspective val="30"/>
    </c:view3D>
    <c:floor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1347,9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5413,1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1347.9</c:v>
                </c:pt>
                <c:pt idx="1">
                  <c:v>62</c:v>
                </c:pt>
                <c:pt idx="2">
                  <c:v>5413.1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86287252271371"/>
          <c:y val="0.54250257504345056"/>
          <c:w val="0.66539381759679195"/>
          <c:h val="0.346892953513639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otX val="30"/>
      <c:perspective val="30"/>
    </c:view3D>
    <c:floor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1258,2</a:t>
                    </a:r>
                    <a:endParaRPr lang="en-US" dirty="0"/>
                  </a:p>
                  <a:p>
                    <a:endParaRPr lang="en-US" dirty="0" smtClean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78316369406278E-2"/>
                  <c:y val="5.3889994550112558E-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6749,8</a:t>
                    </a:r>
                  </a:p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1258.2</c:v>
                </c:pt>
                <c:pt idx="1">
                  <c:v>62</c:v>
                </c:pt>
                <c:pt idx="2">
                  <c:v>6749.8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22992601961605"/>
          <c:y val="0.55012753212606003"/>
          <c:w val="0.68353979187497649"/>
          <c:h val="0.341111404288412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2018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fld id="{508EF78B-14F4-4329-A7ED-EB4E4CE7E23F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91492FC3-D4FA-497C-9C10-572AE46F54A7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DDC21C5-4A08-485B-BBAD-92BF52C63CDB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C3B865CD-C6D5-40C7-8C90-C9C1BA5FB1B2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r>
                      <a:rPr lang="en-US" baseline="0" smtClean="0"/>
                      <a:t> </a:t>
                    </a:r>
                    <a:fld id="{2BD6247B-F1C5-423B-9A08-48AF6A6BAFEC}" type="VALUE">
                      <a:rPr lang="en-US" baseline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DF559406-D147-4C75-B9BD-7E3D39091AC7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4609.6000000000004</c:v>
                </c:pt>
                <c:pt idx="1">
                  <c:v>0</c:v>
                </c:pt>
                <c:pt idx="2">
                  <c:v>61</c:v>
                </c:pt>
                <c:pt idx="3" formatCode="#,##0.00">
                  <c:v>856.3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2017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fld id="{2C9E490A-4414-40BF-9377-07283499B82C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035772CA-B22D-4894-9BE4-757CA3F67FC5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endParaRPr lang="en-US" baseline="0" smtClean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 baseline="0" dirty="0" smtClean="0"/>
                  </a:p>
                  <a:p>
                    <a:fld id="{AC6B8787-FCBF-4364-811A-6A1AB9032653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2360D42A-52F0-4A00-82B9-D58D179334B3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r>
                      <a:rPr lang="en-US" baseline="0" smtClean="0"/>
                      <a:t>; </a:t>
                    </a:r>
                    <a:fld id="{D9D6C35B-CFE7-4A57-B181-942997736BEE}" type="VALUE">
                      <a:rPr lang="en-US" baseline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60A93DD4-15B2-4ACD-970F-2681AC70B57F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4604.6000000000004</c:v>
                </c:pt>
                <c:pt idx="1">
                  <c:v>0</c:v>
                </c:pt>
                <c:pt idx="2">
                  <c:v>1288.9000000000001</c:v>
                </c:pt>
                <c:pt idx="3" formatCode="#,##0.00">
                  <c:v>856.3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2019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 smtClean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fld id="{508EF78B-14F4-4329-A7ED-EB4E4CE7E23F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91492FC3-D4FA-497C-9C10-572AE46F54A7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DDC21C5-4A08-485B-BBAD-92BF52C63CDB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C3B865CD-C6D5-40C7-8C90-C9C1BA5FB1B2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 baseline="0" smtClean="0"/>
                  </a:p>
                  <a:p>
                    <a:r>
                      <a:rPr lang="en-US" baseline="0" smtClean="0"/>
                      <a:t> </a:t>
                    </a:r>
                    <a:fld id="{2BD6247B-F1C5-423B-9A08-48AF6A6BAFEC}" type="VALUE">
                      <a:rPr lang="en-US" baseline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DF559406-D147-4C75-B9BD-7E3D39091AC7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4495.8</c:v>
                </c:pt>
                <c:pt idx="1">
                  <c:v>0</c:v>
                </c:pt>
                <c:pt idx="2">
                  <c:v>61</c:v>
                </c:pt>
                <c:pt idx="3" formatCode="#,##0.00">
                  <c:v>856.3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6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03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33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371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36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70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14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54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7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72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93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89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96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94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86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88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90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EB7181-C172-4C75-9750-C8C75FDAD87B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907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2400" cy="1828800"/>
          </a:xfrm>
        </p:spPr>
        <p:txBody>
          <a:bodyPr/>
          <a:lstStyle/>
          <a:p>
            <a:pPr algn="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2017год и плановый период 2018 и 2019 годов к Решению Совета Хромцовского сельского поселения от 23.12.2016 № 73 «О бюджете Хромцовского сельского поселения на 2017 год и на плановый период 2018 и 2019 годов»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81128"/>
            <a:ext cx="4914880" cy="42862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Хромцовское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48652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Объем и структура доходов в динамике бюджета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Хромцовского сельского поселения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2763510"/>
              </p:ext>
            </p:extLst>
          </p:nvPr>
        </p:nvGraphicFramePr>
        <p:xfrm>
          <a:off x="503238" y="1428750"/>
          <a:ext cx="6889329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980"/>
                <a:gridCol w="1240310"/>
                <a:gridCol w="1003013"/>
                <a:gridCol w="1003013"/>
                <a:gridCol w="100301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2017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утверждено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2018 год утверждено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2019 год утверждено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Доходы всего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(тыс. руб.)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11117,4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7088,4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4115,4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4059,1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Налоговые и неналоговые доходы,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11117,4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2243,6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2289,2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2330,0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10165,9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1986,6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2045,0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342,8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257,0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285,0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безвозмездные поступления,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9068,9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4844,8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1826,2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1729,1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160,0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1357,6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1339,0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1241,9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субсидии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138,4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субвенции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65,1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61,0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61,0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2376,1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3426,2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426,2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426,2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222901941"/>
              </p:ext>
            </p:extLst>
          </p:nvPr>
        </p:nvGraphicFramePr>
        <p:xfrm>
          <a:off x="2843808" y="2132856"/>
          <a:ext cx="28083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95725761"/>
              </p:ext>
            </p:extLst>
          </p:nvPr>
        </p:nvGraphicFramePr>
        <p:xfrm>
          <a:off x="5652120" y="2132856"/>
          <a:ext cx="29039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764704"/>
            <a:ext cx="870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доходов на 2017 год и плановый период 2018-2019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тыс.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844824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1844824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371817073"/>
              </p:ext>
            </p:extLst>
          </p:nvPr>
        </p:nvGraphicFramePr>
        <p:xfrm>
          <a:off x="278486" y="2132856"/>
          <a:ext cx="28083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708962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69437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FFFF00"/>
                </a:solidFill>
              </a:rPr>
              <a:t>Налоговые и неналоговые доходы 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бюджета   Хромцовского  поселения на 2017 год и плановый период 2018 и 2019 годов, тыс. рублей</a:t>
            </a:r>
            <a:endParaRPr lang="ru-RU" sz="18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0411755"/>
              </p:ext>
            </p:extLst>
          </p:nvPr>
        </p:nvGraphicFramePr>
        <p:xfrm>
          <a:off x="428596" y="1556792"/>
          <a:ext cx="8183563" cy="480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967"/>
                <a:gridCol w="1330532"/>
                <a:gridCol w="1330532"/>
                <a:gridCol w="1330532"/>
              </a:tblGrid>
              <a:tr h="408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2017 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утверждено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2018 год утверждено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2019 год утверждено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8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Налоговые и неналоговые доходы всего,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2243,6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2289,2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2330,0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Налоговые доходы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1986,6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2015,2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1347,9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налог на доходы физических 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890,0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916,7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182,7</a:t>
                      </a:r>
                    </a:p>
                  </a:txBody>
                  <a:tcPr marL="68580" marR="68580" marT="0" marB="0"/>
                </a:tc>
              </a:tr>
              <a:tr h="20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8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налоги на имущество,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1094,6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1096,5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1164,2</a:t>
                      </a:r>
                    </a:p>
                  </a:txBody>
                  <a:tcPr marL="68580" marR="68580" marT="0" marB="0"/>
                </a:tc>
              </a:tr>
              <a:tr h="204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-налог на имущество физических лиц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9,6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11,5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- земельный налог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1085,0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1085,0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1085,0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5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Неналоговые доходы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257,0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274,0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285,0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28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доходы от использования имущества, находящегося в государственной и муниципальной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собственности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222,0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234,0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245,0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5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840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Безвозмездные поступления на 2017 год и плановый период 2018 и 2019 годов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3235" y="47251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тыс. руб.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5740192"/>
              </p:ext>
            </p:extLst>
          </p:nvPr>
        </p:nvGraphicFramePr>
        <p:xfrm>
          <a:off x="2699792" y="1700808"/>
          <a:ext cx="3423865" cy="394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797585"/>
              </p:ext>
            </p:extLst>
          </p:nvPr>
        </p:nvGraphicFramePr>
        <p:xfrm>
          <a:off x="-214318" y="1772816"/>
          <a:ext cx="3423865" cy="394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498888"/>
              </p:ext>
            </p:extLst>
          </p:nvPr>
        </p:nvGraphicFramePr>
        <p:xfrm>
          <a:off x="5613902" y="1844824"/>
          <a:ext cx="3423865" cy="394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480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Бюджетная политика в области доходов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8360386" cy="49514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увеличение собираемости платежей в бюджет: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ответственности каждого администратора доходов бюджета за эффективное прогнозирование, своевременность, правильность и полноту поступления администрируемых им платежей;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усиление совместно с налоговыми органами работы по легализации заработной платы работающего населения и выводу из «тени» доходов предпринимателей, а также по установлению причин образования и обоснованности убытков.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целях увеличения доходов бюджета особое внимание следует уделять следующим направлениям: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обеспечению эффективного управления муниципальной собственностью Хромцовского сельского поселения;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активизации работы по выявлению не оформленных в установленном законодательством порядке земельных участков и не оформленных в собственность объектов недвижимости, в том числе объектов незавершенного строительства, с последующим понуждением собственников земельных участков и объектов недвижимости к своевременной регистрации прав собственности на данные объекты;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сокращению задолженности и недоимки по платежам в бюджет поселения путем взаимодействия в рамках межведомственных комиссий с налогоплательщиками Хромцовского сельского поселения и эффективной реализацией контрольных функций главными администраторами доходов местного бюджета;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поддержке малого и среднего предпринимательства.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Кардинальное увеличение доходной базы бюджета Хромцовского сельского поселения может быть обеспечено развитием экономики поселения, привлечением инвестиций и появлением новых налогоплательщиков.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Бюджетная политика в области расходов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29700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Бюджетная политика соответствует стратегическим целям и задачам Хромцовского сельского поселения и направлена: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обеспечение равного доступа населения к социальным услугам в сфере образования, культуры и спорта,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повышение качества предоставляемых услуг;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оптимизацию расходов бюджета, обеспечение режима эффективного и экономного расходования средств.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основу бюджетной политики   Хромцовского сельского поселения положено безусловное исполнение действующих обязательств. Необходимо временно приостановить принятие новых расходных обязательств с учетом сложной экономической ситуации.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Расходы</a:t>
            </a:r>
            <a:endParaRPr lang="ru-RU" sz="44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2476af95ca187019ad1c1d6bf32cbe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5395141" cy="3589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412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Хромцовского сельского поселения формируется в рамках   муниципальных программ и не программных направлений деятельности.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2017 году и плановом периоде 2018 и 2019 годов планируется реализация пяти муниципальных программ: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05799"/>
              </p:ext>
            </p:extLst>
          </p:nvPr>
        </p:nvGraphicFramePr>
        <p:xfrm>
          <a:off x="571472" y="1785926"/>
          <a:ext cx="8072492" cy="419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156"/>
                <a:gridCol w="1238112"/>
                <a:gridCol w="1238112"/>
                <a:gridCol w="1238112"/>
              </a:tblGrid>
              <a:tr h="56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«Совершенствование местного самоуправления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Хромцовского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2484,2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2193,3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2193,3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Хромцовского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5292,2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4429,4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4419,4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безопасности граждан на территории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Хромцовского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0520" algn="l"/>
                          <a:tab pos="665480" algn="l"/>
                          <a:tab pos="12388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«Благоустройство и повышение энергетической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эффективности Хромцовского сельского поселения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467,3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малого и среднего предпринимательства на территории Иванковского 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64" y="599312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Непрограммные направления расходов составляют 218,1 тыс. рублей или 37,9% от общего объема расходов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Хромцовского сельского поселения  на 2017 год по основным разделам и подразделам и на плановый период 2018 и 2019 годов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0557204"/>
              </p:ext>
            </p:extLst>
          </p:nvPr>
        </p:nvGraphicFramePr>
        <p:xfrm>
          <a:off x="500034" y="1928802"/>
          <a:ext cx="8143933" cy="40538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50099"/>
                <a:gridCol w="4339858"/>
                <a:gridCol w="1017992"/>
                <a:gridCol w="1017992"/>
                <a:gridCol w="10179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2017, тыс. руб.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0102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625,6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625,6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625,6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0104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1857,5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1566,6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1566,6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0106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0111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Резервные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фонды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0113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148,0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91,7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91,7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2632,3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2285,1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2285,1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1500174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Хромцовского сельского поселения  на 2017 год и плановый период 2018 и 2019 годов  по основным разделам и подразделам, тыс. руб.</a:t>
            </a:r>
            <a:b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0258636"/>
              </p:ext>
            </p:extLst>
          </p:nvPr>
        </p:nvGraphicFramePr>
        <p:xfrm>
          <a:off x="571472" y="1571612"/>
          <a:ext cx="8001057" cy="14935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36940"/>
                <a:gridCol w="4263721"/>
                <a:gridCol w="1000132"/>
                <a:gridCol w="1000132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0203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Мобилизационная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вневойсковая подготовка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1214422"/>
            <a:ext cx="26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828345"/>
              </p:ext>
            </p:extLst>
          </p:nvPr>
        </p:nvGraphicFramePr>
        <p:xfrm>
          <a:off x="571472" y="3857628"/>
          <a:ext cx="8001057" cy="1706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36940"/>
                <a:gridCol w="4263721"/>
                <a:gridCol w="1232115"/>
                <a:gridCol w="768149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0310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3488296"/>
            <a:ext cx="728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765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Уважаемые жители Хромцовского сельского поселения!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360386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основных целей бюджетной политики – обеспечение прозрачности, открытости и доступности бюджетного процесса для населения. Инструментом реализации этой цели является «Бюджет для граждан».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Хромцовского сельского поселения, планируемыми и достигнутыми результатами использования бюджетных ассигнований.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Хромцовского сельского поселения.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 подготовлен администрацией Хромцовского сельского поселения Фурмановского муниципального района.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Место нахождения: Ивановская область, Фурмановский район, с.Хромцово, д.8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(49341) 98-1-30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Факс: (49341)  98-1-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chromzovo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Хромцовского  сельского поселения  на 2017 год и плановый период 2018 и 2019 годов по основным разделам и подразделам, </a:t>
            </a:r>
            <a:r>
              <a:rPr 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177032"/>
              </p:ext>
            </p:extLst>
          </p:nvPr>
        </p:nvGraphicFramePr>
        <p:xfrm>
          <a:off x="500034" y="1714488"/>
          <a:ext cx="8143933" cy="14935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50099"/>
                <a:gridCol w="4339858"/>
                <a:gridCol w="1017992"/>
                <a:gridCol w="1017992"/>
                <a:gridCol w="10179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0412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вопросы в области национальной экономики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1345156"/>
            <a:ext cx="291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4933637"/>
              </p:ext>
            </p:extLst>
          </p:nvPr>
        </p:nvGraphicFramePr>
        <p:xfrm>
          <a:off x="500034" y="4071942"/>
          <a:ext cx="8143933" cy="16916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50099"/>
                <a:gridCol w="4339858"/>
                <a:gridCol w="1017992"/>
                <a:gridCol w="1017992"/>
                <a:gridCol w="10179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0503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474,3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157,0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157,0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157,0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3702610"/>
            <a:ext cx="409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Хромцовского сельского поселения  на 2017 год по основным разделам и подразделам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555703"/>
              </p:ext>
            </p:extLst>
          </p:nvPr>
        </p:nvGraphicFramePr>
        <p:xfrm>
          <a:off x="571472" y="1571612"/>
          <a:ext cx="8001057" cy="14935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36940"/>
                <a:gridCol w="4263721"/>
                <a:gridCol w="1000132"/>
                <a:gridCol w="1000132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0801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5292,2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4429,4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4419,4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5292,2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4419,4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1214422"/>
            <a:ext cx="317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227661"/>
              </p:ext>
            </p:extLst>
          </p:nvPr>
        </p:nvGraphicFramePr>
        <p:xfrm>
          <a:off x="574570" y="3832840"/>
          <a:ext cx="8001057" cy="10363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36940"/>
                <a:gridCol w="4263721"/>
                <a:gridCol w="1000132"/>
                <a:gridCol w="1000132"/>
                <a:gridCol w="1000132"/>
              </a:tblGrid>
              <a:tr h="5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1101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2361" y="3429000"/>
            <a:ext cx="253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Целевые показатели, планируемые </a:t>
            </a: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 достижению в результате 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реализации муниципальных программ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285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>
                <a:solidFill>
                  <a:srgbClr val="FF0000"/>
                </a:solidFill>
              </a:rPr>
              <a:t>Совершенствование местного самоуправления </a:t>
            </a:r>
            <a:r>
              <a:rPr lang="ru-RU" b="1" dirty="0" smtClean="0">
                <a:solidFill>
                  <a:srgbClr val="FF0000"/>
                </a:solidFill>
              </a:rPr>
              <a:t>Хромцовского </a:t>
            </a:r>
            <a:r>
              <a:rPr lang="ru-RU" b="1" dirty="0">
                <a:solidFill>
                  <a:srgbClr val="FF0000"/>
                </a:solidFill>
              </a:rPr>
              <a:t>сельского поселения Фурмановского муниципального района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</a:rPr>
              <a:t>Цель </a:t>
            </a:r>
            <a:r>
              <a:rPr lang="ru-RU" sz="1400" b="1" dirty="0">
                <a:latin typeface="Times New Roman" panose="02020603050405020304" pitchFamily="18" charset="0"/>
              </a:rPr>
              <a:t>и ожидаемые результаты  </a:t>
            </a:r>
            <a:r>
              <a:rPr lang="ru-RU" sz="1400" b="1" dirty="0" smtClean="0">
                <a:latin typeface="Times New Roman" panose="02020603050405020304" pitchFamily="18" charset="0"/>
              </a:rPr>
              <a:t>реализации </a:t>
            </a:r>
            <a:r>
              <a:rPr lang="ru-RU" sz="1400" b="1" dirty="0">
                <a:latin typeface="Times New Roman" panose="02020603050405020304" pitchFamily="18" charset="0"/>
              </a:rPr>
              <a:t>муниципальной </a:t>
            </a:r>
            <a:r>
              <a:rPr lang="ru-RU" sz="1400" b="1" dirty="0" smtClean="0">
                <a:latin typeface="Times New Roman" panose="02020603050405020304" pitchFamily="18" charset="0"/>
              </a:rPr>
              <a:t>программы: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реализации муниципальной программы является обеспечение  деятельности органов местного самоуправления:</a:t>
            </a:r>
          </a:p>
          <a:p>
            <a:pPr indent="450215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своевременного и полного исполнения расходных обязательств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Хромцовского сельского поселения Фурмановского муниципального района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показатели, характеризующие ожидаемые результаты реализации программы, в том числе по годам реализации представлены в нижеследующей таблице:</a:t>
            </a:r>
          </a:p>
          <a:p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3024906"/>
              </p:ext>
            </p:extLst>
          </p:nvPr>
        </p:nvGraphicFramePr>
        <p:xfrm>
          <a:off x="461224" y="3789040"/>
          <a:ext cx="8208909" cy="27031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5092"/>
                <a:gridCol w="2412833"/>
                <a:gridCol w="845172"/>
                <a:gridCol w="754009"/>
                <a:gridCol w="725043"/>
                <a:gridCol w="724190"/>
                <a:gridCol w="724190"/>
                <a:gridCol w="724190"/>
                <a:gridCol w="724190"/>
              </a:tblGrid>
              <a:tr h="4046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83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служащих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83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 муниципальных служащих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31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153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случаев нарушения установленных сроков выделения средств из резервного фонда администрации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Хромцовского сельского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поселения Фурмановского муниципального района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402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5722" cy="744034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Ресурсное обеспечение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041420"/>
              </p:ext>
            </p:extLst>
          </p:nvPr>
        </p:nvGraphicFramePr>
        <p:xfrm>
          <a:off x="611562" y="1519239"/>
          <a:ext cx="7848869" cy="45740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3577"/>
                <a:gridCol w="2360611"/>
                <a:gridCol w="786870"/>
                <a:gridCol w="760693"/>
                <a:gridCol w="813839"/>
                <a:gridCol w="1011350"/>
                <a:gridCol w="787663"/>
                <a:gridCol w="904266"/>
              </a:tblGrid>
              <a:tr h="83480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 /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ресурсного обеспечения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Программа,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2243,42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2243,42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2243,42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-областной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612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деятельности органов местного самоуправления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2242,42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-областной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480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финансирования непредвиденных расходов»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0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95244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35762" cy="117608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2. Развитие </a:t>
            </a:r>
            <a:r>
              <a:rPr lang="ru-RU" sz="2400" b="1" dirty="0">
                <a:solidFill>
                  <a:srgbClr val="FF0000"/>
                </a:solidFill>
              </a:rPr>
              <a:t>культуры </a:t>
            </a:r>
            <a:r>
              <a:rPr lang="ru-RU" sz="2400" b="1" dirty="0" smtClean="0">
                <a:solidFill>
                  <a:srgbClr val="FF0000"/>
                </a:solidFill>
              </a:rPr>
              <a:t>Хромцовского </a:t>
            </a:r>
            <a:r>
              <a:rPr lang="ru-RU" sz="2400" b="1" dirty="0">
                <a:solidFill>
                  <a:srgbClr val="FF0000"/>
                </a:solidFill>
              </a:rPr>
              <a:t>сельского поселения Фурмановского муниципального </a:t>
            </a:r>
            <a:r>
              <a:rPr lang="ru-RU" sz="2400" b="1" dirty="0" smtClean="0">
                <a:solidFill>
                  <a:srgbClr val="FF0000"/>
                </a:solidFill>
              </a:rPr>
              <a:t>района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340769"/>
            <a:ext cx="7920764" cy="490763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Clr>
                <a:srgbClr val="ACD433"/>
              </a:buClr>
              <a:buNone/>
            </a:pPr>
            <a:r>
              <a:rPr lang="ru-RU" sz="2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ожидаемые результаты  </a:t>
            </a:r>
            <a:r>
              <a:rPr lang="ru-RU" sz="2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является обеспечение конституционного права населения Иванковского сельского поселения на доступ к ценностям культуры и свободы творчества, стратегическая цель программы – повышение качества жизни населения, реализация прав на доступ к информации, культурным ценностям и благам жителей поселения, укрепление материально-технической базы учреждений культуры.</a:t>
            </a:r>
          </a:p>
          <a:p>
            <a:r>
              <a:rPr lang="x-non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 2014 - 201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x-non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годах обеспечит: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обслуживания населения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Хромцовского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поселения;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безопасного пребывания посетителей в зданиях учреждений культуры;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роста числа клубных формирований, кружков, клубов по интересам и участников в них;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количества посетителей фестивалей, конкурсов, культурных проектов, социально-значимых мероприятий, а так же числа мероприятий культурно-досугового характера, проводимых учреждениями культуры;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доступности населению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Хромцовского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информации о деятельности учреждений сферы культуры посредством использования информационных технологий;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потенциала отрасли за счет обеспечения непрерывного процесса переподготовки кадров и повышения их квалификации;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606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476672"/>
            <a:ext cx="8676456" cy="53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x-none" sz="13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показатели, характеризующие ожидаемые результаты реализации  программы, в том числе по годам реализации,  представлены в нижеследующей таблице:</a:t>
            </a:r>
            <a:endParaRPr lang="ru-RU" sz="13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806944"/>
              </p:ext>
            </p:extLst>
          </p:nvPr>
        </p:nvGraphicFramePr>
        <p:xfrm>
          <a:off x="467544" y="1196754"/>
          <a:ext cx="8208911" cy="49774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5371"/>
                <a:gridCol w="1741931"/>
                <a:gridCol w="499102"/>
                <a:gridCol w="653429"/>
                <a:gridCol w="653429"/>
                <a:gridCol w="653429"/>
                <a:gridCol w="653429"/>
                <a:gridCol w="817608"/>
                <a:gridCol w="765071"/>
                <a:gridCol w="712534"/>
                <a:gridCol w="643578"/>
              </a:tblGrid>
              <a:tr h="51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целевого индикатора (показателя)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Ед. изм.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(факт)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(факт)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(факт)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(факт)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2016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(оценка)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(оценка)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(оценка)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(оценка)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72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Число клубных формирований (кружков, любительских объединений, клубов по интересам)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49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53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36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участников клубных формирований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567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628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629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577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630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631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632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633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72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Число мероприятий культурно-досугового характера, проводимых в учреждениях культуры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732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732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681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481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посещений культурно-досуговых мероприятий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22452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30269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34187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31640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34220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34270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34275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34280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36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Степень посещаемости в смену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72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Обхват библиотечного обслуживания в процентах от общей численности населения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481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Доля единиц библиотечного фонда находящегося в открытом доступе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36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Число зарегистрированных пользователей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1262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1262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  <a:tr h="24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посещений в год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11167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11170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11270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11270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11272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>
                          <a:effectLst/>
                        </a:rPr>
                        <a:t>11273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11273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effectLst/>
                        </a:rPr>
                        <a:t>11273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72" marR="361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8890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3. Обеспечение </a:t>
            </a:r>
            <a:r>
              <a:rPr lang="ru-RU" sz="2200" b="1" dirty="0">
                <a:solidFill>
                  <a:srgbClr val="FF0000"/>
                </a:solidFill>
              </a:rPr>
              <a:t>безопасности граждан на территории </a:t>
            </a:r>
            <a:r>
              <a:rPr lang="ru-RU" sz="2200" b="1" dirty="0" smtClean="0">
                <a:solidFill>
                  <a:srgbClr val="FF0000"/>
                </a:solidFill>
              </a:rPr>
              <a:t>Хромцовского </a:t>
            </a:r>
            <a:r>
              <a:rPr lang="ru-RU" sz="2200" b="1" dirty="0">
                <a:solidFill>
                  <a:srgbClr val="FF0000"/>
                </a:solidFill>
              </a:rPr>
              <a:t>сельского поселения Фурмановского муниципального района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1988840"/>
            <a:ext cx="8335762" cy="468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</a:rPr>
              <a:t>Цель и ожидаемые результаты реализации муниципальной </a:t>
            </a:r>
            <a:r>
              <a:rPr lang="ru-RU" sz="1400" b="1" dirty="0" smtClean="0">
                <a:latin typeface="Times New Roman" panose="02020603050405020304" pitchFamily="18" charset="0"/>
              </a:rPr>
              <a:t>программы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реализации муниципальной программы является создание стратегии развития пожарной безопасности, организации реальной эффективной работы всех спасательных служб и формирований, мобильность и экипировка на должном уровне спасательных служб, снижение количества погибших и пострадавших при различных чрезвычайных ситуациях, качественное обучение всех категорий населения культуре безопасности, предупреждение и профилактика возникновений чрезвычайных ситуаций.</a:t>
            </a:r>
          </a:p>
          <a:p>
            <a:pPr indent="45021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реализации программы,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финансовое обеспечение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 числе по годам реализации представлены в нижеследующей таблице: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647648"/>
              </p:ext>
            </p:extLst>
          </p:nvPr>
        </p:nvGraphicFramePr>
        <p:xfrm>
          <a:off x="907249" y="4581128"/>
          <a:ext cx="6210302" cy="1381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8757"/>
                <a:gridCol w="1798872"/>
                <a:gridCol w="630113"/>
                <a:gridCol w="652345"/>
                <a:gridCol w="540551"/>
                <a:gridCol w="539916"/>
                <a:gridCol w="539916"/>
                <a:gridCol w="539916"/>
                <a:gridCol w="539916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случаев возникновения ЧС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членов добровольных пожарных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102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8856431"/>
              </p:ext>
            </p:extLst>
          </p:nvPr>
        </p:nvGraphicFramePr>
        <p:xfrm>
          <a:off x="179512" y="1628800"/>
          <a:ext cx="8784972" cy="424846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1407"/>
                <a:gridCol w="5161467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  <a:gridCol w="215546"/>
              </a:tblGrid>
              <a:tr h="53870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 /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ресурсного обеспечения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Программа, всего: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«Пожарная безопасность»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46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«Профилактика  терроризма и экстремизма, а также минимизации и (или) ликвидации последствий проявления терроризма и экстремизма»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173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173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377202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103206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4. Развитие </a:t>
            </a:r>
            <a:r>
              <a:rPr lang="ru-RU" sz="2000" b="1" dirty="0">
                <a:solidFill>
                  <a:srgbClr val="FF0000"/>
                </a:solidFill>
              </a:rPr>
              <a:t>малого и среднего предпринимательства на территории </a:t>
            </a:r>
            <a:r>
              <a:rPr lang="ru-RU" sz="2000" b="1" dirty="0" smtClean="0">
                <a:solidFill>
                  <a:srgbClr val="FF0000"/>
                </a:solidFill>
              </a:rPr>
              <a:t>Хромцовского </a:t>
            </a:r>
            <a:r>
              <a:rPr lang="ru-RU" sz="2000" b="1" dirty="0">
                <a:solidFill>
                  <a:srgbClr val="FF0000"/>
                </a:solidFill>
              </a:rPr>
              <a:t>сельского поселения  Фурмановского муниципального района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484784"/>
            <a:ext cx="7992772" cy="50405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</a:rPr>
              <a:t>Цель и ожидаемые результаты реализации муниципальной программы </a:t>
            </a:r>
            <a:r>
              <a:rPr lang="ru-RU" sz="1200" b="1" dirty="0" smtClean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«семейного бизнеса», молодежного предпринимательства, содействие повышению уровня занятости населения и развитие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Формирование благоприятного общественного мнения о малом и среднем предпринимательстве.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Оказание содействия субъектам малого и среднего предпринимательства в продвижении производимых ими товаров (работ, услуг).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повышения уровня знаний субъектов малого и среднего предпринимательства по ведению бизнеса, профессиональной подготовки, переподготовки и повышения квалификации кадров.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675390"/>
              </p:ext>
            </p:extLst>
          </p:nvPr>
        </p:nvGraphicFramePr>
        <p:xfrm>
          <a:off x="484710" y="3212977"/>
          <a:ext cx="8335761" cy="11402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3979"/>
                <a:gridCol w="2450118"/>
                <a:gridCol w="858233"/>
                <a:gridCol w="765661"/>
                <a:gridCol w="736246"/>
                <a:gridCol w="735381"/>
                <a:gridCol w="735381"/>
                <a:gridCol w="735381"/>
                <a:gridCol w="735381"/>
              </a:tblGrid>
              <a:tr h="223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46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информационной и методической документации по вопросам малого и среднего предпринимательства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581" y="4322789"/>
            <a:ext cx="8811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о ресурсном обеспечении реализации Программы представлены в нижеследующей таблице:</a:t>
            </a: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3484240"/>
              </p:ext>
            </p:extLst>
          </p:nvPr>
        </p:nvGraphicFramePr>
        <p:xfrm>
          <a:off x="323530" y="4726190"/>
          <a:ext cx="8496941" cy="17991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8794"/>
                <a:gridCol w="2502590"/>
                <a:gridCol w="959515"/>
                <a:gridCol w="1113038"/>
                <a:gridCol w="865309"/>
                <a:gridCol w="822565"/>
                <a:gridCol w="822565"/>
                <a:gridCol w="822565"/>
              </a:tblGrid>
              <a:tr h="8995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 / </a:t>
                      </a:r>
                      <a:b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ресурсного обеспечения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8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Программа, всего: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78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48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009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 и ожидаемые результаты реализации муниципальной программы</a:t>
            </a:r>
          </a:p>
          <a:p>
            <a:r>
              <a:rPr lang="ru-RU" smtClean="0"/>
              <a:t>         Развитие сети уличного освещения, комплексное решение проблемы благоустройства населенных пунктов сельского поселения является одной их основных целей реализации муниципальной программы.</a:t>
            </a:r>
          </a:p>
          <a:p>
            <a:r>
              <a:rPr lang="ru-RU" smtClean="0"/>
              <a:t>Целевые показатели, характеризующие ожидаемые результаты реализации программы, в том числе по годам реализации представлены в нижеследующей таблице: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4572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Благоустройство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повышение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энергоэффективности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Хромцовского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сельского поселения Фурмановского муниципального района</a:t>
            </a:r>
            <a:endParaRPr lang="ru-RU" sz="22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870593"/>
              </p:ext>
            </p:extLst>
          </p:nvPr>
        </p:nvGraphicFramePr>
        <p:xfrm>
          <a:off x="242408" y="2996952"/>
          <a:ext cx="6998887" cy="1239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8082"/>
                <a:gridCol w="2509286"/>
                <a:gridCol w="878959"/>
                <a:gridCol w="753140"/>
                <a:gridCol w="753140"/>
                <a:gridCol w="753140"/>
                <a:gridCol w="75314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светильников уличного освещения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произвольных свалок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4488683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Отчетные значения по целевым показателям определяются на основе данных отчетности администрации Иванковского сельского поселения.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реализуется посредством реализации двух подпрограмм: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«Энергосбережение и повышение энергетической эффективности» - включает эффективное расходование средств местного бюджета на применение энергосберегающих технологий в системе уличного освещения и развитие сети уличного освещения.       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2) «Благоустройство» - включает эффективное расходование средств местного бюджета на благоустройство населенных пунктов сельского поселения.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847666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183880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2786059"/>
            <a:ext cx="450059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Ресурсное обеспечение муниципальной программы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Данные о ресурсном обеспечении реализации Программы представлены в нижеследующей таблице: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9252457"/>
              </p:ext>
            </p:extLst>
          </p:nvPr>
        </p:nvGraphicFramePr>
        <p:xfrm>
          <a:off x="484710" y="1717356"/>
          <a:ext cx="8263753" cy="473598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3014"/>
                <a:gridCol w="2068574"/>
                <a:gridCol w="1006311"/>
                <a:gridCol w="1034691"/>
                <a:gridCol w="924412"/>
                <a:gridCol w="924412"/>
                <a:gridCol w="947927"/>
                <a:gridCol w="924412"/>
              </a:tblGrid>
              <a:tr h="81968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 /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ресурсного обеспечения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2017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Программа,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1994,410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1837,900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793,233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4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1994,410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1837,900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858,233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793,233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-областной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649,900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53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«Энергосбережение и повышение энергетической эффективности»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656,710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340,000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384,400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6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656,710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384,400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656,710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6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«Благоустройство»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6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ассигнования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местный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38011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92696"/>
            <a:ext cx="8183880" cy="8372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Динамика (структура) расходов бюджета Иванковского сельского поселения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675279"/>
              </p:ext>
            </p:extLst>
          </p:nvPr>
        </p:nvGraphicFramePr>
        <p:xfrm>
          <a:off x="500034" y="1714488"/>
          <a:ext cx="6740619" cy="39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20"/>
                <a:gridCol w="2356475"/>
                <a:gridCol w="986431"/>
                <a:gridCol w="931631"/>
                <a:gridCol w="931631"/>
                <a:gridCol w="93163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 утверждено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 утверждено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3332,5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2267,7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2178,3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2110,7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60,6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1401,5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Жилищно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–коммунальное хозяйство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4538,9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280,0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278,0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277,1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3974,4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4227,3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4215,6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4078,6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1227,9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 РАСХОДОВ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14021,3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8070,0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6739,0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6527,7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расходы</a:t>
            </a:r>
            <a:endParaRPr lang="ru-RU" sz="3000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196753"/>
            <a:ext cx="6711654" cy="1656183"/>
          </a:xfrm>
        </p:spPr>
        <p:txBody>
          <a:bodyPr/>
          <a:lstStyle/>
          <a:p>
            <a:r>
              <a:rPr lang="ru-RU" i="1" dirty="0"/>
              <a:t>С</a:t>
            </a:r>
            <a:r>
              <a:rPr lang="ru-RU" i="1" dirty="0" smtClean="0"/>
              <a:t>оциально-значимые расходы, не предусмотрены </a:t>
            </a:r>
            <a:r>
              <a:rPr lang="ru-RU" i="1" dirty="0"/>
              <a:t>к финансированию за счет бюджета </a:t>
            </a:r>
            <a:r>
              <a:rPr lang="ru-RU" i="1" dirty="0" smtClean="0"/>
              <a:t>Хромцовского сельского поселения на 2017 </a:t>
            </a:r>
            <a:r>
              <a:rPr lang="ru-RU" i="1" dirty="0"/>
              <a:t>финансовый год и на плановый </a:t>
            </a:r>
            <a:r>
              <a:rPr lang="ru-RU" i="1" dirty="0" smtClean="0"/>
              <a:t>период 2018 и 2019 годов </a:t>
            </a:r>
            <a:endParaRPr lang="ru-RU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63544" y="4509120"/>
            <a:ext cx="6711654" cy="165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i="1" dirty="0" smtClean="0"/>
              <a:t>Муниципальных заимствований в 2015, 2016 не осуществлялось. </a:t>
            </a:r>
            <a:r>
              <a:rPr lang="ru-RU" sz="1800" dirty="0" smtClean="0">
                <a:solidFill>
                  <a:prstClr val="white"/>
                </a:solidFill>
                <a:ea typeface="+mn-ea"/>
                <a:cs typeface="+mn-cs"/>
              </a:rPr>
              <a:t>В </a:t>
            </a:r>
            <a:r>
              <a:rPr lang="ru-RU" sz="1800" dirty="0">
                <a:solidFill>
                  <a:prstClr val="white"/>
                </a:solidFill>
                <a:ea typeface="+mn-ea"/>
                <a:cs typeface="+mn-cs"/>
              </a:rPr>
              <a:t>2017 году и плановом периоде 2018-2019гг также не планируется осуществление муниципальных заимствований и осуществление расходов по их погашению</a:t>
            </a:r>
          </a:p>
          <a:p>
            <a:endParaRPr lang="ru-RU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9792" y="3212976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sz="3000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43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456002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 – экономического развития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79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Экономические показатели</a:t>
            </a:r>
            <a:endParaRPr lang="ru-RU" sz="115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 smtClean="0">
                <a:solidFill>
                  <a:srgbClr val="FF0000"/>
                </a:solidFill>
              </a:rPr>
              <a:t>Хромцовское</a:t>
            </a:r>
            <a:r>
              <a:rPr lang="ru-RU" sz="1200" dirty="0" smtClean="0">
                <a:solidFill>
                  <a:srgbClr val="FF0000"/>
                </a:solidFill>
              </a:rPr>
              <a:t> сельское поселение – административно-территориальное образование  Фурмановского муниципального района Ивановской области с центром в селе Хромцово. 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	Поселение имеет общеобразовательную школу с дошкольными группами, </a:t>
            </a:r>
            <a:r>
              <a:rPr lang="ru-RU" sz="1200" dirty="0" err="1" smtClean="0">
                <a:solidFill>
                  <a:srgbClr val="FF0000"/>
                </a:solidFill>
              </a:rPr>
              <a:t>культурно-досуговый</a:t>
            </a:r>
            <a:r>
              <a:rPr lang="ru-RU" sz="1200" dirty="0" smtClean="0">
                <a:solidFill>
                  <a:srgbClr val="FF0000"/>
                </a:solidFill>
              </a:rPr>
              <a:t> комплекс, в состав которого входят два сельских дома культуры и две сельских библиотеки, два фельдшерско-акушерских пункта, два отделения связи, два АТС, 4 магазина, основное промышленное предприятие – Хромцовский карьер.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4646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ая соединительная линия 3"/>
          <p:cNvSpPr/>
          <p:nvPr/>
        </p:nvSpPr>
        <p:spPr>
          <a:xfrm>
            <a:off x="4619275" y="3286123"/>
            <a:ext cx="2482959" cy="6396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ая соединительная линия 4"/>
          <p:cNvSpPr/>
          <p:nvPr/>
        </p:nvSpPr>
        <p:spPr>
          <a:xfrm>
            <a:off x="4572789" y="3286124"/>
            <a:ext cx="77666" cy="6701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ая соединительная линия 5"/>
          <p:cNvSpPr/>
          <p:nvPr/>
        </p:nvSpPr>
        <p:spPr>
          <a:xfrm>
            <a:off x="1695943" y="3286123"/>
            <a:ext cx="2482959" cy="6361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3423365" y="1767320"/>
            <a:ext cx="2031511" cy="138889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па 12"/>
          <p:cNvGrpSpPr/>
          <p:nvPr/>
        </p:nvGrpSpPr>
        <p:grpSpPr>
          <a:xfrm>
            <a:off x="3689123" y="2019789"/>
            <a:ext cx="2031511" cy="1388897"/>
            <a:chOff x="3189089" y="545620"/>
            <a:chExt cx="2391816" cy="15188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89089" y="545620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3233573" y="590104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Поступающие в бюджет денежные средства являются </a:t>
              </a:r>
              <a:r>
                <a:rPr lang="ru-RU" sz="1200" b="1" kern="1200" dirty="0" smtClean="0"/>
                <a:t>доходами</a:t>
              </a:r>
              <a:endParaRPr lang="ru-RU" sz="12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00034" y="3981744"/>
            <a:ext cx="2031511" cy="138889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Группа 17"/>
          <p:cNvGrpSpPr/>
          <p:nvPr/>
        </p:nvGrpSpPr>
        <p:grpSpPr>
          <a:xfrm>
            <a:off x="765791" y="4234213"/>
            <a:ext cx="2031511" cy="1388897"/>
            <a:chOff x="265757" y="2760044"/>
            <a:chExt cx="2391816" cy="151880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65757" y="2760044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11"/>
            <p:cNvSpPr/>
            <p:nvPr/>
          </p:nvSpPr>
          <p:spPr>
            <a:xfrm>
              <a:off x="310241" y="2804528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Налоговые доходы </a:t>
              </a:r>
              <a:r>
                <a:rPr lang="ru-RU" sz="1200" kern="1200" dirty="0" smtClean="0"/>
                <a:t>(часть доходов граждан и организаций, которые они обязаны платить государству)</a:t>
              </a:r>
              <a:endParaRPr lang="ru-RU" sz="1200" kern="1200" dirty="0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3422600" y="4018939"/>
            <a:ext cx="2031511" cy="138889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Группа 22"/>
          <p:cNvGrpSpPr/>
          <p:nvPr/>
        </p:nvGrpSpPr>
        <p:grpSpPr>
          <a:xfrm>
            <a:off x="3688357" y="4271409"/>
            <a:ext cx="2240965" cy="1657921"/>
            <a:chOff x="3188323" y="2797240"/>
            <a:chExt cx="2391816" cy="151880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188323" y="2797240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14"/>
            <p:cNvSpPr/>
            <p:nvPr/>
          </p:nvSpPr>
          <p:spPr>
            <a:xfrm>
              <a:off x="3232807" y="2841724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Неналоговые доходы </a:t>
              </a:r>
              <a:r>
                <a:rPr lang="ru-RU" sz="1200" kern="1200" dirty="0" smtClean="0"/>
  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  </a:r>
              <a:endParaRPr lang="ru-RU" sz="1200" kern="1200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6346697" y="3985586"/>
            <a:ext cx="2031511" cy="126264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Группа 26"/>
          <p:cNvGrpSpPr/>
          <p:nvPr/>
        </p:nvGrpSpPr>
        <p:grpSpPr>
          <a:xfrm>
            <a:off x="6500827" y="4238056"/>
            <a:ext cx="2143140" cy="1548398"/>
            <a:chOff x="6112421" y="2763887"/>
            <a:chExt cx="2391816" cy="138074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112421" y="2763887"/>
              <a:ext cx="2391816" cy="13807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17"/>
            <p:cNvSpPr/>
            <p:nvPr/>
          </p:nvSpPr>
          <p:spPr>
            <a:xfrm>
              <a:off x="6152862" y="2804328"/>
              <a:ext cx="2310934" cy="1299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Безвозмездные поступления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(средства, которые поступают в бюджет безвозмездно из других бюджетов, а также от юридических и физических лиц)</a:t>
              </a:r>
              <a:endParaRPr lang="ru-RU" sz="1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Выплачиваемые из бюджета денежные средства называются </a:t>
            </a:r>
            <a:r>
              <a:rPr lang="ru-RU" b="1" dirty="0" smtClean="0">
                <a:solidFill>
                  <a:schemeClr val="accent1"/>
                </a:solidFill>
              </a:rPr>
              <a:t>расходами</a:t>
            </a:r>
            <a:r>
              <a:rPr lang="ru-RU" b="1" dirty="0" smtClean="0"/>
              <a:t> </a:t>
            </a:r>
            <a:r>
              <a:rPr lang="ru-RU" dirty="0" smtClean="0"/>
              <a:t>бюджета.</a:t>
            </a:r>
          </a:p>
          <a:p>
            <a:endParaRPr lang="ru-RU" dirty="0"/>
          </a:p>
        </p:txBody>
      </p:sp>
      <p:pic>
        <p:nvPicPr>
          <p:cNvPr id="4" name="Рисунок 3" descr="budg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45976"/>
            <a:ext cx="5443566" cy="33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952" y="3289907"/>
            <a:ext cx="2822222" cy="1721224"/>
          </a:xfrm>
        </p:spPr>
      </p:pic>
      <p:sp>
        <p:nvSpPr>
          <p:cNvPr id="5" name="TextBox 4"/>
          <p:cNvSpPr txBox="1"/>
          <p:nvPr/>
        </p:nvSpPr>
        <p:spPr>
          <a:xfrm>
            <a:off x="6286512" y="2000240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Основные понятия и термины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комплекс мероприятий, увязанных по ресурсам, срокам и исполнителям, направленных на достижение целей социально-экономического развития Иванковского сельского поселения в определенной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820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Основные характеристики бюджета </a:t>
            </a:r>
            <a:br>
              <a:rPr lang="ru-RU" sz="2400" dirty="0" smtClean="0"/>
            </a:br>
            <a:r>
              <a:rPr lang="ru-RU" sz="2400" dirty="0" smtClean="0"/>
              <a:t>Хромцовского  сельского поселения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77543277"/>
              </p:ext>
            </p:extLst>
          </p:nvPr>
        </p:nvGraphicFramePr>
        <p:xfrm>
          <a:off x="785786" y="1397000"/>
          <a:ext cx="68342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528638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Общий объем доходов бюджета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Хромцовскогосельского</a:t>
            </a:r>
            <a:r>
              <a:rPr lang="ru-RU" b="1" i="1" dirty="0" smtClean="0">
                <a:solidFill>
                  <a:srgbClr val="FF0000"/>
                </a:solidFill>
              </a:rPr>
              <a:t> поселения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тыс. руб.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563</TotalTime>
  <Words>2784</Words>
  <Application>Microsoft Office PowerPoint</Application>
  <PresentationFormat>Экран (4:3)</PresentationFormat>
  <Paragraphs>1046</Paragraphs>
  <Slides>32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Ион</vt:lpstr>
      <vt:lpstr>Бюджет для граждан на 2017год и плановый период 2018 и 2019 годов к Решению Совета Хромцовского сельского поселения от 23.12.2016 № 73 «О бюджете Хромцовского сельского поселения на 2017 год и на плановый период 2018 и 2019 годов» </vt:lpstr>
      <vt:lpstr>Уважаемые жители Хромцовского сельского поселения!</vt:lpstr>
      <vt:lpstr>Основные понятия и термины</vt:lpstr>
      <vt:lpstr>Показатели социально – экономического развития</vt:lpstr>
      <vt:lpstr>Основные понятия и термины</vt:lpstr>
      <vt:lpstr>Слайд 6</vt:lpstr>
      <vt:lpstr>Основные понятия и термины</vt:lpstr>
      <vt:lpstr>Основные понятия и термины</vt:lpstr>
      <vt:lpstr>Основные характеристики бюджета  Хромцовского  сельского поселения</vt:lpstr>
      <vt:lpstr>Объем и структура доходов в динамике бюджета  Хромцовского сельского поселения</vt:lpstr>
      <vt:lpstr>Слайд 11</vt:lpstr>
      <vt:lpstr>Налоговые и неналоговые доходы  бюджета   Хромцовского  поселения на 2017 год и плановый период 2018 и 2019 годов, тыс. рублей</vt:lpstr>
      <vt:lpstr>Безвозмездные поступления на 2017 год и плановый период 2018 и 2019 годов</vt:lpstr>
      <vt:lpstr>Бюджетная политика в области доходов</vt:lpstr>
      <vt:lpstr>Бюджетная политика в области расходов</vt:lpstr>
      <vt:lpstr>Расходы</vt:lpstr>
      <vt:lpstr>Слайд 17</vt:lpstr>
      <vt:lpstr>Структура расходов бюджета Хромцовского сельского поселения  на 2017 год по основным разделам и подразделам и на плановый период 2018 и 2019 годов</vt:lpstr>
      <vt:lpstr>Структура расходов бюджета Хромцовского сельского поселения  на 2017 год и плановый период 2018 и 2019 годов  по основным разделам и подразделам, тыс. руб. </vt:lpstr>
      <vt:lpstr>Структура расходов бюджета Хромцовского  сельского поселения  на 2017 год и плановый период 2018 и 2019 годов по основным разделам и подразделам, ыс. руб.</vt:lpstr>
      <vt:lpstr>Структура расходов бюджета Хромцовского сельского поселения  на 2017 год по основным разделам и подразделам</vt:lpstr>
      <vt:lpstr>Целевые показатели, планируемые к достижению в результате реализации муниципальных программ</vt:lpstr>
      <vt:lpstr>Ресурсное обеспечение муниципальной программы</vt:lpstr>
      <vt:lpstr>2. Развитие культуры Хромцовского сельского поселения Фурмановского муниципального района </vt:lpstr>
      <vt:lpstr>Слайд 25</vt:lpstr>
      <vt:lpstr>3. Обеспечение безопасности граждан на территории Хромцовского сельского поселения Фурмановского муниципального района</vt:lpstr>
      <vt:lpstr>Слайд 27</vt:lpstr>
      <vt:lpstr>4. Развитие малого и среднего предпринимательства на территории Хромцовского сельского поселения  Фурмановского муниципального района</vt:lpstr>
      <vt:lpstr>Слайд 29</vt:lpstr>
      <vt:lpstr>Ресурсное обеспечение муниципальной программы              Данные о ресурсном обеспечении реализации Программы представлены в нижеследующей таблице: </vt:lpstr>
      <vt:lpstr>Динамика (структура) расходов бюджета Иванковского сельского поселения</vt:lpstr>
      <vt:lpstr>Социально-значимые расходы</vt:lpstr>
    </vt:vector>
  </TitlesOfParts>
  <Company>fofurmanov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2016г</dc:title>
  <dc:creator>admin</dc:creator>
  <cp:lastModifiedBy> </cp:lastModifiedBy>
  <cp:revision>143</cp:revision>
  <dcterms:created xsi:type="dcterms:W3CDTF">2016-06-22T11:14:51Z</dcterms:created>
  <dcterms:modified xsi:type="dcterms:W3CDTF">2017-06-23T10:27:48Z</dcterms:modified>
</cp:coreProperties>
</file>