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1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AB9AF5DF-B756-4952-9290-EF8F8FD9861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752CAE-A52E-4E41-89C6-29B6E3CAF343}" type="slidenum">
              <a:rPr lang="ru-RU"/>
              <a:pPr/>
              <a:t>1</a:t>
            </a:fld>
            <a:endParaRPr lang="ru-RU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FB42FC-E855-4A93-B919-62555500AFD3}" type="slidenum">
              <a:rPr lang="ru-RU"/>
              <a:pPr/>
              <a:t>2</a:t>
            </a:fld>
            <a:endParaRPr lang="ru-RU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A5953C-D6CC-4064-A13C-680A93A931BF}" type="slidenum">
              <a:rPr lang="ru-RU"/>
              <a:pPr/>
              <a:t>3</a:t>
            </a:fld>
            <a:endParaRPr lang="ru-RU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65BD63-40E8-4582-BE64-C0869727F78A}" type="slidenum">
              <a:rPr lang="ru-RU"/>
              <a:pPr/>
              <a:t>4</a:t>
            </a:fld>
            <a:endParaRPr lang="ru-RU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8634E5-C484-4EEC-B6C7-175516386FCB}" type="slidenum">
              <a:rPr lang="ru-RU"/>
              <a:pPr/>
              <a:t>5</a:t>
            </a:fld>
            <a:endParaRPr lang="ru-RU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2B8481-54B9-4616-8739-DC651A1E04B6}" type="slidenum">
              <a:rPr lang="ru-RU"/>
              <a:pPr/>
              <a:t>6</a:t>
            </a:fld>
            <a:endParaRPr lang="ru-RU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3517BF-7B9C-4083-9446-5B4EAFDF40AE}" type="slidenum">
              <a:rPr lang="ru-RU"/>
              <a:pPr/>
              <a:t>7</a:t>
            </a:fld>
            <a:endParaRPr lang="ru-RU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9CC2CE-E1C1-4B6C-A2CD-F582CA51BC44}" type="slidenum">
              <a:rPr lang="ru-RU"/>
              <a:pPr/>
              <a:t>8</a:t>
            </a:fld>
            <a:endParaRPr lang="ru-RU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AACDB6-D4C4-4860-A84B-D464B47E2F60}" type="slidenum">
              <a:rPr lang="ru-RU"/>
              <a:pPr/>
              <a:t>9</a:t>
            </a:fld>
            <a:endParaRPr lang="ru-RU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11C6C0E-4E43-4A27-86AD-70A1943E72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CA90460-A1FA-4E4D-8A5E-9FE945EEE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769938"/>
            <a:ext cx="2057400" cy="5356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2438" y="769938"/>
            <a:ext cx="6019800" cy="5356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A0FC43-A765-4028-97BA-D621A842AB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F7BF18-47FA-4A46-9B6B-70763E12A3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6352BF-0D84-4BB8-88B5-F0CF4BA0B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3F8186-4812-4375-AE46-0D8A2EA5E5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00245F-DBD5-4464-8017-40DFF7094E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E73E93-9954-4549-9DCC-7B9EE416DF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03485C-9987-4B23-9C6D-95DAFDC76B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EEA568-E696-4B17-A834-1143F920F0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F10AC1-95E2-40EE-914F-669AFB6D3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FA0660-F2AF-4001-9B3E-644FC9F20D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A4A2C0-1AE8-465B-8A35-299AF5542F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40EB2C-679E-46B9-B704-5AB5FC4F45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53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6625" cy="5853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8C1A9C-62E3-43A1-980F-208F399E7F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B9EE9BC-9017-4B6C-8757-8D9A7EC175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AB6159-2EF0-4FE8-9BB3-E019D2D658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472F36-889A-4DEF-9EC1-4A4561B2EC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0AAF4D-9BA5-41BF-972D-0E806865E8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BCF2A5E-8587-4569-BF63-6D0D0019DC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F184252-608B-4E24-94ED-CC5FAA081F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BB04DB-0EF3-4F47-80CF-91BDCE185B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B4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2438" y="769938"/>
            <a:ext cx="8081962" cy="3348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заголовка щелкните мышью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14350" y="6411913"/>
            <a:ext cx="3081338" cy="223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ru-RU"/>
              <a:t>5.8.20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14350" y="6554788"/>
            <a:ext cx="3771900" cy="22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40500" y="5829300"/>
            <a:ext cx="2189163" cy="1392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C73E432-9DE9-40AF-9DFD-0CA163B8A4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424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структуры щелкните мышью</a:t>
            </a:r>
          </a:p>
          <a:p>
            <a:pPr lvl="1"/>
            <a:r>
              <a:rPr lang="ru-RU" smtClean="0"/>
              <a:t>Второй уровень структуры</a:t>
            </a:r>
          </a:p>
          <a:p>
            <a:pPr lvl="2"/>
            <a:r>
              <a:rPr lang="ru-RU" smtClean="0"/>
              <a:t>Третий уровень структуры</a:t>
            </a:r>
          </a:p>
          <a:p>
            <a:pPr lvl="3"/>
            <a:r>
              <a:rPr lang="ru-RU" smtClean="0"/>
              <a:t>Четвёртый уровень структуры</a:t>
            </a:r>
          </a:p>
          <a:p>
            <a:pPr lvl="4"/>
            <a:r>
              <a:rPr lang="ru-RU" smtClean="0"/>
              <a:t>Пятый уровень структуры</a:t>
            </a:r>
          </a:p>
          <a:p>
            <a:pPr lvl="4"/>
            <a:r>
              <a:rPr lang="ru-RU" smtClean="0"/>
              <a:t>Шестой уровень структуры</a:t>
            </a:r>
          </a:p>
          <a:p>
            <a:pPr lvl="4"/>
            <a:r>
              <a:rPr lang="ru-RU" smtClean="0"/>
              <a:t>Седьмой уровень структуры</a:t>
            </a:r>
          </a:p>
          <a:p>
            <a:pPr lvl="4"/>
            <a:r>
              <a:rPr lang="ru-RU" smtClean="0"/>
              <a:t>Восьмой уровень структуры</a:t>
            </a:r>
          </a:p>
          <a:p>
            <a:pPr lvl="4"/>
            <a:r>
              <a:rPr lang="ru-RU" smtClean="0"/>
              <a:t>Девятый уровень структуры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8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8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 i="1">
          <a:solidFill>
            <a:srgbClr val="262626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514350" y="6411913"/>
            <a:ext cx="3081338" cy="223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5.8.20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14350" y="6554788"/>
            <a:ext cx="3771900" cy="22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40500" y="5829300"/>
            <a:ext cx="2189163" cy="1392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DB1323DA-5DCA-461A-8C03-EAC2ED9DAB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4838" cy="1139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424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8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8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 i="1">
          <a:solidFill>
            <a:srgbClr val="262626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8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8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science-education.ru/104-653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B4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215900" y="198438"/>
            <a:ext cx="8867775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769938"/>
            <a:ext cx="8085137" cy="3351212"/>
          </a:xfrm>
          <a:ln/>
        </p:spPr>
        <p:txBody>
          <a:bodyPr anchor="ctr"/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500">
                <a:solidFill>
                  <a:srgbClr val="50B4C8"/>
                </a:solidFill>
                <a:latin typeface="Cambria" charset="0"/>
              </a:rPr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60363" y="-88900"/>
            <a:ext cx="3043237" cy="6858000"/>
          </a:xfrm>
          <a:prstGeom prst="rect">
            <a:avLst/>
          </a:prstGeom>
          <a:solidFill>
            <a:srgbClr val="328EA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482600" cy="6858000"/>
          </a:xfrm>
          <a:prstGeom prst="rect">
            <a:avLst/>
          </a:prstGeom>
          <a:solidFill>
            <a:srgbClr val="215E6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543300" y="3257550"/>
            <a:ext cx="2057400" cy="276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4963"/>
            <a:ext cx="4014788" cy="4524375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100">
                <a:solidFill>
                  <a:srgbClr val="50B4C8"/>
                </a:solidFill>
                <a:latin typeface="Cambria" charset="0"/>
              </a:rPr>
              <a:t>2019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4673600" y="1604963"/>
            <a:ext cx="4014788" cy="4524375"/>
          </a:xfrm>
          <a:ln/>
        </p:spPr>
        <p:txBody>
          <a:bodyPr/>
          <a:lstStyle/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       ИСПОЛНЕНИЕ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   Бюджет для граждан  Хромцовского сельского поселения Фурмановского муниципального района Ивановской области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31680" cap="flat">
            <a:solidFill>
              <a:srgbClr val="0DD6F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b="9175"/>
          <a:stretch>
            <a:fillRect/>
          </a:stretch>
        </p:blipFill>
        <p:spPr bwMode="auto">
          <a:xfrm>
            <a:off x="482600" y="642938"/>
            <a:ext cx="8178800" cy="5570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588963" y="1554163"/>
            <a:ext cx="7962900" cy="3748087"/>
            <a:chOff x="371" y="979"/>
            <a:chExt cx="5016" cy="2361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371" y="979"/>
              <a:ext cx="5015" cy="304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111960" rIns="111960" bIns="1119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500">
                  <a:solidFill>
                    <a:srgbClr val="FFFFFF"/>
                  </a:solidFill>
                  <a:latin typeface="Calibri Light" charset="0"/>
                </a:rPr>
                <a:t>Основные показатели социально-экономического развития</a:t>
              </a: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371" y="1285"/>
              <a:ext cx="1700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Наименование показателя</a:t>
              </a: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074" y="1285"/>
              <a:ext cx="826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2018</a:t>
              </a: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901" y="1285"/>
              <a:ext cx="763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2019</a:t>
              </a: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666" y="1285"/>
              <a:ext cx="890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2020</a:t>
              </a: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4559" y="1285"/>
              <a:ext cx="827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2021</a:t>
              </a: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371" y="1534"/>
              <a:ext cx="1700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Среднегодовая численность населения</a:t>
              </a: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2074" y="1534"/>
              <a:ext cx="826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1,27</a:t>
              </a: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901" y="1534"/>
              <a:ext cx="763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1,25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666" y="1534"/>
              <a:ext cx="890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1,23</a:t>
              </a: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4559" y="1534"/>
              <a:ext cx="827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1,2</a:t>
              </a: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371" y="1887"/>
              <a:ext cx="170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Среднемесячная зарплата на 1 человека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074" y="1887"/>
              <a:ext cx="826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19300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901" y="1887"/>
              <a:ext cx="763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21330</a:t>
              </a: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666" y="1887"/>
              <a:ext cx="89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22500</a:t>
              </a: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4559" y="1887"/>
              <a:ext cx="827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22500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71" y="2240"/>
              <a:ext cx="170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Уровень безработицы</a:t>
              </a:r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074" y="2240"/>
              <a:ext cx="826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1,3</a:t>
              </a: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2901" y="2240"/>
              <a:ext cx="763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3666" y="2240"/>
              <a:ext cx="89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4559" y="2240"/>
              <a:ext cx="827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371" y="2488"/>
              <a:ext cx="170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Ожидаемая продолжительность жизни</a:t>
              </a: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2074" y="2488"/>
              <a:ext cx="826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71,2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2901" y="2488"/>
              <a:ext cx="763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71,1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3666" y="2488"/>
              <a:ext cx="89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71,2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4559" y="2488"/>
              <a:ext cx="827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71,4</a:t>
              </a:r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371" y="2842"/>
              <a:ext cx="170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Общий коэффициент рождаемости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2074" y="2842"/>
              <a:ext cx="826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6,8</a:t>
              </a:r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2901" y="2842"/>
              <a:ext cx="763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6,5</a:t>
              </a:r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3666" y="2842"/>
              <a:ext cx="89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6,5</a:t>
              </a:r>
            </a:p>
          </p:txBody>
        </p:sp>
        <p:sp>
          <p:nvSpPr>
            <p:cNvPr id="6178" name="Rectangle 34"/>
            <p:cNvSpPr>
              <a:spLocks noChangeArrowheads="1"/>
            </p:cNvSpPr>
            <p:nvPr/>
          </p:nvSpPr>
          <p:spPr bwMode="auto">
            <a:xfrm>
              <a:off x="4559" y="2842"/>
              <a:ext cx="827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6,5</a:t>
              </a:r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371" y="3091"/>
              <a:ext cx="1700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Общий коэффициент смертности</a:t>
              </a:r>
            </a:p>
          </p:txBody>
        </p:sp>
        <p:sp>
          <p:nvSpPr>
            <p:cNvPr id="6180" name="Rectangle 36"/>
            <p:cNvSpPr>
              <a:spLocks noChangeArrowheads="1"/>
            </p:cNvSpPr>
            <p:nvPr/>
          </p:nvSpPr>
          <p:spPr bwMode="auto">
            <a:xfrm>
              <a:off x="2074" y="3091"/>
              <a:ext cx="826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19,4</a:t>
              </a:r>
            </a:p>
          </p:txBody>
        </p:sp>
        <p:sp>
          <p:nvSpPr>
            <p:cNvPr id="6181" name="Rectangle 37"/>
            <p:cNvSpPr>
              <a:spLocks noChangeArrowheads="1"/>
            </p:cNvSpPr>
            <p:nvPr/>
          </p:nvSpPr>
          <p:spPr bwMode="auto">
            <a:xfrm>
              <a:off x="2901" y="3091"/>
              <a:ext cx="763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19,6</a:t>
              </a:r>
            </a:p>
          </p:txBody>
        </p:sp>
        <p:sp>
          <p:nvSpPr>
            <p:cNvPr id="6182" name="Rectangle 38"/>
            <p:cNvSpPr>
              <a:spLocks noChangeArrowheads="1"/>
            </p:cNvSpPr>
            <p:nvPr/>
          </p:nvSpPr>
          <p:spPr bwMode="auto">
            <a:xfrm>
              <a:off x="3666" y="3091"/>
              <a:ext cx="890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19,8</a:t>
              </a:r>
            </a:p>
          </p:txBody>
        </p:sp>
        <p:sp>
          <p:nvSpPr>
            <p:cNvPr id="6183" name="Rectangle 39"/>
            <p:cNvSpPr>
              <a:spLocks noChangeArrowheads="1"/>
            </p:cNvSpPr>
            <p:nvPr/>
          </p:nvSpPr>
          <p:spPr bwMode="auto">
            <a:xfrm>
              <a:off x="4559" y="3091"/>
              <a:ext cx="827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19,7</a:t>
              </a:r>
            </a:p>
          </p:txBody>
        </p:sp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>
              <a:off x="371" y="979"/>
              <a:ext cx="501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Line 41"/>
            <p:cNvSpPr>
              <a:spLocks noChangeShapeType="1"/>
            </p:cNvSpPr>
            <p:nvPr/>
          </p:nvSpPr>
          <p:spPr bwMode="auto">
            <a:xfrm>
              <a:off x="371" y="1285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>
              <a:off x="2074" y="1285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7" name="Line 43"/>
            <p:cNvSpPr>
              <a:spLocks noChangeShapeType="1"/>
            </p:cNvSpPr>
            <p:nvPr/>
          </p:nvSpPr>
          <p:spPr bwMode="auto">
            <a:xfrm>
              <a:off x="2901" y="1285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>
              <a:off x="3666" y="1285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9" name="Line 45"/>
            <p:cNvSpPr>
              <a:spLocks noChangeShapeType="1"/>
            </p:cNvSpPr>
            <p:nvPr/>
          </p:nvSpPr>
          <p:spPr bwMode="auto">
            <a:xfrm>
              <a:off x="4559" y="1285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>
              <a:off x="371" y="1534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>
              <a:off x="2074" y="1534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2901" y="1534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3666" y="1534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>
              <a:off x="4559" y="1534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>
              <a:off x="371" y="1887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>
              <a:off x="2074" y="1887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>
              <a:off x="2901" y="1887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>
              <a:off x="3666" y="1887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9" name="Line 55"/>
            <p:cNvSpPr>
              <a:spLocks noChangeShapeType="1"/>
            </p:cNvSpPr>
            <p:nvPr/>
          </p:nvSpPr>
          <p:spPr bwMode="auto">
            <a:xfrm>
              <a:off x="4559" y="1887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>
              <a:off x="371" y="2240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Line 57"/>
            <p:cNvSpPr>
              <a:spLocks noChangeShapeType="1"/>
            </p:cNvSpPr>
            <p:nvPr/>
          </p:nvSpPr>
          <p:spPr bwMode="auto">
            <a:xfrm>
              <a:off x="2074" y="2240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auto">
            <a:xfrm>
              <a:off x="2901" y="2240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3" name="Line 59"/>
            <p:cNvSpPr>
              <a:spLocks noChangeShapeType="1"/>
            </p:cNvSpPr>
            <p:nvPr/>
          </p:nvSpPr>
          <p:spPr bwMode="auto">
            <a:xfrm>
              <a:off x="3666" y="2240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4" name="Line 60"/>
            <p:cNvSpPr>
              <a:spLocks noChangeShapeType="1"/>
            </p:cNvSpPr>
            <p:nvPr/>
          </p:nvSpPr>
          <p:spPr bwMode="auto">
            <a:xfrm>
              <a:off x="4559" y="2240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5" name="Line 61"/>
            <p:cNvSpPr>
              <a:spLocks noChangeShapeType="1"/>
            </p:cNvSpPr>
            <p:nvPr/>
          </p:nvSpPr>
          <p:spPr bwMode="auto">
            <a:xfrm>
              <a:off x="371" y="2488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Line 62"/>
            <p:cNvSpPr>
              <a:spLocks noChangeShapeType="1"/>
            </p:cNvSpPr>
            <p:nvPr/>
          </p:nvSpPr>
          <p:spPr bwMode="auto">
            <a:xfrm>
              <a:off x="2074" y="2488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Line 63"/>
            <p:cNvSpPr>
              <a:spLocks noChangeShapeType="1"/>
            </p:cNvSpPr>
            <p:nvPr/>
          </p:nvSpPr>
          <p:spPr bwMode="auto">
            <a:xfrm>
              <a:off x="2901" y="2488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8" name="Line 64"/>
            <p:cNvSpPr>
              <a:spLocks noChangeShapeType="1"/>
            </p:cNvSpPr>
            <p:nvPr/>
          </p:nvSpPr>
          <p:spPr bwMode="auto">
            <a:xfrm>
              <a:off x="3666" y="2488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4559" y="2488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371" y="2842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1" name="Line 67"/>
            <p:cNvSpPr>
              <a:spLocks noChangeShapeType="1"/>
            </p:cNvSpPr>
            <p:nvPr/>
          </p:nvSpPr>
          <p:spPr bwMode="auto">
            <a:xfrm>
              <a:off x="2074" y="2842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2" name="Line 68"/>
            <p:cNvSpPr>
              <a:spLocks noChangeShapeType="1"/>
            </p:cNvSpPr>
            <p:nvPr/>
          </p:nvSpPr>
          <p:spPr bwMode="auto">
            <a:xfrm>
              <a:off x="2901" y="2842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3" name="Line 69"/>
            <p:cNvSpPr>
              <a:spLocks noChangeShapeType="1"/>
            </p:cNvSpPr>
            <p:nvPr/>
          </p:nvSpPr>
          <p:spPr bwMode="auto">
            <a:xfrm>
              <a:off x="3666" y="2842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4" name="Line 70"/>
            <p:cNvSpPr>
              <a:spLocks noChangeShapeType="1"/>
            </p:cNvSpPr>
            <p:nvPr/>
          </p:nvSpPr>
          <p:spPr bwMode="auto">
            <a:xfrm>
              <a:off x="4559" y="2842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Line 71"/>
            <p:cNvSpPr>
              <a:spLocks noChangeShapeType="1"/>
            </p:cNvSpPr>
            <p:nvPr/>
          </p:nvSpPr>
          <p:spPr bwMode="auto">
            <a:xfrm>
              <a:off x="371" y="3091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>
              <a:off x="2074" y="3091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>
              <a:off x="2901" y="3091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8" name="Line 74"/>
            <p:cNvSpPr>
              <a:spLocks noChangeShapeType="1"/>
            </p:cNvSpPr>
            <p:nvPr/>
          </p:nvSpPr>
          <p:spPr bwMode="auto">
            <a:xfrm>
              <a:off x="3666" y="3091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9" name="Line 75"/>
            <p:cNvSpPr>
              <a:spLocks noChangeShapeType="1"/>
            </p:cNvSpPr>
            <p:nvPr/>
          </p:nvSpPr>
          <p:spPr bwMode="auto">
            <a:xfrm>
              <a:off x="4559" y="3091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0" name="Line 76"/>
            <p:cNvSpPr>
              <a:spLocks noChangeShapeType="1"/>
            </p:cNvSpPr>
            <p:nvPr/>
          </p:nvSpPr>
          <p:spPr bwMode="auto">
            <a:xfrm>
              <a:off x="371" y="3341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Line 77"/>
            <p:cNvSpPr>
              <a:spLocks noChangeShapeType="1"/>
            </p:cNvSpPr>
            <p:nvPr/>
          </p:nvSpPr>
          <p:spPr bwMode="auto">
            <a:xfrm>
              <a:off x="2074" y="3341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Line 78"/>
            <p:cNvSpPr>
              <a:spLocks noChangeShapeType="1"/>
            </p:cNvSpPr>
            <p:nvPr/>
          </p:nvSpPr>
          <p:spPr bwMode="auto">
            <a:xfrm>
              <a:off x="2901" y="3341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3" name="Line 79"/>
            <p:cNvSpPr>
              <a:spLocks noChangeShapeType="1"/>
            </p:cNvSpPr>
            <p:nvPr/>
          </p:nvSpPr>
          <p:spPr bwMode="auto">
            <a:xfrm>
              <a:off x="3666" y="3341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Line 80"/>
            <p:cNvSpPr>
              <a:spLocks noChangeShapeType="1"/>
            </p:cNvSpPr>
            <p:nvPr/>
          </p:nvSpPr>
          <p:spPr bwMode="auto">
            <a:xfrm>
              <a:off x="4559" y="3341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Line 81"/>
            <p:cNvSpPr>
              <a:spLocks noChangeShapeType="1"/>
            </p:cNvSpPr>
            <p:nvPr/>
          </p:nvSpPr>
          <p:spPr bwMode="auto">
            <a:xfrm>
              <a:off x="371" y="979"/>
              <a:ext cx="0" cy="30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Line 82"/>
            <p:cNvSpPr>
              <a:spLocks noChangeShapeType="1"/>
            </p:cNvSpPr>
            <p:nvPr/>
          </p:nvSpPr>
          <p:spPr bwMode="auto">
            <a:xfrm>
              <a:off x="371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Line 83"/>
            <p:cNvSpPr>
              <a:spLocks noChangeShapeType="1"/>
            </p:cNvSpPr>
            <p:nvPr/>
          </p:nvSpPr>
          <p:spPr bwMode="auto">
            <a:xfrm>
              <a:off x="371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8" name="Line 84"/>
            <p:cNvSpPr>
              <a:spLocks noChangeShapeType="1"/>
            </p:cNvSpPr>
            <p:nvPr/>
          </p:nvSpPr>
          <p:spPr bwMode="auto">
            <a:xfrm>
              <a:off x="371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Line 85"/>
            <p:cNvSpPr>
              <a:spLocks noChangeShapeType="1"/>
            </p:cNvSpPr>
            <p:nvPr/>
          </p:nvSpPr>
          <p:spPr bwMode="auto">
            <a:xfrm>
              <a:off x="371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Line 86"/>
            <p:cNvSpPr>
              <a:spLocks noChangeShapeType="1"/>
            </p:cNvSpPr>
            <p:nvPr/>
          </p:nvSpPr>
          <p:spPr bwMode="auto">
            <a:xfrm>
              <a:off x="371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Line 87"/>
            <p:cNvSpPr>
              <a:spLocks noChangeShapeType="1"/>
            </p:cNvSpPr>
            <p:nvPr/>
          </p:nvSpPr>
          <p:spPr bwMode="auto">
            <a:xfrm>
              <a:off x="371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Line 88"/>
            <p:cNvSpPr>
              <a:spLocks noChangeShapeType="1"/>
            </p:cNvSpPr>
            <p:nvPr/>
          </p:nvSpPr>
          <p:spPr bwMode="auto">
            <a:xfrm>
              <a:off x="371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Line 89"/>
            <p:cNvSpPr>
              <a:spLocks noChangeShapeType="1"/>
            </p:cNvSpPr>
            <p:nvPr/>
          </p:nvSpPr>
          <p:spPr bwMode="auto">
            <a:xfrm>
              <a:off x="2074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Line 90"/>
            <p:cNvSpPr>
              <a:spLocks noChangeShapeType="1"/>
            </p:cNvSpPr>
            <p:nvPr/>
          </p:nvSpPr>
          <p:spPr bwMode="auto">
            <a:xfrm>
              <a:off x="2074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Line 91"/>
            <p:cNvSpPr>
              <a:spLocks noChangeShapeType="1"/>
            </p:cNvSpPr>
            <p:nvPr/>
          </p:nvSpPr>
          <p:spPr bwMode="auto">
            <a:xfrm>
              <a:off x="2074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Line 92"/>
            <p:cNvSpPr>
              <a:spLocks noChangeShapeType="1"/>
            </p:cNvSpPr>
            <p:nvPr/>
          </p:nvSpPr>
          <p:spPr bwMode="auto">
            <a:xfrm>
              <a:off x="2074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Line 93"/>
            <p:cNvSpPr>
              <a:spLocks noChangeShapeType="1"/>
            </p:cNvSpPr>
            <p:nvPr/>
          </p:nvSpPr>
          <p:spPr bwMode="auto">
            <a:xfrm>
              <a:off x="2074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Line 94"/>
            <p:cNvSpPr>
              <a:spLocks noChangeShapeType="1"/>
            </p:cNvSpPr>
            <p:nvPr/>
          </p:nvSpPr>
          <p:spPr bwMode="auto">
            <a:xfrm>
              <a:off x="2074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Line 95"/>
            <p:cNvSpPr>
              <a:spLocks noChangeShapeType="1"/>
            </p:cNvSpPr>
            <p:nvPr/>
          </p:nvSpPr>
          <p:spPr bwMode="auto">
            <a:xfrm>
              <a:off x="2074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Line 96"/>
            <p:cNvSpPr>
              <a:spLocks noChangeShapeType="1"/>
            </p:cNvSpPr>
            <p:nvPr/>
          </p:nvSpPr>
          <p:spPr bwMode="auto">
            <a:xfrm>
              <a:off x="2901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Line 97"/>
            <p:cNvSpPr>
              <a:spLocks noChangeShapeType="1"/>
            </p:cNvSpPr>
            <p:nvPr/>
          </p:nvSpPr>
          <p:spPr bwMode="auto">
            <a:xfrm>
              <a:off x="2901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Line 98"/>
            <p:cNvSpPr>
              <a:spLocks noChangeShapeType="1"/>
            </p:cNvSpPr>
            <p:nvPr/>
          </p:nvSpPr>
          <p:spPr bwMode="auto">
            <a:xfrm>
              <a:off x="2901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Line 99"/>
            <p:cNvSpPr>
              <a:spLocks noChangeShapeType="1"/>
            </p:cNvSpPr>
            <p:nvPr/>
          </p:nvSpPr>
          <p:spPr bwMode="auto">
            <a:xfrm>
              <a:off x="2901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Line 100"/>
            <p:cNvSpPr>
              <a:spLocks noChangeShapeType="1"/>
            </p:cNvSpPr>
            <p:nvPr/>
          </p:nvSpPr>
          <p:spPr bwMode="auto">
            <a:xfrm>
              <a:off x="2901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5" name="Line 101"/>
            <p:cNvSpPr>
              <a:spLocks noChangeShapeType="1"/>
            </p:cNvSpPr>
            <p:nvPr/>
          </p:nvSpPr>
          <p:spPr bwMode="auto">
            <a:xfrm>
              <a:off x="2901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6" name="Line 102"/>
            <p:cNvSpPr>
              <a:spLocks noChangeShapeType="1"/>
            </p:cNvSpPr>
            <p:nvPr/>
          </p:nvSpPr>
          <p:spPr bwMode="auto">
            <a:xfrm>
              <a:off x="2901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" name="Line 103"/>
            <p:cNvSpPr>
              <a:spLocks noChangeShapeType="1"/>
            </p:cNvSpPr>
            <p:nvPr/>
          </p:nvSpPr>
          <p:spPr bwMode="auto">
            <a:xfrm>
              <a:off x="3666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" name="Line 104"/>
            <p:cNvSpPr>
              <a:spLocks noChangeShapeType="1"/>
            </p:cNvSpPr>
            <p:nvPr/>
          </p:nvSpPr>
          <p:spPr bwMode="auto">
            <a:xfrm>
              <a:off x="3666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9" name="Line 105"/>
            <p:cNvSpPr>
              <a:spLocks noChangeShapeType="1"/>
            </p:cNvSpPr>
            <p:nvPr/>
          </p:nvSpPr>
          <p:spPr bwMode="auto">
            <a:xfrm>
              <a:off x="3666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0" name="Line 106"/>
            <p:cNvSpPr>
              <a:spLocks noChangeShapeType="1"/>
            </p:cNvSpPr>
            <p:nvPr/>
          </p:nvSpPr>
          <p:spPr bwMode="auto">
            <a:xfrm>
              <a:off x="3666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1" name="Line 107"/>
            <p:cNvSpPr>
              <a:spLocks noChangeShapeType="1"/>
            </p:cNvSpPr>
            <p:nvPr/>
          </p:nvSpPr>
          <p:spPr bwMode="auto">
            <a:xfrm>
              <a:off x="3666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2" name="Line 108"/>
            <p:cNvSpPr>
              <a:spLocks noChangeShapeType="1"/>
            </p:cNvSpPr>
            <p:nvPr/>
          </p:nvSpPr>
          <p:spPr bwMode="auto">
            <a:xfrm>
              <a:off x="3666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3" name="Line 109"/>
            <p:cNvSpPr>
              <a:spLocks noChangeShapeType="1"/>
            </p:cNvSpPr>
            <p:nvPr/>
          </p:nvSpPr>
          <p:spPr bwMode="auto">
            <a:xfrm>
              <a:off x="3666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4" name="Line 110"/>
            <p:cNvSpPr>
              <a:spLocks noChangeShapeType="1"/>
            </p:cNvSpPr>
            <p:nvPr/>
          </p:nvSpPr>
          <p:spPr bwMode="auto">
            <a:xfrm>
              <a:off x="4559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5" name="Line 111"/>
            <p:cNvSpPr>
              <a:spLocks noChangeShapeType="1"/>
            </p:cNvSpPr>
            <p:nvPr/>
          </p:nvSpPr>
          <p:spPr bwMode="auto">
            <a:xfrm>
              <a:off x="4559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6" name="Line 112"/>
            <p:cNvSpPr>
              <a:spLocks noChangeShapeType="1"/>
            </p:cNvSpPr>
            <p:nvPr/>
          </p:nvSpPr>
          <p:spPr bwMode="auto">
            <a:xfrm>
              <a:off x="4559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7" name="Line 113"/>
            <p:cNvSpPr>
              <a:spLocks noChangeShapeType="1"/>
            </p:cNvSpPr>
            <p:nvPr/>
          </p:nvSpPr>
          <p:spPr bwMode="auto">
            <a:xfrm>
              <a:off x="4559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8" name="Line 114"/>
            <p:cNvSpPr>
              <a:spLocks noChangeShapeType="1"/>
            </p:cNvSpPr>
            <p:nvPr/>
          </p:nvSpPr>
          <p:spPr bwMode="auto">
            <a:xfrm>
              <a:off x="4559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9" name="Line 115"/>
            <p:cNvSpPr>
              <a:spLocks noChangeShapeType="1"/>
            </p:cNvSpPr>
            <p:nvPr/>
          </p:nvSpPr>
          <p:spPr bwMode="auto">
            <a:xfrm>
              <a:off x="4559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Line 116"/>
            <p:cNvSpPr>
              <a:spLocks noChangeShapeType="1"/>
            </p:cNvSpPr>
            <p:nvPr/>
          </p:nvSpPr>
          <p:spPr bwMode="auto">
            <a:xfrm>
              <a:off x="4559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1" name="Line 117"/>
            <p:cNvSpPr>
              <a:spLocks noChangeShapeType="1"/>
            </p:cNvSpPr>
            <p:nvPr/>
          </p:nvSpPr>
          <p:spPr bwMode="auto">
            <a:xfrm>
              <a:off x="5388" y="979"/>
              <a:ext cx="0" cy="30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>
              <a:off x="5388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3" name="Line 119"/>
            <p:cNvSpPr>
              <a:spLocks noChangeShapeType="1"/>
            </p:cNvSpPr>
            <p:nvPr/>
          </p:nvSpPr>
          <p:spPr bwMode="auto">
            <a:xfrm>
              <a:off x="5388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4" name="Line 120"/>
            <p:cNvSpPr>
              <a:spLocks noChangeShapeType="1"/>
            </p:cNvSpPr>
            <p:nvPr/>
          </p:nvSpPr>
          <p:spPr bwMode="auto">
            <a:xfrm>
              <a:off x="5388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5" name="Line 121"/>
            <p:cNvSpPr>
              <a:spLocks noChangeShapeType="1"/>
            </p:cNvSpPr>
            <p:nvPr/>
          </p:nvSpPr>
          <p:spPr bwMode="auto">
            <a:xfrm>
              <a:off x="5388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6" name="Line 122"/>
            <p:cNvSpPr>
              <a:spLocks noChangeShapeType="1"/>
            </p:cNvSpPr>
            <p:nvPr/>
          </p:nvSpPr>
          <p:spPr bwMode="auto">
            <a:xfrm>
              <a:off x="5388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7" name="Line 123"/>
            <p:cNvSpPr>
              <a:spLocks noChangeShapeType="1"/>
            </p:cNvSpPr>
            <p:nvPr/>
          </p:nvSpPr>
          <p:spPr bwMode="auto">
            <a:xfrm>
              <a:off x="5388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8" name="Line 124"/>
            <p:cNvSpPr>
              <a:spLocks noChangeShapeType="1"/>
            </p:cNvSpPr>
            <p:nvPr/>
          </p:nvSpPr>
          <p:spPr bwMode="auto">
            <a:xfrm>
              <a:off x="5388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938963" y="6870700"/>
            <a:ext cx="2138362" cy="19843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spcAft>
                <a:spcPts val="6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700">
                <a:solidFill>
                  <a:srgbClr val="CCCCFF"/>
                </a:solidFill>
                <a:latin typeface="Calibri Light" charset="0"/>
                <a:hlinkClick r:id="rId4"/>
              </a:rPr>
              <a:t>Эта фотография</a:t>
            </a:r>
            <a:r>
              <a:rPr lang="ru-RU" sz="700">
                <a:solidFill>
                  <a:srgbClr val="000000"/>
                </a:solidFill>
                <a:latin typeface="Calibri Light" charset="0"/>
              </a:rPr>
              <a:t>, автор: неизвестен, лицензия: </a:t>
            </a:r>
            <a:r>
              <a:rPr lang="ru-RU" sz="700">
                <a:solidFill>
                  <a:srgbClr val="CCCCFF"/>
                </a:solidFill>
                <a:latin typeface="Calibri Light" charset="0"/>
                <a:hlinkClick r:id="rId5"/>
              </a:rPr>
              <a:t>CC BY</a:t>
            </a:r>
            <a:r>
              <a:rPr lang="ru-RU" sz="700">
                <a:solidFill>
                  <a:srgbClr val="000000"/>
                </a:solidFill>
                <a:latin typeface="Calibri Light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570538"/>
            <a:ext cx="9144000" cy="1285875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82600" y="673100"/>
            <a:ext cx="8175625" cy="4219575"/>
            <a:chOff x="304" y="424"/>
            <a:chExt cx="5150" cy="2658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304" y="424"/>
              <a:ext cx="5149" cy="299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>
                  <a:solidFill>
                    <a:srgbClr val="FFFFFF"/>
                  </a:solidFill>
                  <a:latin typeface="Calibri Light" charset="0"/>
                </a:rPr>
                <a:t>Сведения о исполнении бюджета по доходам за 2019 год</a:t>
              </a: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304" y="725"/>
              <a:ext cx="2506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>
                  <a:solidFill>
                    <a:srgbClr val="000000"/>
                  </a:solidFill>
                  <a:latin typeface="Calibri Light" charset="0"/>
                </a:rPr>
                <a:t>ЗАПЛАНИРОВАНО</a:t>
              </a: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813" y="725"/>
              <a:ext cx="2639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>
                  <a:solidFill>
                    <a:srgbClr val="000000"/>
                  </a:solidFill>
                  <a:latin typeface="Calibri Light" charset="0"/>
                </a:rPr>
                <a:t>                         ИСПОЛНЕНО</a:t>
              </a: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304" y="1025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Налоги на доход физических лиц</a:t>
              </a: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169" y="1025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971,60</a:t>
              </a: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813" y="1025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Налоги на доход физических лиц</a:t>
              </a: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4707" y="1025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1122,02</a:t>
              </a: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304" y="1218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имущество</a:t>
              </a: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169" y="1218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148,00</a:t>
              </a: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813" y="1218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имущество</a:t>
              </a: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4707" y="1218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162,56</a:t>
              </a: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304" y="1410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Государственная пошлина</a:t>
              </a: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169" y="1410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2,00</a:t>
              </a: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2813" y="1410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Государственная пошлина</a:t>
              </a: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4707" y="1410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0,15</a:t>
              </a: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304" y="1601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использования имущества</a:t>
              </a: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2169" y="1601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375,00</a:t>
              </a: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2813" y="1601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исползования имущества</a:t>
              </a: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4707" y="1601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429,98</a:t>
              </a: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304" y="1793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оказания платных услуг</a:t>
              </a: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2169" y="1793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375 395-25</a:t>
              </a: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813" y="1793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оказания платных услуг</a:t>
              </a: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4707" y="1793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417 900-57</a:t>
              </a: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304" y="1986"/>
              <a:ext cx="1862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продажи материальных и не материальных активов</a:t>
              </a: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2169" y="1986"/>
              <a:ext cx="642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00,00</a:t>
              </a: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2813" y="1986"/>
              <a:ext cx="1891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продажи материальных и не материальных активов</a:t>
              </a: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4707" y="1986"/>
              <a:ext cx="746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00,00</a:t>
              </a:r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auto">
            <a:xfrm>
              <a:off x="304" y="2287"/>
              <a:ext cx="1862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Безвозмездные поступления</a:t>
              </a:r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2169" y="2287"/>
              <a:ext cx="642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8432,05</a:t>
              </a:r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auto">
            <a:xfrm>
              <a:off x="2813" y="2287"/>
              <a:ext cx="1891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Безвозмездные поступления</a:t>
              </a: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4707" y="2287"/>
              <a:ext cx="746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8432,05</a:t>
              </a:r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>
              <a:off x="304" y="2588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совокупный доход</a:t>
              </a:r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2169" y="2588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0,16</a:t>
              </a:r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2813" y="2588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совокупный доход</a:t>
              </a: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auto">
            <a:xfrm>
              <a:off x="4707" y="2588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0,16</a:t>
              </a: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304" y="2780"/>
              <a:ext cx="1862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Итого запланировано доходов</a:t>
              </a: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2169" y="2780"/>
              <a:ext cx="642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11040,00</a:t>
              </a: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auto">
            <a:xfrm>
              <a:off x="2813" y="2780"/>
              <a:ext cx="1891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Итого исполнен доходов</a:t>
              </a: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auto">
            <a:xfrm>
              <a:off x="4707" y="2780"/>
              <a:ext cx="746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11306,46</a:t>
              </a:r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304" y="424"/>
              <a:ext cx="514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>
              <a:off x="304" y="725"/>
              <a:ext cx="250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2813" y="725"/>
              <a:ext cx="263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>
              <a:off x="304" y="1025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2169" y="1025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2813" y="1025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4707" y="1025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304" y="1218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2" name="Line 50"/>
            <p:cNvSpPr>
              <a:spLocks noChangeShapeType="1"/>
            </p:cNvSpPr>
            <p:nvPr/>
          </p:nvSpPr>
          <p:spPr bwMode="auto">
            <a:xfrm>
              <a:off x="2169" y="1218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3" name="Line 51"/>
            <p:cNvSpPr>
              <a:spLocks noChangeShapeType="1"/>
            </p:cNvSpPr>
            <p:nvPr/>
          </p:nvSpPr>
          <p:spPr bwMode="auto">
            <a:xfrm>
              <a:off x="2813" y="1218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4" name="Line 52"/>
            <p:cNvSpPr>
              <a:spLocks noChangeShapeType="1"/>
            </p:cNvSpPr>
            <p:nvPr/>
          </p:nvSpPr>
          <p:spPr bwMode="auto">
            <a:xfrm>
              <a:off x="4707" y="1218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5" name="Line 53"/>
            <p:cNvSpPr>
              <a:spLocks noChangeShapeType="1"/>
            </p:cNvSpPr>
            <p:nvPr/>
          </p:nvSpPr>
          <p:spPr bwMode="auto">
            <a:xfrm>
              <a:off x="304" y="1410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6" name="Line 54"/>
            <p:cNvSpPr>
              <a:spLocks noChangeShapeType="1"/>
            </p:cNvSpPr>
            <p:nvPr/>
          </p:nvSpPr>
          <p:spPr bwMode="auto">
            <a:xfrm>
              <a:off x="2169" y="1410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7" name="Line 55"/>
            <p:cNvSpPr>
              <a:spLocks noChangeShapeType="1"/>
            </p:cNvSpPr>
            <p:nvPr/>
          </p:nvSpPr>
          <p:spPr bwMode="auto">
            <a:xfrm>
              <a:off x="2813" y="1410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8" name="Line 56"/>
            <p:cNvSpPr>
              <a:spLocks noChangeShapeType="1"/>
            </p:cNvSpPr>
            <p:nvPr/>
          </p:nvSpPr>
          <p:spPr bwMode="auto">
            <a:xfrm>
              <a:off x="4707" y="1410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304" y="1601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0" name="Line 58"/>
            <p:cNvSpPr>
              <a:spLocks noChangeShapeType="1"/>
            </p:cNvSpPr>
            <p:nvPr/>
          </p:nvSpPr>
          <p:spPr bwMode="auto">
            <a:xfrm>
              <a:off x="2169" y="1601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1" name="Line 59"/>
            <p:cNvSpPr>
              <a:spLocks noChangeShapeType="1"/>
            </p:cNvSpPr>
            <p:nvPr/>
          </p:nvSpPr>
          <p:spPr bwMode="auto">
            <a:xfrm>
              <a:off x="2813" y="1601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2" name="Line 60"/>
            <p:cNvSpPr>
              <a:spLocks noChangeShapeType="1"/>
            </p:cNvSpPr>
            <p:nvPr/>
          </p:nvSpPr>
          <p:spPr bwMode="auto">
            <a:xfrm>
              <a:off x="4707" y="1601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3" name="Line 61"/>
            <p:cNvSpPr>
              <a:spLocks noChangeShapeType="1"/>
            </p:cNvSpPr>
            <p:nvPr/>
          </p:nvSpPr>
          <p:spPr bwMode="auto">
            <a:xfrm>
              <a:off x="304" y="1793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4" name="Line 62"/>
            <p:cNvSpPr>
              <a:spLocks noChangeShapeType="1"/>
            </p:cNvSpPr>
            <p:nvPr/>
          </p:nvSpPr>
          <p:spPr bwMode="auto">
            <a:xfrm>
              <a:off x="2169" y="1793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5" name="Line 63"/>
            <p:cNvSpPr>
              <a:spLocks noChangeShapeType="1"/>
            </p:cNvSpPr>
            <p:nvPr/>
          </p:nvSpPr>
          <p:spPr bwMode="auto">
            <a:xfrm>
              <a:off x="2813" y="1793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6" name="Line 64"/>
            <p:cNvSpPr>
              <a:spLocks noChangeShapeType="1"/>
            </p:cNvSpPr>
            <p:nvPr/>
          </p:nvSpPr>
          <p:spPr bwMode="auto">
            <a:xfrm>
              <a:off x="4707" y="1793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7" name="Line 65"/>
            <p:cNvSpPr>
              <a:spLocks noChangeShapeType="1"/>
            </p:cNvSpPr>
            <p:nvPr/>
          </p:nvSpPr>
          <p:spPr bwMode="auto">
            <a:xfrm>
              <a:off x="304" y="1986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>
              <a:off x="2169" y="1986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>
              <a:off x="2813" y="1986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>
              <a:off x="4707" y="1986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304" y="2287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2" name="Line 70"/>
            <p:cNvSpPr>
              <a:spLocks noChangeShapeType="1"/>
            </p:cNvSpPr>
            <p:nvPr/>
          </p:nvSpPr>
          <p:spPr bwMode="auto">
            <a:xfrm>
              <a:off x="2169" y="2287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3" name="Line 71"/>
            <p:cNvSpPr>
              <a:spLocks noChangeShapeType="1"/>
            </p:cNvSpPr>
            <p:nvPr/>
          </p:nvSpPr>
          <p:spPr bwMode="auto">
            <a:xfrm>
              <a:off x="2813" y="2287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4" name="Line 72"/>
            <p:cNvSpPr>
              <a:spLocks noChangeShapeType="1"/>
            </p:cNvSpPr>
            <p:nvPr/>
          </p:nvSpPr>
          <p:spPr bwMode="auto">
            <a:xfrm>
              <a:off x="4707" y="2287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5" name="Line 73"/>
            <p:cNvSpPr>
              <a:spLocks noChangeShapeType="1"/>
            </p:cNvSpPr>
            <p:nvPr/>
          </p:nvSpPr>
          <p:spPr bwMode="auto">
            <a:xfrm>
              <a:off x="304" y="2588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6" name="Line 74"/>
            <p:cNvSpPr>
              <a:spLocks noChangeShapeType="1"/>
            </p:cNvSpPr>
            <p:nvPr/>
          </p:nvSpPr>
          <p:spPr bwMode="auto">
            <a:xfrm>
              <a:off x="2169" y="2588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7" name="Line 75"/>
            <p:cNvSpPr>
              <a:spLocks noChangeShapeType="1"/>
            </p:cNvSpPr>
            <p:nvPr/>
          </p:nvSpPr>
          <p:spPr bwMode="auto">
            <a:xfrm>
              <a:off x="2813" y="2588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8" name="Line 76"/>
            <p:cNvSpPr>
              <a:spLocks noChangeShapeType="1"/>
            </p:cNvSpPr>
            <p:nvPr/>
          </p:nvSpPr>
          <p:spPr bwMode="auto">
            <a:xfrm>
              <a:off x="4707" y="2588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9" name="Line 77"/>
            <p:cNvSpPr>
              <a:spLocks noChangeShapeType="1"/>
            </p:cNvSpPr>
            <p:nvPr/>
          </p:nvSpPr>
          <p:spPr bwMode="auto">
            <a:xfrm>
              <a:off x="304" y="2780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>
              <a:off x="2169" y="2780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1" name="Line 79"/>
            <p:cNvSpPr>
              <a:spLocks noChangeShapeType="1"/>
            </p:cNvSpPr>
            <p:nvPr/>
          </p:nvSpPr>
          <p:spPr bwMode="auto">
            <a:xfrm>
              <a:off x="2813" y="2780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4707" y="2780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>
              <a:off x="304" y="3083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4" name="Line 82"/>
            <p:cNvSpPr>
              <a:spLocks noChangeShapeType="1"/>
            </p:cNvSpPr>
            <p:nvPr/>
          </p:nvSpPr>
          <p:spPr bwMode="auto">
            <a:xfrm>
              <a:off x="2169" y="3083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5" name="Line 83"/>
            <p:cNvSpPr>
              <a:spLocks noChangeShapeType="1"/>
            </p:cNvSpPr>
            <p:nvPr/>
          </p:nvSpPr>
          <p:spPr bwMode="auto">
            <a:xfrm>
              <a:off x="2813" y="3083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6" name="Line 84"/>
            <p:cNvSpPr>
              <a:spLocks noChangeShapeType="1"/>
            </p:cNvSpPr>
            <p:nvPr/>
          </p:nvSpPr>
          <p:spPr bwMode="auto">
            <a:xfrm>
              <a:off x="4707" y="3083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7" name="Line 85"/>
            <p:cNvSpPr>
              <a:spLocks noChangeShapeType="1"/>
            </p:cNvSpPr>
            <p:nvPr/>
          </p:nvSpPr>
          <p:spPr bwMode="auto">
            <a:xfrm>
              <a:off x="304" y="424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8" name="Line 86"/>
            <p:cNvSpPr>
              <a:spLocks noChangeShapeType="1"/>
            </p:cNvSpPr>
            <p:nvPr/>
          </p:nvSpPr>
          <p:spPr bwMode="auto">
            <a:xfrm>
              <a:off x="304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9" name="Line 87"/>
            <p:cNvSpPr>
              <a:spLocks noChangeShapeType="1"/>
            </p:cNvSpPr>
            <p:nvPr/>
          </p:nvSpPr>
          <p:spPr bwMode="auto">
            <a:xfrm>
              <a:off x="304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0" name="Line 88"/>
            <p:cNvSpPr>
              <a:spLocks noChangeShapeType="1"/>
            </p:cNvSpPr>
            <p:nvPr/>
          </p:nvSpPr>
          <p:spPr bwMode="auto">
            <a:xfrm>
              <a:off x="304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1" name="Line 89"/>
            <p:cNvSpPr>
              <a:spLocks noChangeShapeType="1"/>
            </p:cNvSpPr>
            <p:nvPr/>
          </p:nvSpPr>
          <p:spPr bwMode="auto">
            <a:xfrm>
              <a:off x="304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2" name="Line 90"/>
            <p:cNvSpPr>
              <a:spLocks noChangeShapeType="1"/>
            </p:cNvSpPr>
            <p:nvPr/>
          </p:nvSpPr>
          <p:spPr bwMode="auto">
            <a:xfrm>
              <a:off x="304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3" name="Line 91"/>
            <p:cNvSpPr>
              <a:spLocks noChangeShapeType="1"/>
            </p:cNvSpPr>
            <p:nvPr/>
          </p:nvSpPr>
          <p:spPr bwMode="auto">
            <a:xfrm>
              <a:off x="304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4" name="Line 92"/>
            <p:cNvSpPr>
              <a:spLocks noChangeShapeType="1"/>
            </p:cNvSpPr>
            <p:nvPr/>
          </p:nvSpPr>
          <p:spPr bwMode="auto">
            <a:xfrm>
              <a:off x="304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5" name="Line 93"/>
            <p:cNvSpPr>
              <a:spLocks noChangeShapeType="1"/>
            </p:cNvSpPr>
            <p:nvPr/>
          </p:nvSpPr>
          <p:spPr bwMode="auto">
            <a:xfrm>
              <a:off x="304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6" name="Line 94"/>
            <p:cNvSpPr>
              <a:spLocks noChangeShapeType="1"/>
            </p:cNvSpPr>
            <p:nvPr/>
          </p:nvSpPr>
          <p:spPr bwMode="auto">
            <a:xfrm>
              <a:off x="304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7" name="Line 95"/>
            <p:cNvSpPr>
              <a:spLocks noChangeShapeType="1"/>
            </p:cNvSpPr>
            <p:nvPr/>
          </p:nvSpPr>
          <p:spPr bwMode="auto">
            <a:xfrm>
              <a:off x="304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8" name="Line 96"/>
            <p:cNvSpPr>
              <a:spLocks noChangeShapeType="1"/>
            </p:cNvSpPr>
            <p:nvPr/>
          </p:nvSpPr>
          <p:spPr bwMode="auto">
            <a:xfrm>
              <a:off x="2169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9" name="Line 97"/>
            <p:cNvSpPr>
              <a:spLocks noChangeShapeType="1"/>
            </p:cNvSpPr>
            <p:nvPr/>
          </p:nvSpPr>
          <p:spPr bwMode="auto">
            <a:xfrm>
              <a:off x="2169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0" name="Line 98"/>
            <p:cNvSpPr>
              <a:spLocks noChangeShapeType="1"/>
            </p:cNvSpPr>
            <p:nvPr/>
          </p:nvSpPr>
          <p:spPr bwMode="auto">
            <a:xfrm>
              <a:off x="2169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1" name="Line 99"/>
            <p:cNvSpPr>
              <a:spLocks noChangeShapeType="1"/>
            </p:cNvSpPr>
            <p:nvPr/>
          </p:nvSpPr>
          <p:spPr bwMode="auto">
            <a:xfrm>
              <a:off x="2169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2" name="Line 100"/>
            <p:cNvSpPr>
              <a:spLocks noChangeShapeType="1"/>
            </p:cNvSpPr>
            <p:nvPr/>
          </p:nvSpPr>
          <p:spPr bwMode="auto">
            <a:xfrm>
              <a:off x="2169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3" name="Line 101"/>
            <p:cNvSpPr>
              <a:spLocks noChangeShapeType="1"/>
            </p:cNvSpPr>
            <p:nvPr/>
          </p:nvSpPr>
          <p:spPr bwMode="auto">
            <a:xfrm>
              <a:off x="2169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4" name="Line 102"/>
            <p:cNvSpPr>
              <a:spLocks noChangeShapeType="1"/>
            </p:cNvSpPr>
            <p:nvPr/>
          </p:nvSpPr>
          <p:spPr bwMode="auto">
            <a:xfrm>
              <a:off x="2169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5" name="Line 103"/>
            <p:cNvSpPr>
              <a:spLocks noChangeShapeType="1"/>
            </p:cNvSpPr>
            <p:nvPr/>
          </p:nvSpPr>
          <p:spPr bwMode="auto">
            <a:xfrm>
              <a:off x="2169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6" name="Line 104"/>
            <p:cNvSpPr>
              <a:spLocks noChangeShapeType="1"/>
            </p:cNvSpPr>
            <p:nvPr/>
          </p:nvSpPr>
          <p:spPr bwMode="auto">
            <a:xfrm>
              <a:off x="2169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7" name="Line 105"/>
            <p:cNvSpPr>
              <a:spLocks noChangeShapeType="1"/>
            </p:cNvSpPr>
            <p:nvPr/>
          </p:nvSpPr>
          <p:spPr bwMode="auto">
            <a:xfrm>
              <a:off x="2813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8" name="Line 106"/>
            <p:cNvSpPr>
              <a:spLocks noChangeShapeType="1"/>
            </p:cNvSpPr>
            <p:nvPr/>
          </p:nvSpPr>
          <p:spPr bwMode="auto">
            <a:xfrm>
              <a:off x="2813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9" name="Line 107"/>
            <p:cNvSpPr>
              <a:spLocks noChangeShapeType="1"/>
            </p:cNvSpPr>
            <p:nvPr/>
          </p:nvSpPr>
          <p:spPr bwMode="auto">
            <a:xfrm>
              <a:off x="2813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0" name="Line 108"/>
            <p:cNvSpPr>
              <a:spLocks noChangeShapeType="1"/>
            </p:cNvSpPr>
            <p:nvPr/>
          </p:nvSpPr>
          <p:spPr bwMode="auto">
            <a:xfrm>
              <a:off x="2813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>
              <a:off x="2813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>
              <a:off x="2813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3" name="Line 111"/>
            <p:cNvSpPr>
              <a:spLocks noChangeShapeType="1"/>
            </p:cNvSpPr>
            <p:nvPr/>
          </p:nvSpPr>
          <p:spPr bwMode="auto">
            <a:xfrm>
              <a:off x="2813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4" name="Line 112"/>
            <p:cNvSpPr>
              <a:spLocks noChangeShapeType="1"/>
            </p:cNvSpPr>
            <p:nvPr/>
          </p:nvSpPr>
          <p:spPr bwMode="auto">
            <a:xfrm>
              <a:off x="2813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5" name="Line 113"/>
            <p:cNvSpPr>
              <a:spLocks noChangeShapeType="1"/>
            </p:cNvSpPr>
            <p:nvPr/>
          </p:nvSpPr>
          <p:spPr bwMode="auto">
            <a:xfrm>
              <a:off x="2813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6" name="Line 114"/>
            <p:cNvSpPr>
              <a:spLocks noChangeShapeType="1"/>
            </p:cNvSpPr>
            <p:nvPr/>
          </p:nvSpPr>
          <p:spPr bwMode="auto">
            <a:xfrm>
              <a:off x="2813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7" name="Line 115"/>
            <p:cNvSpPr>
              <a:spLocks noChangeShapeType="1"/>
            </p:cNvSpPr>
            <p:nvPr/>
          </p:nvSpPr>
          <p:spPr bwMode="auto">
            <a:xfrm>
              <a:off x="4707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8" name="Line 116"/>
            <p:cNvSpPr>
              <a:spLocks noChangeShapeType="1"/>
            </p:cNvSpPr>
            <p:nvPr/>
          </p:nvSpPr>
          <p:spPr bwMode="auto">
            <a:xfrm>
              <a:off x="4707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9" name="Line 117"/>
            <p:cNvSpPr>
              <a:spLocks noChangeShapeType="1"/>
            </p:cNvSpPr>
            <p:nvPr/>
          </p:nvSpPr>
          <p:spPr bwMode="auto">
            <a:xfrm>
              <a:off x="4707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0" name="Line 118"/>
            <p:cNvSpPr>
              <a:spLocks noChangeShapeType="1"/>
            </p:cNvSpPr>
            <p:nvPr/>
          </p:nvSpPr>
          <p:spPr bwMode="auto">
            <a:xfrm>
              <a:off x="4707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1" name="Line 119"/>
            <p:cNvSpPr>
              <a:spLocks noChangeShapeType="1"/>
            </p:cNvSpPr>
            <p:nvPr/>
          </p:nvSpPr>
          <p:spPr bwMode="auto">
            <a:xfrm>
              <a:off x="4707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2" name="Line 120"/>
            <p:cNvSpPr>
              <a:spLocks noChangeShapeType="1"/>
            </p:cNvSpPr>
            <p:nvPr/>
          </p:nvSpPr>
          <p:spPr bwMode="auto">
            <a:xfrm>
              <a:off x="4707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>
              <a:off x="4707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4" name="Line 122"/>
            <p:cNvSpPr>
              <a:spLocks noChangeShapeType="1"/>
            </p:cNvSpPr>
            <p:nvPr/>
          </p:nvSpPr>
          <p:spPr bwMode="auto">
            <a:xfrm>
              <a:off x="4707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5" name="Line 123"/>
            <p:cNvSpPr>
              <a:spLocks noChangeShapeType="1"/>
            </p:cNvSpPr>
            <p:nvPr/>
          </p:nvSpPr>
          <p:spPr bwMode="auto">
            <a:xfrm>
              <a:off x="4707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6" name="Line 124"/>
            <p:cNvSpPr>
              <a:spLocks noChangeShapeType="1"/>
            </p:cNvSpPr>
            <p:nvPr/>
          </p:nvSpPr>
          <p:spPr bwMode="auto">
            <a:xfrm>
              <a:off x="5455" y="424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7" name="Line 125"/>
            <p:cNvSpPr>
              <a:spLocks noChangeShapeType="1"/>
            </p:cNvSpPr>
            <p:nvPr/>
          </p:nvSpPr>
          <p:spPr bwMode="auto">
            <a:xfrm>
              <a:off x="5455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8" name="Line 126"/>
            <p:cNvSpPr>
              <a:spLocks noChangeShapeType="1"/>
            </p:cNvSpPr>
            <p:nvPr/>
          </p:nvSpPr>
          <p:spPr bwMode="auto">
            <a:xfrm>
              <a:off x="5455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9" name="Line 127"/>
            <p:cNvSpPr>
              <a:spLocks noChangeShapeType="1"/>
            </p:cNvSpPr>
            <p:nvPr/>
          </p:nvSpPr>
          <p:spPr bwMode="auto">
            <a:xfrm>
              <a:off x="5455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0" name="Line 128"/>
            <p:cNvSpPr>
              <a:spLocks noChangeShapeType="1"/>
            </p:cNvSpPr>
            <p:nvPr/>
          </p:nvSpPr>
          <p:spPr bwMode="auto">
            <a:xfrm>
              <a:off x="5455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1" name="Line 129"/>
            <p:cNvSpPr>
              <a:spLocks noChangeShapeType="1"/>
            </p:cNvSpPr>
            <p:nvPr/>
          </p:nvSpPr>
          <p:spPr bwMode="auto">
            <a:xfrm>
              <a:off x="5455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2" name="Line 130"/>
            <p:cNvSpPr>
              <a:spLocks noChangeShapeType="1"/>
            </p:cNvSpPr>
            <p:nvPr/>
          </p:nvSpPr>
          <p:spPr bwMode="auto">
            <a:xfrm>
              <a:off x="5455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3" name="Line 131"/>
            <p:cNvSpPr>
              <a:spLocks noChangeShapeType="1"/>
            </p:cNvSpPr>
            <p:nvPr/>
          </p:nvSpPr>
          <p:spPr bwMode="auto">
            <a:xfrm>
              <a:off x="5455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4" name="Line 132"/>
            <p:cNvSpPr>
              <a:spLocks noChangeShapeType="1"/>
            </p:cNvSpPr>
            <p:nvPr/>
          </p:nvSpPr>
          <p:spPr bwMode="auto">
            <a:xfrm>
              <a:off x="5455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5" name="Line 133"/>
            <p:cNvSpPr>
              <a:spLocks noChangeShapeType="1"/>
            </p:cNvSpPr>
            <p:nvPr/>
          </p:nvSpPr>
          <p:spPr bwMode="auto">
            <a:xfrm>
              <a:off x="5455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6" name="Line 134"/>
            <p:cNvSpPr>
              <a:spLocks noChangeShapeType="1"/>
            </p:cNvSpPr>
            <p:nvPr/>
          </p:nvSpPr>
          <p:spPr bwMode="auto">
            <a:xfrm>
              <a:off x="5455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31680" cap="flat">
            <a:solidFill>
              <a:srgbClr val="629E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 b="9175"/>
          <a:stretch>
            <a:fillRect/>
          </a:stretch>
        </p:blipFill>
        <p:spPr bwMode="auto">
          <a:xfrm>
            <a:off x="482600" y="642938"/>
            <a:ext cx="8178800" cy="5570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5570538"/>
            <a:ext cx="9144000" cy="1285875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952500" y="642938"/>
            <a:ext cx="7237413" cy="4281487"/>
            <a:chOff x="600" y="405"/>
            <a:chExt cx="4559" cy="269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600" y="405"/>
              <a:ext cx="4558" cy="258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FFFFFF"/>
                  </a:solidFill>
                  <a:latin typeface="Calibri Light" charset="0"/>
                </a:rPr>
                <a:t>Сведения о исполнении бюджета по расходам за 2019 год</a:t>
              </a:r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600" y="665"/>
              <a:ext cx="2244" cy="25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000000"/>
                  </a:solidFill>
                  <a:latin typeface="Calibri Light" charset="0"/>
                </a:rPr>
                <a:t>ЗАПЛАНИРОВАНО</a:t>
              </a:r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846" y="665"/>
              <a:ext cx="2311" cy="25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000000"/>
                  </a:solidFill>
                  <a:latin typeface="Calibri Light" charset="0"/>
                </a:rPr>
                <a:t>                         ИСПОЛНЕНО</a:t>
              </a: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600" y="925"/>
              <a:ext cx="1664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Совершенствование местного самоуправления</a:t>
              </a: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265" y="925"/>
              <a:ext cx="579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3917,60</a:t>
              </a: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846" y="925"/>
              <a:ext cx="1664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Совершенствование местного самоуправления</a:t>
              </a: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4513" y="925"/>
              <a:ext cx="645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3913,44</a:t>
              </a: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600" y="1176"/>
              <a:ext cx="1664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культуры Хромцовского с/п</a:t>
              </a: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265" y="1176"/>
              <a:ext cx="579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5457,57</a:t>
              </a: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846" y="1176"/>
              <a:ext cx="1664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культуры Хромцовского с/п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4513" y="1176"/>
              <a:ext cx="645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5457,55</a:t>
              </a: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600" y="1428"/>
              <a:ext cx="1664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Обеспечение муниципальной безопасности населения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265" y="1428"/>
              <a:ext cx="579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42,32</a:t>
              </a: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2846" y="1428"/>
              <a:ext cx="1664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Обеспечение муниципальной безопасности населения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4513" y="1428"/>
              <a:ext cx="645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42,32</a:t>
              </a: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600" y="1771"/>
              <a:ext cx="1664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малого и среднего предпринимательства</a:t>
              </a: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265" y="1771"/>
              <a:ext cx="579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500-00</a:t>
              </a: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2846" y="1771"/>
              <a:ext cx="1664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малого и среднего предпринимательства</a:t>
              </a:r>
            </a:p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513" y="1771"/>
              <a:ext cx="645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0-00</a:t>
              </a: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600" y="2115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Благоустройство </a:t>
              </a: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2265" y="2115"/>
              <a:ext cx="579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1009,5</a:t>
              </a: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2846" y="2115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Благоустройство</a:t>
              </a:r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4513" y="2115"/>
              <a:ext cx="645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982,5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600" y="2276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Не программные направления</a:t>
              </a:r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2265" y="2276"/>
              <a:ext cx="579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1 962 505-50</a:t>
              </a:r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2846" y="2276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Не программные направления</a:t>
              </a:r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4513" y="2276"/>
              <a:ext cx="645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1 899 731-02</a:t>
              </a:r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600" y="2437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Военные комиссариаты</a:t>
              </a:r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265" y="2437"/>
              <a:ext cx="579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80,22</a:t>
              </a:r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2846" y="2437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Военные комиссариаты</a:t>
              </a:r>
            </a:p>
          </p:txBody>
        </p:sp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513" y="2437"/>
              <a:ext cx="645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80,22</a:t>
              </a:r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600" y="2598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Присяжные заседатели</a:t>
              </a:r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265" y="2598"/>
              <a:ext cx="579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2 230-06</a:t>
              </a:r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846" y="2598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Присяжные заседатели</a:t>
              </a:r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4513" y="2598"/>
              <a:ext cx="645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1 948-18</a:t>
              </a:r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600" y="2759"/>
              <a:ext cx="1664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Исполнение отдельных полномочий Фурмановского муниципального района</a:t>
              </a:r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2265" y="2759"/>
              <a:ext cx="579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1562,95</a:t>
              </a:r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2846" y="2759"/>
              <a:ext cx="1664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Исполнение отдельных полномочий Фурмановского муниципального района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4513" y="2759"/>
              <a:ext cx="645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1377,30</a:t>
              </a:r>
            </a:p>
          </p:txBody>
        </p:sp>
        <p:sp>
          <p:nvSpPr>
            <p:cNvPr id="10282" name="Line 42"/>
            <p:cNvSpPr>
              <a:spLocks noChangeShapeType="1"/>
            </p:cNvSpPr>
            <p:nvPr/>
          </p:nvSpPr>
          <p:spPr bwMode="auto">
            <a:xfrm>
              <a:off x="600" y="405"/>
              <a:ext cx="455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>
              <a:off x="600" y="665"/>
              <a:ext cx="22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2846" y="665"/>
              <a:ext cx="23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5" name="Line 45"/>
            <p:cNvSpPr>
              <a:spLocks noChangeShapeType="1"/>
            </p:cNvSpPr>
            <p:nvPr/>
          </p:nvSpPr>
          <p:spPr bwMode="auto">
            <a:xfrm>
              <a:off x="600" y="92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2265" y="925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7" name="Line 47"/>
            <p:cNvSpPr>
              <a:spLocks noChangeShapeType="1"/>
            </p:cNvSpPr>
            <p:nvPr/>
          </p:nvSpPr>
          <p:spPr bwMode="auto">
            <a:xfrm>
              <a:off x="2846" y="92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8" name="Line 48"/>
            <p:cNvSpPr>
              <a:spLocks noChangeShapeType="1"/>
            </p:cNvSpPr>
            <p:nvPr/>
          </p:nvSpPr>
          <p:spPr bwMode="auto">
            <a:xfrm>
              <a:off x="4513" y="925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9" name="Line 49"/>
            <p:cNvSpPr>
              <a:spLocks noChangeShapeType="1"/>
            </p:cNvSpPr>
            <p:nvPr/>
          </p:nvSpPr>
          <p:spPr bwMode="auto">
            <a:xfrm>
              <a:off x="600" y="11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0" name="Line 50"/>
            <p:cNvSpPr>
              <a:spLocks noChangeShapeType="1"/>
            </p:cNvSpPr>
            <p:nvPr/>
          </p:nvSpPr>
          <p:spPr bwMode="auto">
            <a:xfrm>
              <a:off x="2265" y="1176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1" name="Line 51"/>
            <p:cNvSpPr>
              <a:spLocks noChangeShapeType="1"/>
            </p:cNvSpPr>
            <p:nvPr/>
          </p:nvSpPr>
          <p:spPr bwMode="auto">
            <a:xfrm>
              <a:off x="2846" y="11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4513" y="1176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600" y="142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>
              <a:off x="2265" y="1428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>
              <a:off x="2846" y="142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>
              <a:off x="4513" y="1428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>
              <a:off x="600" y="1771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auto">
            <a:xfrm>
              <a:off x="2265" y="1771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9" name="Line 59"/>
            <p:cNvSpPr>
              <a:spLocks noChangeShapeType="1"/>
            </p:cNvSpPr>
            <p:nvPr/>
          </p:nvSpPr>
          <p:spPr bwMode="auto">
            <a:xfrm>
              <a:off x="2846" y="1771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0" name="Line 60"/>
            <p:cNvSpPr>
              <a:spLocks noChangeShapeType="1"/>
            </p:cNvSpPr>
            <p:nvPr/>
          </p:nvSpPr>
          <p:spPr bwMode="auto">
            <a:xfrm>
              <a:off x="4513" y="1771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1" name="Line 61"/>
            <p:cNvSpPr>
              <a:spLocks noChangeShapeType="1"/>
            </p:cNvSpPr>
            <p:nvPr/>
          </p:nvSpPr>
          <p:spPr bwMode="auto">
            <a:xfrm>
              <a:off x="600" y="211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2" name="Line 62"/>
            <p:cNvSpPr>
              <a:spLocks noChangeShapeType="1"/>
            </p:cNvSpPr>
            <p:nvPr/>
          </p:nvSpPr>
          <p:spPr bwMode="auto">
            <a:xfrm>
              <a:off x="2265" y="2115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3" name="Line 63"/>
            <p:cNvSpPr>
              <a:spLocks noChangeShapeType="1"/>
            </p:cNvSpPr>
            <p:nvPr/>
          </p:nvSpPr>
          <p:spPr bwMode="auto">
            <a:xfrm>
              <a:off x="2846" y="211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4" name="Line 64"/>
            <p:cNvSpPr>
              <a:spLocks noChangeShapeType="1"/>
            </p:cNvSpPr>
            <p:nvPr/>
          </p:nvSpPr>
          <p:spPr bwMode="auto">
            <a:xfrm>
              <a:off x="4513" y="2115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5" name="Line 65"/>
            <p:cNvSpPr>
              <a:spLocks noChangeShapeType="1"/>
            </p:cNvSpPr>
            <p:nvPr/>
          </p:nvSpPr>
          <p:spPr bwMode="auto">
            <a:xfrm>
              <a:off x="600" y="22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6" name="Line 66"/>
            <p:cNvSpPr>
              <a:spLocks noChangeShapeType="1"/>
            </p:cNvSpPr>
            <p:nvPr/>
          </p:nvSpPr>
          <p:spPr bwMode="auto">
            <a:xfrm>
              <a:off x="2265" y="2276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7" name="Line 67"/>
            <p:cNvSpPr>
              <a:spLocks noChangeShapeType="1"/>
            </p:cNvSpPr>
            <p:nvPr/>
          </p:nvSpPr>
          <p:spPr bwMode="auto">
            <a:xfrm>
              <a:off x="2846" y="22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8" name="Line 68"/>
            <p:cNvSpPr>
              <a:spLocks noChangeShapeType="1"/>
            </p:cNvSpPr>
            <p:nvPr/>
          </p:nvSpPr>
          <p:spPr bwMode="auto">
            <a:xfrm>
              <a:off x="4513" y="2276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9" name="Line 69"/>
            <p:cNvSpPr>
              <a:spLocks noChangeShapeType="1"/>
            </p:cNvSpPr>
            <p:nvPr/>
          </p:nvSpPr>
          <p:spPr bwMode="auto">
            <a:xfrm>
              <a:off x="600" y="2437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0" name="Line 70"/>
            <p:cNvSpPr>
              <a:spLocks noChangeShapeType="1"/>
            </p:cNvSpPr>
            <p:nvPr/>
          </p:nvSpPr>
          <p:spPr bwMode="auto">
            <a:xfrm>
              <a:off x="2265" y="2437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1" name="Line 71"/>
            <p:cNvSpPr>
              <a:spLocks noChangeShapeType="1"/>
            </p:cNvSpPr>
            <p:nvPr/>
          </p:nvSpPr>
          <p:spPr bwMode="auto">
            <a:xfrm>
              <a:off x="2846" y="2437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2" name="Line 72"/>
            <p:cNvSpPr>
              <a:spLocks noChangeShapeType="1"/>
            </p:cNvSpPr>
            <p:nvPr/>
          </p:nvSpPr>
          <p:spPr bwMode="auto">
            <a:xfrm>
              <a:off x="4513" y="2437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3" name="Line 73"/>
            <p:cNvSpPr>
              <a:spLocks noChangeShapeType="1"/>
            </p:cNvSpPr>
            <p:nvPr/>
          </p:nvSpPr>
          <p:spPr bwMode="auto">
            <a:xfrm>
              <a:off x="600" y="259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4" name="Line 74"/>
            <p:cNvSpPr>
              <a:spLocks noChangeShapeType="1"/>
            </p:cNvSpPr>
            <p:nvPr/>
          </p:nvSpPr>
          <p:spPr bwMode="auto">
            <a:xfrm>
              <a:off x="2265" y="2598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5" name="Line 75"/>
            <p:cNvSpPr>
              <a:spLocks noChangeShapeType="1"/>
            </p:cNvSpPr>
            <p:nvPr/>
          </p:nvSpPr>
          <p:spPr bwMode="auto">
            <a:xfrm>
              <a:off x="2846" y="259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6" name="Line 76"/>
            <p:cNvSpPr>
              <a:spLocks noChangeShapeType="1"/>
            </p:cNvSpPr>
            <p:nvPr/>
          </p:nvSpPr>
          <p:spPr bwMode="auto">
            <a:xfrm>
              <a:off x="4513" y="2598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7" name="Line 77"/>
            <p:cNvSpPr>
              <a:spLocks noChangeShapeType="1"/>
            </p:cNvSpPr>
            <p:nvPr/>
          </p:nvSpPr>
          <p:spPr bwMode="auto">
            <a:xfrm>
              <a:off x="600" y="2759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8" name="Line 78"/>
            <p:cNvSpPr>
              <a:spLocks noChangeShapeType="1"/>
            </p:cNvSpPr>
            <p:nvPr/>
          </p:nvSpPr>
          <p:spPr bwMode="auto">
            <a:xfrm>
              <a:off x="2265" y="2759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9" name="Line 79"/>
            <p:cNvSpPr>
              <a:spLocks noChangeShapeType="1"/>
            </p:cNvSpPr>
            <p:nvPr/>
          </p:nvSpPr>
          <p:spPr bwMode="auto">
            <a:xfrm>
              <a:off x="2846" y="2759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4513" y="2759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1" name="Line 81"/>
            <p:cNvSpPr>
              <a:spLocks noChangeShapeType="1"/>
            </p:cNvSpPr>
            <p:nvPr/>
          </p:nvSpPr>
          <p:spPr bwMode="auto">
            <a:xfrm>
              <a:off x="600" y="3103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2265" y="3103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3" name="Line 83"/>
            <p:cNvSpPr>
              <a:spLocks noChangeShapeType="1"/>
            </p:cNvSpPr>
            <p:nvPr/>
          </p:nvSpPr>
          <p:spPr bwMode="auto">
            <a:xfrm>
              <a:off x="2846" y="3103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4" name="Line 84"/>
            <p:cNvSpPr>
              <a:spLocks noChangeShapeType="1"/>
            </p:cNvSpPr>
            <p:nvPr/>
          </p:nvSpPr>
          <p:spPr bwMode="auto">
            <a:xfrm>
              <a:off x="4513" y="3103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5" name="Line 85"/>
            <p:cNvSpPr>
              <a:spLocks noChangeShapeType="1"/>
            </p:cNvSpPr>
            <p:nvPr/>
          </p:nvSpPr>
          <p:spPr bwMode="auto">
            <a:xfrm>
              <a:off x="600" y="40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6" name="Line 86"/>
            <p:cNvSpPr>
              <a:spLocks noChangeShapeType="1"/>
            </p:cNvSpPr>
            <p:nvPr/>
          </p:nvSpPr>
          <p:spPr bwMode="auto">
            <a:xfrm>
              <a:off x="600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7" name="Line 87"/>
            <p:cNvSpPr>
              <a:spLocks noChangeShapeType="1"/>
            </p:cNvSpPr>
            <p:nvPr/>
          </p:nvSpPr>
          <p:spPr bwMode="auto">
            <a:xfrm>
              <a:off x="600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8" name="Line 88"/>
            <p:cNvSpPr>
              <a:spLocks noChangeShapeType="1"/>
            </p:cNvSpPr>
            <p:nvPr/>
          </p:nvSpPr>
          <p:spPr bwMode="auto">
            <a:xfrm>
              <a:off x="600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9" name="Line 89"/>
            <p:cNvSpPr>
              <a:spLocks noChangeShapeType="1"/>
            </p:cNvSpPr>
            <p:nvPr/>
          </p:nvSpPr>
          <p:spPr bwMode="auto">
            <a:xfrm>
              <a:off x="600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0" name="Line 90"/>
            <p:cNvSpPr>
              <a:spLocks noChangeShapeType="1"/>
            </p:cNvSpPr>
            <p:nvPr/>
          </p:nvSpPr>
          <p:spPr bwMode="auto">
            <a:xfrm>
              <a:off x="600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1" name="Line 91"/>
            <p:cNvSpPr>
              <a:spLocks noChangeShapeType="1"/>
            </p:cNvSpPr>
            <p:nvPr/>
          </p:nvSpPr>
          <p:spPr bwMode="auto">
            <a:xfrm>
              <a:off x="600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2" name="Line 92"/>
            <p:cNvSpPr>
              <a:spLocks noChangeShapeType="1"/>
            </p:cNvSpPr>
            <p:nvPr/>
          </p:nvSpPr>
          <p:spPr bwMode="auto">
            <a:xfrm>
              <a:off x="600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3" name="Line 93"/>
            <p:cNvSpPr>
              <a:spLocks noChangeShapeType="1"/>
            </p:cNvSpPr>
            <p:nvPr/>
          </p:nvSpPr>
          <p:spPr bwMode="auto">
            <a:xfrm>
              <a:off x="600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4" name="Line 94"/>
            <p:cNvSpPr>
              <a:spLocks noChangeShapeType="1"/>
            </p:cNvSpPr>
            <p:nvPr/>
          </p:nvSpPr>
          <p:spPr bwMode="auto">
            <a:xfrm>
              <a:off x="600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5" name="Line 95"/>
            <p:cNvSpPr>
              <a:spLocks noChangeShapeType="1"/>
            </p:cNvSpPr>
            <p:nvPr/>
          </p:nvSpPr>
          <p:spPr bwMode="auto">
            <a:xfrm>
              <a:off x="600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6" name="Line 96"/>
            <p:cNvSpPr>
              <a:spLocks noChangeShapeType="1"/>
            </p:cNvSpPr>
            <p:nvPr/>
          </p:nvSpPr>
          <p:spPr bwMode="auto">
            <a:xfrm>
              <a:off x="2265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7" name="Line 97"/>
            <p:cNvSpPr>
              <a:spLocks noChangeShapeType="1"/>
            </p:cNvSpPr>
            <p:nvPr/>
          </p:nvSpPr>
          <p:spPr bwMode="auto">
            <a:xfrm>
              <a:off x="2265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8" name="Line 98"/>
            <p:cNvSpPr>
              <a:spLocks noChangeShapeType="1"/>
            </p:cNvSpPr>
            <p:nvPr/>
          </p:nvSpPr>
          <p:spPr bwMode="auto">
            <a:xfrm>
              <a:off x="2265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9" name="Line 99"/>
            <p:cNvSpPr>
              <a:spLocks noChangeShapeType="1"/>
            </p:cNvSpPr>
            <p:nvPr/>
          </p:nvSpPr>
          <p:spPr bwMode="auto">
            <a:xfrm>
              <a:off x="2265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0" name="Line 100"/>
            <p:cNvSpPr>
              <a:spLocks noChangeShapeType="1"/>
            </p:cNvSpPr>
            <p:nvPr/>
          </p:nvSpPr>
          <p:spPr bwMode="auto">
            <a:xfrm>
              <a:off x="2265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1" name="Line 101"/>
            <p:cNvSpPr>
              <a:spLocks noChangeShapeType="1"/>
            </p:cNvSpPr>
            <p:nvPr/>
          </p:nvSpPr>
          <p:spPr bwMode="auto">
            <a:xfrm>
              <a:off x="2265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2" name="Line 102"/>
            <p:cNvSpPr>
              <a:spLocks noChangeShapeType="1"/>
            </p:cNvSpPr>
            <p:nvPr/>
          </p:nvSpPr>
          <p:spPr bwMode="auto">
            <a:xfrm>
              <a:off x="2265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3" name="Line 103"/>
            <p:cNvSpPr>
              <a:spLocks noChangeShapeType="1"/>
            </p:cNvSpPr>
            <p:nvPr/>
          </p:nvSpPr>
          <p:spPr bwMode="auto">
            <a:xfrm>
              <a:off x="2265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4" name="Line 104"/>
            <p:cNvSpPr>
              <a:spLocks noChangeShapeType="1"/>
            </p:cNvSpPr>
            <p:nvPr/>
          </p:nvSpPr>
          <p:spPr bwMode="auto">
            <a:xfrm>
              <a:off x="2265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5" name="Line 105"/>
            <p:cNvSpPr>
              <a:spLocks noChangeShapeType="1"/>
            </p:cNvSpPr>
            <p:nvPr/>
          </p:nvSpPr>
          <p:spPr bwMode="auto">
            <a:xfrm>
              <a:off x="2846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6" name="Line 106"/>
            <p:cNvSpPr>
              <a:spLocks noChangeShapeType="1"/>
            </p:cNvSpPr>
            <p:nvPr/>
          </p:nvSpPr>
          <p:spPr bwMode="auto">
            <a:xfrm>
              <a:off x="2846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7" name="Line 107"/>
            <p:cNvSpPr>
              <a:spLocks noChangeShapeType="1"/>
            </p:cNvSpPr>
            <p:nvPr/>
          </p:nvSpPr>
          <p:spPr bwMode="auto">
            <a:xfrm>
              <a:off x="2846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8" name="Line 108"/>
            <p:cNvSpPr>
              <a:spLocks noChangeShapeType="1"/>
            </p:cNvSpPr>
            <p:nvPr/>
          </p:nvSpPr>
          <p:spPr bwMode="auto">
            <a:xfrm>
              <a:off x="2846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9" name="Line 109"/>
            <p:cNvSpPr>
              <a:spLocks noChangeShapeType="1"/>
            </p:cNvSpPr>
            <p:nvPr/>
          </p:nvSpPr>
          <p:spPr bwMode="auto">
            <a:xfrm>
              <a:off x="2846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0" name="Line 110"/>
            <p:cNvSpPr>
              <a:spLocks noChangeShapeType="1"/>
            </p:cNvSpPr>
            <p:nvPr/>
          </p:nvSpPr>
          <p:spPr bwMode="auto">
            <a:xfrm>
              <a:off x="2846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1" name="Line 111"/>
            <p:cNvSpPr>
              <a:spLocks noChangeShapeType="1"/>
            </p:cNvSpPr>
            <p:nvPr/>
          </p:nvSpPr>
          <p:spPr bwMode="auto">
            <a:xfrm>
              <a:off x="2846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2" name="Line 112"/>
            <p:cNvSpPr>
              <a:spLocks noChangeShapeType="1"/>
            </p:cNvSpPr>
            <p:nvPr/>
          </p:nvSpPr>
          <p:spPr bwMode="auto">
            <a:xfrm>
              <a:off x="2846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3" name="Line 113"/>
            <p:cNvSpPr>
              <a:spLocks noChangeShapeType="1"/>
            </p:cNvSpPr>
            <p:nvPr/>
          </p:nvSpPr>
          <p:spPr bwMode="auto">
            <a:xfrm>
              <a:off x="2846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4" name="Line 114"/>
            <p:cNvSpPr>
              <a:spLocks noChangeShapeType="1"/>
            </p:cNvSpPr>
            <p:nvPr/>
          </p:nvSpPr>
          <p:spPr bwMode="auto">
            <a:xfrm>
              <a:off x="2846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5" name="Line 115"/>
            <p:cNvSpPr>
              <a:spLocks noChangeShapeType="1"/>
            </p:cNvSpPr>
            <p:nvPr/>
          </p:nvSpPr>
          <p:spPr bwMode="auto">
            <a:xfrm>
              <a:off x="4513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6" name="Line 116"/>
            <p:cNvSpPr>
              <a:spLocks noChangeShapeType="1"/>
            </p:cNvSpPr>
            <p:nvPr/>
          </p:nvSpPr>
          <p:spPr bwMode="auto">
            <a:xfrm>
              <a:off x="4513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7" name="Line 117"/>
            <p:cNvSpPr>
              <a:spLocks noChangeShapeType="1"/>
            </p:cNvSpPr>
            <p:nvPr/>
          </p:nvSpPr>
          <p:spPr bwMode="auto">
            <a:xfrm>
              <a:off x="4513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8" name="Line 118"/>
            <p:cNvSpPr>
              <a:spLocks noChangeShapeType="1"/>
            </p:cNvSpPr>
            <p:nvPr/>
          </p:nvSpPr>
          <p:spPr bwMode="auto">
            <a:xfrm>
              <a:off x="4513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9" name="Line 119"/>
            <p:cNvSpPr>
              <a:spLocks noChangeShapeType="1"/>
            </p:cNvSpPr>
            <p:nvPr/>
          </p:nvSpPr>
          <p:spPr bwMode="auto">
            <a:xfrm>
              <a:off x="4513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0" name="Line 120"/>
            <p:cNvSpPr>
              <a:spLocks noChangeShapeType="1"/>
            </p:cNvSpPr>
            <p:nvPr/>
          </p:nvSpPr>
          <p:spPr bwMode="auto">
            <a:xfrm>
              <a:off x="4513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1" name="Line 121"/>
            <p:cNvSpPr>
              <a:spLocks noChangeShapeType="1"/>
            </p:cNvSpPr>
            <p:nvPr/>
          </p:nvSpPr>
          <p:spPr bwMode="auto">
            <a:xfrm>
              <a:off x="4513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2" name="Line 122"/>
            <p:cNvSpPr>
              <a:spLocks noChangeShapeType="1"/>
            </p:cNvSpPr>
            <p:nvPr/>
          </p:nvSpPr>
          <p:spPr bwMode="auto">
            <a:xfrm>
              <a:off x="4513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3" name="Line 123"/>
            <p:cNvSpPr>
              <a:spLocks noChangeShapeType="1"/>
            </p:cNvSpPr>
            <p:nvPr/>
          </p:nvSpPr>
          <p:spPr bwMode="auto">
            <a:xfrm>
              <a:off x="4513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4" name="Line 124"/>
            <p:cNvSpPr>
              <a:spLocks noChangeShapeType="1"/>
            </p:cNvSpPr>
            <p:nvPr/>
          </p:nvSpPr>
          <p:spPr bwMode="auto">
            <a:xfrm>
              <a:off x="5160" y="40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5" name="Line 125"/>
            <p:cNvSpPr>
              <a:spLocks noChangeShapeType="1"/>
            </p:cNvSpPr>
            <p:nvPr/>
          </p:nvSpPr>
          <p:spPr bwMode="auto">
            <a:xfrm>
              <a:off x="5160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6" name="Line 126"/>
            <p:cNvSpPr>
              <a:spLocks noChangeShapeType="1"/>
            </p:cNvSpPr>
            <p:nvPr/>
          </p:nvSpPr>
          <p:spPr bwMode="auto">
            <a:xfrm>
              <a:off x="5160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7" name="Line 127"/>
            <p:cNvSpPr>
              <a:spLocks noChangeShapeType="1"/>
            </p:cNvSpPr>
            <p:nvPr/>
          </p:nvSpPr>
          <p:spPr bwMode="auto">
            <a:xfrm>
              <a:off x="5160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8" name="Line 128"/>
            <p:cNvSpPr>
              <a:spLocks noChangeShapeType="1"/>
            </p:cNvSpPr>
            <p:nvPr/>
          </p:nvSpPr>
          <p:spPr bwMode="auto">
            <a:xfrm>
              <a:off x="5160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9" name="Line 129"/>
            <p:cNvSpPr>
              <a:spLocks noChangeShapeType="1"/>
            </p:cNvSpPr>
            <p:nvPr/>
          </p:nvSpPr>
          <p:spPr bwMode="auto">
            <a:xfrm>
              <a:off x="5160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0" name="Line 130"/>
            <p:cNvSpPr>
              <a:spLocks noChangeShapeType="1"/>
            </p:cNvSpPr>
            <p:nvPr/>
          </p:nvSpPr>
          <p:spPr bwMode="auto">
            <a:xfrm>
              <a:off x="5160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1" name="Line 131"/>
            <p:cNvSpPr>
              <a:spLocks noChangeShapeType="1"/>
            </p:cNvSpPr>
            <p:nvPr/>
          </p:nvSpPr>
          <p:spPr bwMode="auto">
            <a:xfrm>
              <a:off x="5160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2" name="Line 132"/>
            <p:cNvSpPr>
              <a:spLocks noChangeShapeType="1"/>
            </p:cNvSpPr>
            <p:nvPr/>
          </p:nvSpPr>
          <p:spPr bwMode="auto">
            <a:xfrm>
              <a:off x="5160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3" name="Line 133"/>
            <p:cNvSpPr>
              <a:spLocks noChangeShapeType="1"/>
            </p:cNvSpPr>
            <p:nvPr/>
          </p:nvSpPr>
          <p:spPr bwMode="auto">
            <a:xfrm>
              <a:off x="5160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4" name="Line 134"/>
            <p:cNvSpPr>
              <a:spLocks noChangeShapeType="1"/>
            </p:cNvSpPr>
            <p:nvPr/>
          </p:nvSpPr>
          <p:spPr bwMode="auto">
            <a:xfrm>
              <a:off x="5160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265363"/>
            <a:ext cx="5649913" cy="26289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508000" y="685800"/>
            <a:ext cx="7769225" cy="5143500"/>
            <a:chOff x="320" y="432"/>
            <a:chExt cx="4894" cy="3240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2768" y="432"/>
              <a:ext cx="2445" cy="324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320" y="432"/>
              <a:ext cx="2445" cy="324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В  2019 году Хромцовским сельским поселением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 бюджетные кредиты не выдавались и не погашались,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 муниципальные заимствования не осуществлялись.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 Хромцовским сельским поселением в 2019 году муниципальные гарантии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 не предоставлялись, 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>
                  <a:solidFill>
                    <a:srgbClr val="000000"/>
                  </a:solidFill>
                </a:rPr>
                <a:t>расходы на обслуживание муниципального долга не производились.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9_1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 Light"/>
        <a:ea typeface="Microsoft YaHei"/>
        <a:cs typeface=""/>
      </a:majorFont>
      <a:minorFont>
        <a:latin typeface="Calibri Light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 Light"/>
        <a:ea typeface="Microsoft YaHei"/>
        <a:cs typeface=""/>
      </a:majorFont>
      <a:minorFont>
        <a:latin typeface="Calibri Light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2019_1</Template>
  <TotalTime>0</TotalTime>
  <Words>328</Words>
  <Application>Microsoft Office PowerPoint</Application>
  <PresentationFormat>Экран (4:3)</PresentationFormat>
  <Paragraphs>134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Times New Roman</vt:lpstr>
      <vt:lpstr>Calibri Light</vt:lpstr>
      <vt:lpstr>Microsoft YaHei</vt:lpstr>
      <vt:lpstr>Arial</vt:lpstr>
      <vt:lpstr>Arial Unicode MS</vt:lpstr>
      <vt:lpstr>Cambria</vt:lpstr>
      <vt:lpstr>2019_1</vt:lpstr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Elanika</dc:creator>
  <cp:lastModifiedBy>Elanika</cp:lastModifiedBy>
  <cp:revision>1</cp:revision>
  <cp:lastPrinted>1601-01-01T00:00:00Z</cp:lastPrinted>
  <dcterms:created xsi:type="dcterms:W3CDTF">2020-08-06T09:32:39Z</dcterms:created>
  <dcterms:modified xsi:type="dcterms:W3CDTF">2020-08-06T09:32:56Z</dcterms:modified>
</cp:coreProperties>
</file>