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8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64592" y="158495"/>
            <a:ext cx="8811895" cy="6553200"/>
          </a:xfrm>
          <a:custGeom>
            <a:avLst/>
            <a:gdLst/>
            <a:ahLst/>
            <a:cxnLst/>
            <a:rect l="l" t="t" r="r" b="b"/>
            <a:pathLst>
              <a:path w="8811895" h="6553200">
                <a:moveTo>
                  <a:pt x="5864699" y="6540500"/>
                </a:moveTo>
                <a:lnTo>
                  <a:pt x="2947068" y="6540500"/>
                </a:lnTo>
                <a:lnTo>
                  <a:pt x="2994460" y="6553200"/>
                </a:lnTo>
                <a:lnTo>
                  <a:pt x="5817307" y="6553200"/>
                </a:lnTo>
                <a:lnTo>
                  <a:pt x="5864699" y="6540500"/>
                </a:lnTo>
                <a:close/>
              </a:path>
              <a:path w="8811895" h="6553200">
                <a:moveTo>
                  <a:pt x="5958884" y="6527800"/>
                </a:moveTo>
                <a:lnTo>
                  <a:pt x="2852883" y="6527800"/>
                </a:lnTo>
                <a:lnTo>
                  <a:pt x="2899875" y="6540500"/>
                </a:lnTo>
                <a:lnTo>
                  <a:pt x="5911892" y="6540500"/>
                </a:lnTo>
                <a:lnTo>
                  <a:pt x="5958884" y="6527800"/>
                </a:lnTo>
                <a:close/>
              </a:path>
              <a:path w="8811895" h="6553200">
                <a:moveTo>
                  <a:pt x="6052239" y="6515100"/>
                </a:moveTo>
                <a:lnTo>
                  <a:pt x="2759528" y="6515100"/>
                </a:lnTo>
                <a:lnTo>
                  <a:pt x="2806099" y="6527800"/>
                </a:lnTo>
                <a:lnTo>
                  <a:pt x="6005668" y="6527800"/>
                </a:lnTo>
                <a:lnTo>
                  <a:pt x="6052239" y="6515100"/>
                </a:lnTo>
                <a:close/>
              </a:path>
              <a:path w="8811895" h="6553200">
                <a:moveTo>
                  <a:pt x="6236307" y="6477000"/>
                </a:moveTo>
                <a:lnTo>
                  <a:pt x="2575460" y="6477000"/>
                </a:lnTo>
                <a:lnTo>
                  <a:pt x="2713173" y="6515100"/>
                </a:lnTo>
                <a:lnTo>
                  <a:pt x="6098594" y="6515100"/>
                </a:lnTo>
                <a:lnTo>
                  <a:pt x="6236307" y="6477000"/>
                </a:lnTo>
                <a:close/>
              </a:path>
              <a:path w="8811895" h="6553200">
                <a:moveTo>
                  <a:pt x="6281745" y="76200"/>
                </a:moveTo>
                <a:lnTo>
                  <a:pt x="2530022" y="76200"/>
                </a:lnTo>
                <a:lnTo>
                  <a:pt x="2218975" y="165100"/>
                </a:lnTo>
                <a:lnTo>
                  <a:pt x="2175600" y="190500"/>
                </a:lnTo>
                <a:lnTo>
                  <a:pt x="2047174" y="228600"/>
                </a:lnTo>
                <a:lnTo>
                  <a:pt x="2004947" y="254000"/>
                </a:lnTo>
                <a:lnTo>
                  <a:pt x="1963018" y="266700"/>
                </a:lnTo>
                <a:lnTo>
                  <a:pt x="1921393" y="292100"/>
                </a:lnTo>
                <a:lnTo>
                  <a:pt x="1880077" y="304800"/>
                </a:lnTo>
                <a:lnTo>
                  <a:pt x="1839074" y="330200"/>
                </a:lnTo>
                <a:lnTo>
                  <a:pt x="1798389" y="342900"/>
                </a:lnTo>
                <a:lnTo>
                  <a:pt x="1717993" y="393700"/>
                </a:lnTo>
                <a:lnTo>
                  <a:pt x="1678292" y="406400"/>
                </a:lnTo>
                <a:lnTo>
                  <a:pt x="1561230" y="482600"/>
                </a:lnTo>
                <a:lnTo>
                  <a:pt x="1447334" y="558800"/>
                </a:lnTo>
                <a:lnTo>
                  <a:pt x="1373227" y="609600"/>
                </a:lnTo>
                <a:lnTo>
                  <a:pt x="1300623" y="660400"/>
                </a:lnTo>
                <a:lnTo>
                  <a:pt x="1229561" y="711200"/>
                </a:lnTo>
                <a:lnTo>
                  <a:pt x="1194620" y="749300"/>
                </a:lnTo>
                <a:lnTo>
                  <a:pt x="1125943" y="800100"/>
                </a:lnTo>
                <a:lnTo>
                  <a:pt x="1092216" y="838200"/>
                </a:lnTo>
                <a:lnTo>
                  <a:pt x="1026010" y="889000"/>
                </a:lnTo>
                <a:lnTo>
                  <a:pt x="993541" y="927100"/>
                </a:lnTo>
                <a:lnTo>
                  <a:pt x="961501" y="952500"/>
                </a:lnTo>
                <a:lnTo>
                  <a:pt x="929894" y="990600"/>
                </a:lnTo>
                <a:lnTo>
                  <a:pt x="898725" y="1016000"/>
                </a:lnTo>
                <a:lnTo>
                  <a:pt x="868000" y="1054100"/>
                </a:lnTo>
                <a:lnTo>
                  <a:pt x="837722" y="1092200"/>
                </a:lnTo>
                <a:lnTo>
                  <a:pt x="807898" y="1117600"/>
                </a:lnTo>
                <a:lnTo>
                  <a:pt x="778531" y="1155700"/>
                </a:lnTo>
                <a:lnTo>
                  <a:pt x="749626" y="1193800"/>
                </a:lnTo>
                <a:lnTo>
                  <a:pt x="721189" y="1219200"/>
                </a:lnTo>
                <a:lnTo>
                  <a:pt x="693224" y="1257300"/>
                </a:lnTo>
                <a:lnTo>
                  <a:pt x="665736" y="1295400"/>
                </a:lnTo>
                <a:lnTo>
                  <a:pt x="638729" y="1333500"/>
                </a:lnTo>
                <a:lnTo>
                  <a:pt x="612209" y="1371600"/>
                </a:lnTo>
                <a:lnTo>
                  <a:pt x="586180" y="1409700"/>
                </a:lnTo>
                <a:lnTo>
                  <a:pt x="560648" y="1447800"/>
                </a:lnTo>
                <a:lnTo>
                  <a:pt x="535616" y="1473200"/>
                </a:lnTo>
                <a:lnTo>
                  <a:pt x="511090" y="1511300"/>
                </a:lnTo>
                <a:lnTo>
                  <a:pt x="487075" y="1549400"/>
                </a:lnTo>
                <a:lnTo>
                  <a:pt x="463575" y="1600200"/>
                </a:lnTo>
                <a:lnTo>
                  <a:pt x="440595" y="1638300"/>
                </a:lnTo>
                <a:lnTo>
                  <a:pt x="418140" y="1676400"/>
                </a:lnTo>
                <a:lnTo>
                  <a:pt x="396215" y="1714500"/>
                </a:lnTo>
                <a:lnTo>
                  <a:pt x="374824" y="1752600"/>
                </a:lnTo>
                <a:lnTo>
                  <a:pt x="353973" y="1790700"/>
                </a:lnTo>
                <a:lnTo>
                  <a:pt x="333667" y="1828800"/>
                </a:lnTo>
                <a:lnTo>
                  <a:pt x="313909" y="1879600"/>
                </a:lnTo>
                <a:lnTo>
                  <a:pt x="294705" y="1917700"/>
                </a:lnTo>
                <a:lnTo>
                  <a:pt x="276060" y="1955800"/>
                </a:lnTo>
                <a:lnTo>
                  <a:pt x="257978" y="1993900"/>
                </a:lnTo>
                <a:lnTo>
                  <a:pt x="240465" y="2044700"/>
                </a:lnTo>
                <a:lnTo>
                  <a:pt x="223524" y="2082800"/>
                </a:lnTo>
                <a:lnTo>
                  <a:pt x="207162" y="2120900"/>
                </a:lnTo>
                <a:lnTo>
                  <a:pt x="191382" y="2171700"/>
                </a:lnTo>
                <a:lnTo>
                  <a:pt x="176190" y="2209800"/>
                </a:lnTo>
                <a:lnTo>
                  <a:pt x="161591" y="2260600"/>
                </a:lnTo>
                <a:lnTo>
                  <a:pt x="147588" y="2298700"/>
                </a:lnTo>
                <a:lnTo>
                  <a:pt x="134187" y="2349500"/>
                </a:lnTo>
                <a:lnTo>
                  <a:pt x="121394" y="2387600"/>
                </a:lnTo>
                <a:lnTo>
                  <a:pt x="109211" y="2438400"/>
                </a:lnTo>
                <a:lnTo>
                  <a:pt x="97645" y="2476500"/>
                </a:lnTo>
                <a:lnTo>
                  <a:pt x="86701" y="2527300"/>
                </a:lnTo>
                <a:lnTo>
                  <a:pt x="76382" y="2565400"/>
                </a:lnTo>
                <a:lnTo>
                  <a:pt x="66695" y="2616200"/>
                </a:lnTo>
                <a:lnTo>
                  <a:pt x="57643" y="2667000"/>
                </a:lnTo>
                <a:lnTo>
                  <a:pt x="49231" y="2705100"/>
                </a:lnTo>
                <a:lnTo>
                  <a:pt x="41465" y="2755900"/>
                </a:lnTo>
                <a:lnTo>
                  <a:pt x="34348" y="2794000"/>
                </a:lnTo>
                <a:lnTo>
                  <a:pt x="27887" y="2844800"/>
                </a:lnTo>
                <a:lnTo>
                  <a:pt x="22085" y="2895600"/>
                </a:lnTo>
                <a:lnTo>
                  <a:pt x="16948" y="2946400"/>
                </a:lnTo>
                <a:lnTo>
                  <a:pt x="12481" y="2984500"/>
                </a:lnTo>
                <a:lnTo>
                  <a:pt x="8687" y="3035300"/>
                </a:lnTo>
                <a:lnTo>
                  <a:pt x="5572" y="3086100"/>
                </a:lnTo>
                <a:lnTo>
                  <a:pt x="3141" y="3136900"/>
                </a:lnTo>
                <a:lnTo>
                  <a:pt x="1399" y="3175000"/>
                </a:lnTo>
                <a:lnTo>
                  <a:pt x="350" y="3225800"/>
                </a:lnTo>
                <a:lnTo>
                  <a:pt x="0" y="3276600"/>
                </a:lnTo>
                <a:lnTo>
                  <a:pt x="350" y="3327400"/>
                </a:lnTo>
                <a:lnTo>
                  <a:pt x="1399" y="3378200"/>
                </a:lnTo>
                <a:lnTo>
                  <a:pt x="3141" y="3416300"/>
                </a:lnTo>
                <a:lnTo>
                  <a:pt x="5572" y="3467100"/>
                </a:lnTo>
                <a:lnTo>
                  <a:pt x="8687" y="3517900"/>
                </a:lnTo>
                <a:lnTo>
                  <a:pt x="12481" y="3568700"/>
                </a:lnTo>
                <a:lnTo>
                  <a:pt x="16948" y="3606800"/>
                </a:lnTo>
                <a:lnTo>
                  <a:pt x="22085" y="3657600"/>
                </a:lnTo>
                <a:lnTo>
                  <a:pt x="27887" y="3708400"/>
                </a:lnTo>
                <a:lnTo>
                  <a:pt x="34348" y="3759200"/>
                </a:lnTo>
                <a:lnTo>
                  <a:pt x="41465" y="3797300"/>
                </a:lnTo>
                <a:lnTo>
                  <a:pt x="49231" y="3848100"/>
                </a:lnTo>
                <a:lnTo>
                  <a:pt x="57643" y="3886200"/>
                </a:lnTo>
                <a:lnTo>
                  <a:pt x="66695" y="3937000"/>
                </a:lnTo>
                <a:lnTo>
                  <a:pt x="76382" y="3987800"/>
                </a:lnTo>
                <a:lnTo>
                  <a:pt x="86701" y="4025900"/>
                </a:lnTo>
                <a:lnTo>
                  <a:pt x="97645" y="4076700"/>
                </a:lnTo>
                <a:lnTo>
                  <a:pt x="109211" y="4114800"/>
                </a:lnTo>
                <a:lnTo>
                  <a:pt x="121394" y="4165600"/>
                </a:lnTo>
                <a:lnTo>
                  <a:pt x="134187" y="4203700"/>
                </a:lnTo>
                <a:lnTo>
                  <a:pt x="147588" y="4254500"/>
                </a:lnTo>
                <a:lnTo>
                  <a:pt x="161591" y="4292600"/>
                </a:lnTo>
                <a:lnTo>
                  <a:pt x="176190" y="4343400"/>
                </a:lnTo>
                <a:lnTo>
                  <a:pt x="191382" y="4381500"/>
                </a:lnTo>
                <a:lnTo>
                  <a:pt x="207162" y="4432300"/>
                </a:lnTo>
                <a:lnTo>
                  <a:pt x="223524" y="4470400"/>
                </a:lnTo>
                <a:lnTo>
                  <a:pt x="240465" y="4508500"/>
                </a:lnTo>
                <a:lnTo>
                  <a:pt x="257978" y="4559300"/>
                </a:lnTo>
                <a:lnTo>
                  <a:pt x="276060" y="4597400"/>
                </a:lnTo>
                <a:lnTo>
                  <a:pt x="294705" y="4635500"/>
                </a:lnTo>
                <a:lnTo>
                  <a:pt x="313909" y="4673600"/>
                </a:lnTo>
                <a:lnTo>
                  <a:pt x="333667" y="4724400"/>
                </a:lnTo>
                <a:lnTo>
                  <a:pt x="353973" y="4762500"/>
                </a:lnTo>
                <a:lnTo>
                  <a:pt x="374824" y="4800600"/>
                </a:lnTo>
                <a:lnTo>
                  <a:pt x="396215" y="4838700"/>
                </a:lnTo>
                <a:lnTo>
                  <a:pt x="418140" y="4876800"/>
                </a:lnTo>
                <a:lnTo>
                  <a:pt x="440595" y="4914900"/>
                </a:lnTo>
                <a:lnTo>
                  <a:pt x="463575" y="4965700"/>
                </a:lnTo>
                <a:lnTo>
                  <a:pt x="487075" y="5003800"/>
                </a:lnTo>
                <a:lnTo>
                  <a:pt x="511090" y="5041900"/>
                </a:lnTo>
                <a:lnTo>
                  <a:pt x="535616" y="5080000"/>
                </a:lnTo>
                <a:lnTo>
                  <a:pt x="560648" y="5118100"/>
                </a:lnTo>
                <a:lnTo>
                  <a:pt x="586180" y="5143500"/>
                </a:lnTo>
                <a:lnTo>
                  <a:pt x="612209" y="5181600"/>
                </a:lnTo>
                <a:lnTo>
                  <a:pt x="638729" y="5219700"/>
                </a:lnTo>
                <a:lnTo>
                  <a:pt x="665736" y="5257800"/>
                </a:lnTo>
                <a:lnTo>
                  <a:pt x="693224" y="5295900"/>
                </a:lnTo>
                <a:lnTo>
                  <a:pt x="721189" y="5334000"/>
                </a:lnTo>
                <a:lnTo>
                  <a:pt x="749626" y="5359400"/>
                </a:lnTo>
                <a:lnTo>
                  <a:pt x="778531" y="5397500"/>
                </a:lnTo>
                <a:lnTo>
                  <a:pt x="807898" y="5435600"/>
                </a:lnTo>
                <a:lnTo>
                  <a:pt x="837722" y="5461000"/>
                </a:lnTo>
                <a:lnTo>
                  <a:pt x="868000" y="5499100"/>
                </a:lnTo>
                <a:lnTo>
                  <a:pt x="898725" y="5537200"/>
                </a:lnTo>
                <a:lnTo>
                  <a:pt x="929894" y="5562600"/>
                </a:lnTo>
                <a:lnTo>
                  <a:pt x="961501" y="5600700"/>
                </a:lnTo>
                <a:lnTo>
                  <a:pt x="993541" y="5626100"/>
                </a:lnTo>
                <a:lnTo>
                  <a:pt x="1026010" y="5664200"/>
                </a:lnTo>
                <a:lnTo>
                  <a:pt x="1058904" y="5689600"/>
                </a:lnTo>
                <a:lnTo>
                  <a:pt x="1092216" y="5727700"/>
                </a:lnTo>
                <a:lnTo>
                  <a:pt x="1125943" y="5753100"/>
                </a:lnTo>
                <a:lnTo>
                  <a:pt x="1194620" y="5803900"/>
                </a:lnTo>
                <a:lnTo>
                  <a:pt x="1229561" y="5842000"/>
                </a:lnTo>
                <a:lnTo>
                  <a:pt x="1300623" y="5892800"/>
                </a:lnTo>
                <a:lnTo>
                  <a:pt x="1373227" y="5943600"/>
                </a:lnTo>
                <a:lnTo>
                  <a:pt x="1447334" y="5994400"/>
                </a:lnTo>
                <a:lnTo>
                  <a:pt x="1561230" y="6070600"/>
                </a:lnTo>
                <a:lnTo>
                  <a:pt x="1678292" y="6146800"/>
                </a:lnTo>
                <a:lnTo>
                  <a:pt x="1717993" y="6159500"/>
                </a:lnTo>
                <a:lnTo>
                  <a:pt x="1798389" y="6210300"/>
                </a:lnTo>
                <a:lnTo>
                  <a:pt x="1839074" y="6223000"/>
                </a:lnTo>
                <a:lnTo>
                  <a:pt x="1880077" y="6248400"/>
                </a:lnTo>
                <a:lnTo>
                  <a:pt x="1921393" y="6261100"/>
                </a:lnTo>
                <a:lnTo>
                  <a:pt x="1963018" y="6286500"/>
                </a:lnTo>
                <a:lnTo>
                  <a:pt x="2004947" y="6299200"/>
                </a:lnTo>
                <a:lnTo>
                  <a:pt x="2047174" y="6324600"/>
                </a:lnTo>
                <a:lnTo>
                  <a:pt x="2175600" y="6362700"/>
                </a:lnTo>
                <a:lnTo>
                  <a:pt x="2218975" y="6388100"/>
                </a:lnTo>
                <a:lnTo>
                  <a:pt x="2530022" y="6477000"/>
                </a:lnTo>
                <a:lnTo>
                  <a:pt x="6281745" y="6477000"/>
                </a:lnTo>
                <a:lnTo>
                  <a:pt x="6592792" y="6388100"/>
                </a:lnTo>
                <a:lnTo>
                  <a:pt x="6636167" y="6362700"/>
                </a:lnTo>
                <a:lnTo>
                  <a:pt x="6764593" y="6324600"/>
                </a:lnTo>
                <a:lnTo>
                  <a:pt x="6806820" y="6299200"/>
                </a:lnTo>
                <a:lnTo>
                  <a:pt x="6848749" y="6286500"/>
                </a:lnTo>
                <a:lnTo>
                  <a:pt x="6890374" y="6261100"/>
                </a:lnTo>
                <a:lnTo>
                  <a:pt x="6931690" y="6248400"/>
                </a:lnTo>
                <a:lnTo>
                  <a:pt x="6972693" y="6223000"/>
                </a:lnTo>
                <a:lnTo>
                  <a:pt x="7013378" y="6210300"/>
                </a:lnTo>
                <a:lnTo>
                  <a:pt x="7093774" y="6159500"/>
                </a:lnTo>
                <a:lnTo>
                  <a:pt x="7133475" y="6146800"/>
                </a:lnTo>
                <a:lnTo>
                  <a:pt x="7250537" y="6070600"/>
                </a:lnTo>
                <a:lnTo>
                  <a:pt x="7364433" y="5994400"/>
                </a:lnTo>
                <a:lnTo>
                  <a:pt x="7438540" y="5943600"/>
                </a:lnTo>
                <a:lnTo>
                  <a:pt x="7511144" y="5892800"/>
                </a:lnTo>
                <a:lnTo>
                  <a:pt x="7582206" y="5842000"/>
                </a:lnTo>
                <a:lnTo>
                  <a:pt x="7617147" y="5803900"/>
                </a:lnTo>
                <a:lnTo>
                  <a:pt x="7685824" y="5753100"/>
                </a:lnTo>
                <a:lnTo>
                  <a:pt x="7719551" y="5727700"/>
                </a:lnTo>
                <a:lnTo>
                  <a:pt x="7752863" y="5689600"/>
                </a:lnTo>
                <a:lnTo>
                  <a:pt x="7785757" y="5664200"/>
                </a:lnTo>
                <a:lnTo>
                  <a:pt x="7818226" y="5626100"/>
                </a:lnTo>
                <a:lnTo>
                  <a:pt x="7850266" y="5600700"/>
                </a:lnTo>
                <a:lnTo>
                  <a:pt x="7881873" y="5562600"/>
                </a:lnTo>
                <a:lnTo>
                  <a:pt x="7913042" y="5537200"/>
                </a:lnTo>
                <a:lnTo>
                  <a:pt x="7943767" y="5499100"/>
                </a:lnTo>
                <a:lnTo>
                  <a:pt x="7974045" y="5461000"/>
                </a:lnTo>
                <a:lnTo>
                  <a:pt x="8003869" y="5435600"/>
                </a:lnTo>
                <a:lnTo>
                  <a:pt x="8033236" y="5397500"/>
                </a:lnTo>
                <a:lnTo>
                  <a:pt x="8062141" y="5359400"/>
                </a:lnTo>
                <a:lnTo>
                  <a:pt x="8090578" y="5334000"/>
                </a:lnTo>
                <a:lnTo>
                  <a:pt x="8118543" y="5295900"/>
                </a:lnTo>
                <a:lnTo>
                  <a:pt x="8146031" y="5257800"/>
                </a:lnTo>
                <a:lnTo>
                  <a:pt x="8173038" y="5219700"/>
                </a:lnTo>
                <a:lnTo>
                  <a:pt x="8199558" y="5181600"/>
                </a:lnTo>
                <a:lnTo>
                  <a:pt x="8225587" y="5143500"/>
                </a:lnTo>
                <a:lnTo>
                  <a:pt x="8251119" y="5118100"/>
                </a:lnTo>
                <a:lnTo>
                  <a:pt x="8276151" y="5080000"/>
                </a:lnTo>
                <a:lnTo>
                  <a:pt x="8300677" y="5041900"/>
                </a:lnTo>
                <a:lnTo>
                  <a:pt x="8324692" y="5003800"/>
                </a:lnTo>
                <a:lnTo>
                  <a:pt x="8348192" y="4965700"/>
                </a:lnTo>
                <a:lnTo>
                  <a:pt x="8371172" y="4914900"/>
                </a:lnTo>
                <a:lnTo>
                  <a:pt x="8393627" y="4876800"/>
                </a:lnTo>
                <a:lnTo>
                  <a:pt x="8415552" y="4838700"/>
                </a:lnTo>
                <a:lnTo>
                  <a:pt x="8436943" y="4800600"/>
                </a:lnTo>
                <a:lnTo>
                  <a:pt x="8457794" y="4762500"/>
                </a:lnTo>
                <a:lnTo>
                  <a:pt x="8478100" y="4724400"/>
                </a:lnTo>
                <a:lnTo>
                  <a:pt x="8497858" y="4673600"/>
                </a:lnTo>
                <a:lnTo>
                  <a:pt x="8517062" y="4635500"/>
                </a:lnTo>
                <a:lnTo>
                  <a:pt x="8535707" y="4597400"/>
                </a:lnTo>
                <a:lnTo>
                  <a:pt x="8553789" y="4559300"/>
                </a:lnTo>
                <a:lnTo>
                  <a:pt x="8571302" y="4508500"/>
                </a:lnTo>
                <a:lnTo>
                  <a:pt x="8588243" y="4470400"/>
                </a:lnTo>
                <a:lnTo>
                  <a:pt x="8604605" y="4432300"/>
                </a:lnTo>
                <a:lnTo>
                  <a:pt x="8620385" y="4381500"/>
                </a:lnTo>
                <a:lnTo>
                  <a:pt x="8635577" y="4343400"/>
                </a:lnTo>
                <a:lnTo>
                  <a:pt x="8650176" y="4292600"/>
                </a:lnTo>
                <a:lnTo>
                  <a:pt x="8664179" y="4254500"/>
                </a:lnTo>
                <a:lnTo>
                  <a:pt x="8677580" y="4203700"/>
                </a:lnTo>
                <a:lnTo>
                  <a:pt x="8690373" y="4165600"/>
                </a:lnTo>
                <a:lnTo>
                  <a:pt x="8702556" y="4114800"/>
                </a:lnTo>
                <a:lnTo>
                  <a:pt x="8714122" y="4076700"/>
                </a:lnTo>
                <a:lnTo>
                  <a:pt x="8725066" y="4025900"/>
                </a:lnTo>
                <a:lnTo>
                  <a:pt x="8735385" y="3987800"/>
                </a:lnTo>
                <a:lnTo>
                  <a:pt x="8745072" y="3937000"/>
                </a:lnTo>
                <a:lnTo>
                  <a:pt x="8754124" y="3886200"/>
                </a:lnTo>
                <a:lnTo>
                  <a:pt x="8762536" y="3848100"/>
                </a:lnTo>
                <a:lnTo>
                  <a:pt x="8770302" y="3797300"/>
                </a:lnTo>
                <a:lnTo>
                  <a:pt x="8777419" y="3759200"/>
                </a:lnTo>
                <a:lnTo>
                  <a:pt x="8783880" y="3708400"/>
                </a:lnTo>
                <a:lnTo>
                  <a:pt x="8789682" y="3657600"/>
                </a:lnTo>
                <a:lnTo>
                  <a:pt x="8794819" y="3606800"/>
                </a:lnTo>
                <a:lnTo>
                  <a:pt x="8799286" y="3568700"/>
                </a:lnTo>
                <a:lnTo>
                  <a:pt x="8803080" y="3517900"/>
                </a:lnTo>
                <a:lnTo>
                  <a:pt x="8806195" y="3467100"/>
                </a:lnTo>
                <a:lnTo>
                  <a:pt x="8808626" y="3416300"/>
                </a:lnTo>
                <a:lnTo>
                  <a:pt x="8810368" y="3378200"/>
                </a:lnTo>
                <a:lnTo>
                  <a:pt x="8811417" y="3327400"/>
                </a:lnTo>
                <a:lnTo>
                  <a:pt x="8811767" y="3276600"/>
                </a:lnTo>
                <a:lnTo>
                  <a:pt x="8811417" y="3225800"/>
                </a:lnTo>
                <a:lnTo>
                  <a:pt x="8810368" y="3175000"/>
                </a:lnTo>
                <a:lnTo>
                  <a:pt x="8808626" y="3136900"/>
                </a:lnTo>
                <a:lnTo>
                  <a:pt x="8806195" y="3086100"/>
                </a:lnTo>
                <a:lnTo>
                  <a:pt x="8803080" y="3035300"/>
                </a:lnTo>
                <a:lnTo>
                  <a:pt x="8799286" y="2984500"/>
                </a:lnTo>
                <a:lnTo>
                  <a:pt x="8794819" y="2946400"/>
                </a:lnTo>
                <a:lnTo>
                  <a:pt x="8789682" y="2895600"/>
                </a:lnTo>
                <a:lnTo>
                  <a:pt x="8783880" y="2844800"/>
                </a:lnTo>
                <a:lnTo>
                  <a:pt x="8777419" y="2794000"/>
                </a:lnTo>
                <a:lnTo>
                  <a:pt x="8770302" y="2755900"/>
                </a:lnTo>
                <a:lnTo>
                  <a:pt x="8762536" y="2705100"/>
                </a:lnTo>
                <a:lnTo>
                  <a:pt x="8754124" y="2667000"/>
                </a:lnTo>
                <a:lnTo>
                  <a:pt x="8745072" y="2616200"/>
                </a:lnTo>
                <a:lnTo>
                  <a:pt x="8735385" y="2565400"/>
                </a:lnTo>
                <a:lnTo>
                  <a:pt x="8725066" y="2527300"/>
                </a:lnTo>
                <a:lnTo>
                  <a:pt x="8714122" y="2476500"/>
                </a:lnTo>
                <a:lnTo>
                  <a:pt x="8702556" y="2438400"/>
                </a:lnTo>
                <a:lnTo>
                  <a:pt x="8690373" y="2387600"/>
                </a:lnTo>
                <a:lnTo>
                  <a:pt x="8677580" y="2349500"/>
                </a:lnTo>
                <a:lnTo>
                  <a:pt x="8664179" y="2298700"/>
                </a:lnTo>
                <a:lnTo>
                  <a:pt x="8650176" y="2260600"/>
                </a:lnTo>
                <a:lnTo>
                  <a:pt x="8635577" y="2209800"/>
                </a:lnTo>
                <a:lnTo>
                  <a:pt x="8620385" y="2171700"/>
                </a:lnTo>
                <a:lnTo>
                  <a:pt x="8604605" y="2120900"/>
                </a:lnTo>
                <a:lnTo>
                  <a:pt x="8588243" y="2082800"/>
                </a:lnTo>
                <a:lnTo>
                  <a:pt x="8571302" y="2044700"/>
                </a:lnTo>
                <a:lnTo>
                  <a:pt x="8553789" y="1993900"/>
                </a:lnTo>
                <a:lnTo>
                  <a:pt x="8535707" y="1955800"/>
                </a:lnTo>
                <a:lnTo>
                  <a:pt x="8517062" y="1917700"/>
                </a:lnTo>
                <a:lnTo>
                  <a:pt x="8497858" y="1879600"/>
                </a:lnTo>
                <a:lnTo>
                  <a:pt x="8478100" y="1828800"/>
                </a:lnTo>
                <a:lnTo>
                  <a:pt x="8457794" y="1790700"/>
                </a:lnTo>
                <a:lnTo>
                  <a:pt x="8436943" y="1752600"/>
                </a:lnTo>
                <a:lnTo>
                  <a:pt x="8415552" y="1714500"/>
                </a:lnTo>
                <a:lnTo>
                  <a:pt x="8393627" y="1676400"/>
                </a:lnTo>
                <a:lnTo>
                  <a:pt x="8371172" y="1638300"/>
                </a:lnTo>
                <a:lnTo>
                  <a:pt x="8348192" y="1600200"/>
                </a:lnTo>
                <a:lnTo>
                  <a:pt x="8324692" y="1549400"/>
                </a:lnTo>
                <a:lnTo>
                  <a:pt x="8300677" y="1511300"/>
                </a:lnTo>
                <a:lnTo>
                  <a:pt x="8276151" y="1473200"/>
                </a:lnTo>
                <a:lnTo>
                  <a:pt x="8251119" y="1447800"/>
                </a:lnTo>
                <a:lnTo>
                  <a:pt x="8225587" y="1409700"/>
                </a:lnTo>
                <a:lnTo>
                  <a:pt x="8199558" y="1371600"/>
                </a:lnTo>
                <a:lnTo>
                  <a:pt x="8173038" y="1333500"/>
                </a:lnTo>
                <a:lnTo>
                  <a:pt x="8146031" y="1295400"/>
                </a:lnTo>
                <a:lnTo>
                  <a:pt x="8118543" y="1257300"/>
                </a:lnTo>
                <a:lnTo>
                  <a:pt x="8090578" y="1219200"/>
                </a:lnTo>
                <a:lnTo>
                  <a:pt x="8062141" y="1193800"/>
                </a:lnTo>
                <a:lnTo>
                  <a:pt x="8033236" y="1155700"/>
                </a:lnTo>
                <a:lnTo>
                  <a:pt x="8003869" y="1117600"/>
                </a:lnTo>
                <a:lnTo>
                  <a:pt x="7974045" y="1092200"/>
                </a:lnTo>
                <a:lnTo>
                  <a:pt x="7943767" y="1054100"/>
                </a:lnTo>
                <a:lnTo>
                  <a:pt x="7913042" y="1016000"/>
                </a:lnTo>
                <a:lnTo>
                  <a:pt x="7881873" y="990600"/>
                </a:lnTo>
                <a:lnTo>
                  <a:pt x="7850266" y="952500"/>
                </a:lnTo>
                <a:lnTo>
                  <a:pt x="7818226" y="927100"/>
                </a:lnTo>
                <a:lnTo>
                  <a:pt x="7785757" y="889000"/>
                </a:lnTo>
                <a:lnTo>
                  <a:pt x="7719551" y="838200"/>
                </a:lnTo>
                <a:lnTo>
                  <a:pt x="7685824" y="800100"/>
                </a:lnTo>
                <a:lnTo>
                  <a:pt x="7617147" y="749300"/>
                </a:lnTo>
                <a:lnTo>
                  <a:pt x="7582206" y="711200"/>
                </a:lnTo>
                <a:lnTo>
                  <a:pt x="7511144" y="660400"/>
                </a:lnTo>
                <a:lnTo>
                  <a:pt x="7438540" y="609600"/>
                </a:lnTo>
                <a:lnTo>
                  <a:pt x="7364433" y="558800"/>
                </a:lnTo>
                <a:lnTo>
                  <a:pt x="7250537" y="482600"/>
                </a:lnTo>
                <a:lnTo>
                  <a:pt x="7133475" y="406400"/>
                </a:lnTo>
                <a:lnTo>
                  <a:pt x="7093774" y="393700"/>
                </a:lnTo>
                <a:lnTo>
                  <a:pt x="7013378" y="342900"/>
                </a:lnTo>
                <a:lnTo>
                  <a:pt x="6972693" y="330200"/>
                </a:lnTo>
                <a:lnTo>
                  <a:pt x="6931690" y="304800"/>
                </a:lnTo>
                <a:lnTo>
                  <a:pt x="6890374" y="292100"/>
                </a:lnTo>
                <a:lnTo>
                  <a:pt x="6848749" y="266700"/>
                </a:lnTo>
                <a:lnTo>
                  <a:pt x="6806820" y="254000"/>
                </a:lnTo>
                <a:lnTo>
                  <a:pt x="6764593" y="228600"/>
                </a:lnTo>
                <a:lnTo>
                  <a:pt x="6636167" y="190500"/>
                </a:lnTo>
                <a:lnTo>
                  <a:pt x="6592792" y="165100"/>
                </a:lnTo>
                <a:lnTo>
                  <a:pt x="6281745" y="76200"/>
                </a:lnTo>
                <a:close/>
              </a:path>
              <a:path w="8811895" h="6553200">
                <a:moveTo>
                  <a:pt x="6098594" y="38100"/>
                </a:moveTo>
                <a:lnTo>
                  <a:pt x="2713173" y="38100"/>
                </a:lnTo>
                <a:lnTo>
                  <a:pt x="2575460" y="76200"/>
                </a:lnTo>
                <a:lnTo>
                  <a:pt x="6236307" y="76200"/>
                </a:lnTo>
                <a:lnTo>
                  <a:pt x="6098594" y="38100"/>
                </a:lnTo>
                <a:close/>
              </a:path>
              <a:path w="8811895" h="6553200">
                <a:moveTo>
                  <a:pt x="6005668" y="25400"/>
                </a:moveTo>
                <a:lnTo>
                  <a:pt x="2806099" y="25400"/>
                </a:lnTo>
                <a:lnTo>
                  <a:pt x="2759528" y="38100"/>
                </a:lnTo>
                <a:lnTo>
                  <a:pt x="6052239" y="38100"/>
                </a:lnTo>
                <a:lnTo>
                  <a:pt x="6005668" y="25400"/>
                </a:lnTo>
                <a:close/>
              </a:path>
              <a:path w="8811895" h="6553200">
                <a:moveTo>
                  <a:pt x="5911892" y="12700"/>
                </a:moveTo>
                <a:lnTo>
                  <a:pt x="2899875" y="12700"/>
                </a:lnTo>
                <a:lnTo>
                  <a:pt x="2852883" y="25400"/>
                </a:lnTo>
                <a:lnTo>
                  <a:pt x="5958884" y="25400"/>
                </a:lnTo>
                <a:lnTo>
                  <a:pt x="5911892" y="12700"/>
                </a:lnTo>
                <a:close/>
              </a:path>
              <a:path w="8811895" h="6553200">
                <a:moveTo>
                  <a:pt x="5769722" y="0"/>
                </a:moveTo>
                <a:lnTo>
                  <a:pt x="3042045" y="0"/>
                </a:lnTo>
                <a:lnTo>
                  <a:pt x="2994460" y="12700"/>
                </a:lnTo>
                <a:lnTo>
                  <a:pt x="5817307" y="12700"/>
                </a:lnTo>
                <a:lnTo>
                  <a:pt x="5769722" y="0"/>
                </a:lnTo>
                <a:close/>
              </a:path>
            </a:pathLst>
          </a:custGeom>
          <a:solidFill>
            <a:srgbClr val="878A79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64592" y="146304"/>
            <a:ext cx="8811895" cy="6565900"/>
          </a:xfrm>
          <a:custGeom>
            <a:avLst/>
            <a:gdLst/>
            <a:ahLst/>
            <a:cxnLst/>
            <a:rect l="l" t="t" r="r" b="b"/>
            <a:pathLst>
              <a:path w="8811895" h="6565900">
                <a:moveTo>
                  <a:pt x="0" y="3282696"/>
                </a:moveTo>
                <a:lnTo>
                  <a:pt x="350" y="3234218"/>
                </a:lnTo>
                <a:lnTo>
                  <a:pt x="1399" y="3185909"/>
                </a:lnTo>
                <a:lnTo>
                  <a:pt x="3141" y="3137774"/>
                </a:lnTo>
                <a:lnTo>
                  <a:pt x="5572" y="3089818"/>
                </a:lnTo>
                <a:lnTo>
                  <a:pt x="8687" y="3042045"/>
                </a:lnTo>
                <a:lnTo>
                  <a:pt x="12481" y="2994460"/>
                </a:lnTo>
                <a:lnTo>
                  <a:pt x="16948" y="2947068"/>
                </a:lnTo>
                <a:lnTo>
                  <a:pt x="22085" y="2899875"/>
                </a:lnTo>
                <a:lnTo>
                  <a:pt x="27887" y="2852883"/>
                </a:lnTo>
                <a:lnTo>
                  <a:pt x="34348" y="2806099"/>
                </a:lnTo>
                <a:lnTo>
                  <a:pt x="41465" y="2759528"/>
                </a:lnTo>
                <a:lnTo>
                  <a:pt x="49231" y="2713173"/>
                </a:lnTo>
                <a:lnTo>
                  <a:pt x="57643" y="2667040"/>
                </a:lnTo>
                <a:lnTo>
                  <a:pt x="66695" y="2621134"/>
                </a:lnTo>
                <a:lnTo>
                  <a:pt x="76382" y="2575460"/>
                </a:lnTo>
                <a:lnTo>
                  <a:pt x="86701" y="2530022"/>
                </a:lnTo>
                <a:lnTo>
                  <a:pt x="97645" y="2484825"/>
                </a:lnTo>
                <a:lnTo>
                  <a:pt x="109211" y="2439873"/>
                </a:lnTo>
                <a:lnTo>
                  <a:pt x="121394" y="2395173"/>
                </a:lnTo>
                <a:lnTo>
                  <a:pt x="134187" y="2350728"/>
                </a:lnTo>
                <a:lnTo>
                  <a:pt x="147588" y="2306544"/>
                </a:lnTo>
                <a:lnTo>
                  <a:pt x="161591" y="2262624"/>
                </a:lnTo>
                <a:lnTo>
                  <a:pt x="176190" y="2218975"/>
                </a:lnTo>
                <a:lnTo>
                  <a:pt x="191382" y="2175600"/>
                </a:lnTo>
                <a:lnTo>
                  <a:pt x="207162" y="2132506"/>
                </a:lnTo>
                <a:lnTo>
                  <a:pt x="223524" y="2089695"/>
                </a:lnTo>
                <a:lnTo>
                  <a:pt x="240465" y="2047174"/>
                </a:lnTo>
                <a:lnTo>
                  <a:pt x="257978" y="2004947"/>
                </a:lnTo>
                <a:lnTo>
                  <a:pt x="276060" y="1963018"/>
                </a:lnTo>
                <a:lnTo>
                  <a:pt x="294705" y="1921393"/>
                </a:lnTo>
                <a:lnTo>
                  <a:pt x="313909" y="1880077"/>
                </a:lnTo>
                <a:lnTo>
                  <a:pt x="333667" y="1839074"/>
                </a:lnTo>
                <a:lnTo>
                  <a:pt x="353973" y="1798389"/>
                </a:lnTo>
                <a:lnTo>
                  <a:pt x="374824" y="1758028"/>
                </a:lnTo>
                <a:lnTo>
                  <a:pt x="396215" y="1717993"/>
                </a:lnTo>
                <a:lnTo>
                  <a:pt x="418140" y="1678292"/>
                </a:lnTo>
                <a:lnTo>
                  <a:pt x="440595" y="1638927"/>
                </a:lnTo>
                <a:lnTo>
                  <a:pt x="463575" y="1599905"/>
                </a:lnTo>
                <a:lnTo>
                  <a:pt x="487075" y="1561230"/>
                </a:lnTo>
                <a:lnTo>
                  <a:pt x="511090" y="1522907"/>
                </a:lnTo>
                <a:lnTo>
                  <a:pt x="535616" y="1484940"/>
                </a:lnTo>
                <a:lnTo>
                  <a:pt x="560648" y="1447334"/>
                </a:lnTo>
                <a:lnTo>
                  <a:pt x="586180" y="1410095"/>
                </a:lnTo>
                <a:lnTo>
                  <a:pt x="612209" y="1373227"/>
                </a:lnTo>
                <a:lnTo>
                  <a:pt x="638729" y="1336735"/>
                </a:lnTo>
                <a:lnTo>
                  <a:pt x="665736" y="1300623"/>
                </a:lnTo>
                <a:lnTo>
                  <a:pt x="693224" y="1264897"/>
                </a:lnTo>
                <a:lnTo>
                  <a:pt x="721189" y="1229561"/>
                </a:lnTo>
                <a:lnTo>
                  <a:pt x="749626" y="1194620"/>
                </a:lnTo>
                <a:lnTo>
                  <a:pt x="778531" y="1160079"/>
                </a:lnTo>
                <a:lnTo>
                  <a:pt x="807898" y="1125943"/>
                </a:lnTo>
                <a:lnTo>
                  <a:pt x="837722" y="1092216"/>
                </a:lnTo>
                <a:lnTo>
                  <a:pt x="868000" y="1058904"/>
                </a:lnTo>
                <a:lnTo>
                  <a:pt x="898725" y="1026010"/>
                </a:lnTo>
                <a:lnTo>
                  <a:pt x="929894" y="993541"/>
                </a:lnTo>
                <a:lnTo>
                  <a:pt x="961501" y="961501"/>
                </a:lnTo>
                <a:lnTo>
                  <a:pt x="993541" y="929894"/>
                </a:lnTo>
                <a:lnTo>
                  <a:pt x="1026010" y="898725"/>
                </a:lnTo>
                <a:lnTo>
                  <a:pt x="1058904" y="868000"/>
                </a:lnTo>
                <a:lnTo>
                  <a:pt x="1092216" y="837722"/>
                </a:lnTo>
                <a:lnTo>
                  <a:pt x="1125943" y="807898"/>
                </a:lnTo>
                <a:lnTo>
                  <a:pt x="1160079" y="778531"/>
                </a:lnTo>
                <a:lnTo>
                  <a:pt x="1194620" y="749626"/>
                </a:lnTo>
                <a:lnTo>
                  <a:pt x="1229561" y="721189"/>
                </a:lnTo>
                <a:lnTo>
                  <a:pt x="1264897" y="693224"/>
                </a:lnTo>
                <a:lnTo>
                  <a:pt x="1300623" y="665736"/>
                </a:lnTo>
                <a:lnTo>
                  <a:pt x="1336735" y="638729"/>
                </a:lnTo>
                <a:lnTo>
                  <a:pt x="1373227" y="612209"/>
                </a:lnTo>
                <a:lnTo>
                  <a:pt x="1410095" y="586180"/>
                </a:lnTo>
                <a:lnTo>
                  <a:pt x="1447334" y="560648"/>
                </a:lnTo>
                <a:lnTo>
                  <a:pt x="1484940" y="535616"/>
                </a:lnTo>
                <a:lnTo>
                  <a:pt x="1522907" y="511090"/>
                </a:lnTo>
                <a:lnTo>
                  <a:pt x="1561230" y="487075"/>
                </a:lnTo>
                <a:lnTo>
                  <a:pt x="1599905" y="463575"/>
                </a:lnTo>
                <a:lnTo>
                  <a:pt x="1638927" y="440595"/>
                </a:lnTo>
                <a:lnTo>
                  <a:pt x="1678292" y="418140"/>
                </a:lnTo>
                <a:lnTo>
                  <a:pt x="1717993" y="396215"/>
                </a:lnTo>
                <a:lnTo>
                  <a:pt x="1758028" y="374824"/>
                </a:lnTo>
                <a:lnTo>
                  <a:pt x="1798389" y="353973"/>
                </a:lnTo>
                <a:lnTo>
                  <a:pt x="1839074" y="333667"/>
                </a:lnTo>
                <a:lnTo>
                  <a:pt x="1880077" y="313909"/>
                </a:lnTo>
                <a:lnTo>
                  <a:pt x="1921393" y="294705"/>
                </a:lnTo>
                <a:lnTo>
                  <a:pt x="1963018" y="276060"/>
                </a:lnTo>
                <a:lnTo>
                  <a:pt x="2004947" y="257978"/>
                </a:lnTo>
                <a:lnTo>
                  <a:pt x="2047174" y="240465"/>
                </a:lnTo>
                <a:lnTo>
                  <a:pt x="2089695" y="223524"/>
                </a:lnTo>
                <a:lnTo>
                  <a:pt x="2132506" y="207162"/>
                </a:lnTo>
                <a:lnTo>
                  <a:pt x="2175600" y="191382"/>
                </a:lnTo>
                <a:lnTo>
                  <a:pt x="2218975" y="176190"/>
                </a:lnTo>
                <a:lnTo>
                  <a:pt x="2262624" y="161591"/>
                </a:lnTo>
                <a:lnTo>
                  <a:pt x="2306544" y="147588"/>
                </a:lnTo>
                <a:lnTo>
                  <a:pt x="2350728" y="134187"/>
                </a:lnTo>
                <a:lnTo>
                  <a:pt x="2395173" y="121394"/>
                </a:lnTo>
                <a:lnTo>
                  <a:pt x="2439873" y="109211"/>
                </a:lnTo>
                <a:lnTo>
                  <a:pt x="2484825" y="97645"/>
                </a:lnTo>
                <a:lnTo>
                  <a:pt x="2530022" y="86701"/>
                </a:lnTo>
                <a:lnTo>
                  <a:pt x="2575460" y="76382"/>
                </a:lnTo>
                <a:lnTo>
                  <a:pt x="2621134" y="66695"/>
                </a:lnTo>
                <a:lnTo>
                  <a:pt x="2667040" y="57643"/>
                </a:lnTo>
                <a:lnTo>
                  <a:pt x="2713173" y="49231"/>
                </a:lnTo>
                <a:lnTo>
                  <a:pt x="2759528" y="41465"/>
                </a:lnTo>
                <a:lnTo>
                  <a:pt x="2806099" y="34348"/>
                </a:lnTo>
                <a:lnTo>
                  <a:pt x="2852883" y="27887"/>
                </a:lnTo>
                <a:lnTo>
                  <a:pt x="2899875" y="22085"/>
                </a:lnTo>
                <a:lnTo>
                  <a:pt x="2947068" y="16948"/>
                </a:lnTo>
                <a:lnTo>
                  <a:pt x="2994460" y="12481"/>
                </a:lnTo>
                <a:lnTo>
                  <a:pt x="3042045" y="8687"/>
                </a:lnTo>
                <a:lnTo>
                  <a:pt x="3089818" y="5572"/>
                </a:lnTo>
                <a:lnTo>
                  <a:pt x="3137774" y="3141"/>
                </a:lnTo>
                <a:lnTo>
                  <a:pt x="3185909" y="1399"/>
                </a:lnTo>
                <a:lnTo>
                  <a:pt x="3234218" y="350"/>
                </a:lnTo>
                <a:lnTo>
                  <a:pt x="3282696" y="0"/>
                </a:lnTo>
                <a:lnTo>
                  <a:pt x="5529072" y="0"/>
                </a:lnTo>
                <a:lnTo>
                  <a:pt x="5577549" y="350"/>
                </a:lnTo>
                <a:lnTo>
                  <a:pt x="5625858" y="1399"/>
                </a:lnTo>
                <a:lnTo>
                  <a:pt x="5673993" y="3141"/>
                </a:lnTo>
                <a:lnTo>
                  <a:pt x="5721949" y="5572"/>
                </a:lnTo>
                <a:lnTo>
                  <a:pt x="5769722" y="8687"/>
                </a:lnTo>
                <a:lnTo>
                  <a:pt x="5817307" y="12481"/>
                </a:lnTo>
                <a:lnTo>
                  <a:pt x="5864699" y="16948"/>
                </a:lnTo>
                <a:lnTo>
                  <a:pt x="5911892" y="22085"/>
                </a:lnTo>
                <a:lnTo>
                  <a:pt x="5958884" y="27887"/>
                </a:lnTo>
                <a:lnTo>
                  <a:pt x="6005668" y="34348"/>
                </a:lnTo>
                <a:lnTo>
                  <a:pt x="6052239" y="41465"/>
                </a:lnTo>
                <a:lnTo>
                  <a:pt x="6098594" y="49231"/>
                </a:lnTo>
                <a:lnTo>
                  <a:pt x="6144727" y="57643"/>
                </a:lnTo>
                <a:lnTo>
                  <a:pt x="6190633" y="66695"/>
                </a:lnTo>
                <a:lnTo>
                  <a:pt x="6236307" y="76382"/>
                </a:lnTo>
                <a:lnTo>
                  <a:pt x="6281745" y="86701"/>
                </a:lnTo>
                <a:lnTo>
                  <a:pt x="6326942" y="97645"/>
                </a:lnTo>
                <a:lnTo>
                  <a:pt x="6371894" y="109211"/>
                </a:lnTo>
                <a:lnTo>
                  <a:pt x="6416594" y="121394"/>
                </a:lnTo>
                <a:lnTo>
                  <a:pt x="6461039" y="134187"/>
                </a:lnTo>
                <a:lnTo>
                  <a:pt x="6505223" y="147588"/>
                </a:lnTo>
                <a:lnTo>
                  <a:pt x="6549143" y="161591"/>
                </a:lnTo>
                <a:lnTo>
                  <a:pt x="6592792" y="176190"/>
                </a:lnTo>
                <a:lnTo>
                  <a:pt x="6636167" y="191382"/>
                </a:lnTo>
                <a:lnTo>
                  <a:pt x="6679261" y="207162"/>
                </a:lnTo>
                <a:lnTo>
                  <a:pt x="6722072" y="223524"/>
                </a:lnTo>
                <a:lnTo>
                  <a:pt x="6764593" y="240465"/>
                </a:lnTo>
                <a:lnTo>
                  <a:pt x="6806820" y="257978"/>
                </a:lnTo>
                <a:lnTo>
                  <a:pt x="6848749" y="276060"/>
                </a:lnTo>
                <a:lnTo>
                  <a:pt x="6890374" y="294705"/>
                </a:lnTo>
                <a:lnTo>
                  <a:pt x="6931690" y="313909"/>
                </a:lnTo>
                <a:lnTo>
                  <a:pt x="6972693" y="333667"/>
                </a:lnTo>
                <a:lnTo>
                  <a:pt x="7013378" y="353973"/>
                </a:lnTo>
                <a:lnTo>
                  <a:pt x="7053739" y="374824"/>
                </a:lnTo>
                <a:lnTo>
                  <a:pt x="7093774" y="396215"/>
                </a:lnTo>
                <a:lnTo>
                  <a:pt x="7133475" y="418140"/>
                </a:lnTo>
                <a:lnTo>
                  <a:pt x="7172840" y="440595"/>
                </a:lnTo>
                <a:lnTo>
                  <a:pt x="7211862" y="463575"/>
                </a:lnTo>
                <a:lnTo>
                  <a:pt x="7250537" y="487075"/>
                </a:lnTo>
                <a:lnTo>
                  <a:pt x="7288860" y="511090"/>
                </a:lnTo>
                <a:lnTo>
                  <a:pt x="7326827" y="535616"/>
                </a:lnTo>
                <a:lnTo>
                  <a:pt x="7364433" y="560648"/>
                </a:lnTo>
                <a:lnTo>
                  <a:pt x="7401672" y="586180"/>
                </a:lnTo>
                <a:lnTo>
                  <a:pt x="7438540" y="612209"/>
                </a:lnTo>
                <a:lnTo>
                  <a:pt x="7475032" y="638729"/>
                </a:lnTo>
                <a:lnTo>
                  <a:pt x="7511144" y="665736"/>
                </a:lnTo>
                <a:lnTo>
                  <a:pt x="7546870" y="693224"/>
                </a:lnTo>
                <a:lnTo>
                  <a:pt x="7582206" y="721189"/>
                </a:lnTo>
                <a:lnTo>
                  <a:pt x="7617147" y="749626"/>
                </a:lnTo>
                <a:lnTo>
                  <a:pt x="7651688" y="778531"/>
                </a:lnTo>
                <a:lnTo>
                  <a:pt x="7685824" y="807898"/>
                </a:lnTo>
                <a:lnTo>
                  <a:pt x="7719551" y="837722"/>
                </a:lnTo>
                <a:lnTo>
                  <a:pt x="7752863" y="868000"/>
                </a:lnTo>
                <a:lnTo>
                  <a:pt x="7785757" y="898725"/>
                </a:lnTo>
                <a:lnTo>
                  <a:pt x="7818226" y="929894"/>
                </a:lnTo>
                <a:lnTo>
                  <a:pt x="7850266" y="961501"/>
                </a:lnTo>
                <a:lnTo>
                  <a:pt x="7881873" y="993541"/>
                </a:lnTo>
                <a:lnTo>
                  <a:pt x="7913042" y="1026010"/>
                </a:lnTo>
                <a:lnTo>
                  <a:pt x="7943767" y="1058904"/>
                </a:lnTo>
                <a:lnTo>
                  <a:pt x="7974045" y="1092216"/>
                </a:lnTo>
                <a:lnTo>
                  <a:pt x="8003869" y="1125943"/>
                </a:lnTo>
                <a:lnTo>
                  <a:pt x="8033236" y="1160079"/>
                </a:lnTo>
                <a:lnTo>
                  <a:pt x="8062141" y="1194620"/>
                </a:lnTo>
                <a:lnTo>
                  <a:pt x="8090578" y="1229561"/>
                </a:lnTo>
                <a:lnTo>
                  <a:pt x="8118543" y="1264897"/>
                </a:lnTo>
                <a:lnTo>
                  <a:pt x="8146031" y="1300623"/>
                </a:lnTo>
                <a:lnTo>
                  <a:pt x="8173038" y="1336735"/>
                </a:lnTo>
                <a:lnTo>
                  <a:pt x="8199558" y="1373227"/>
                </a:lnTo>
                <a:lnTo>
                  <a:pt x="8225587" y="1410095"/>
                </a:lnTo>
                <a:lnTo>
                  <a:pt x="8251119" y="1447334"/>
                </a:lnTo>
                <a:lnTo>
                  <a:pt x="8276151" y="1484940"/>
                </a:lnTo>
                <a:lnTo>
                  <a:pt x="8300677" y="1522907"/>
                </a:lnTo>
                <a:lnTo>
                  <a:pt x="8324692" y="1561230"/>
                </a:lnTo>
                <a:lnTo>
                  <a:pt x="8348192" y="1599905"/>
                </a:lnTo>
                <a:lnTo>
                  <a:pt x="8371172" y="1638927"/>
                </a:lnTo>
                <a:lnTo>
                  <a:pt x="8393627" y="1678292"/>
                </a:lnTo>
                <a:lnTo>
                  <a:pt x="8415552" y="1717993"/>
                </a:lnTo>
                <a:lnTo>
                  <a:pt x="8436943" y="1758028"/>
                </a:lnTo>
                <a:lnTo>
                  <a:pt x="8457794" y="1798389"/>
                </a:lnTo>
                <a:lnTo>
                  <a:pt x="8478100" y="1839074"/>
                </a:lnTo>
                <a:lnTo>
                  <a:pt x="8497858" y="1880077"/>
                </a:lnTo>
                <a:lnTo>
                  <a:pt x="8517062" y="1921393"/>
                </a:lnTo>
                <a:lnTo>
                  <a:pt x="8535707" y="1963018"/>
                </a:lnTo>
                <a:lnTo>
                  <a:pt x="8553789" y="2004947"/>
                </a:lnTo>
                <a:lnTo>
                  <a:pt x="8571302" y="2047174"/>
                </a:lnTo>
                <a:lnTo>
                  <a:pt x="8588243" y="2089695"/>
                </a:lnTo>
                <a:lnTo>
                  <a:pt x="8604605" y="2132506"/>
                </a:lnTo>
                <a:lnTo>
                  <a:pt x="8620385" y="2175600"/>
                </a:lnTo>
                <a:lnTo>
                  <a:pt x="8635577" y="2218975"/>
                </a:lnTo>
                <a:lnTo>
                  <a:pt x="8650176" y="2262624"/>
                </a:lnTo>
                <a:lnTo>
                  <a:pt x="8664179" y="2306544"/>
                </a:lnTo>
                <a:lnTo>
                  <a:pt x="8677580" y="2350728"/>
                </a:lnTo>
                <a:lnTo>
                  <a:pt x="8690373" y="2395173"/>
                </a:lnTo>
                <a:lnTo>
                  <a:pt x="8702556" y="2439873"/>
                </a:lnTo>
                <a:lnTo>
                  <a:pt x="8714122" y="2484825"/>
                </a:lnTo>
                <a:lnTo>
                  <a:pt x="8725066" y="2530022"/>
                </a:lnTo>
                <a:lnTo>
                  <a:pt x="8735385" y="2575460"/>
                </a:lnTo>
                <a:lnTo>
                  <a:pt x="8745072" y="2621134"/>
                </a:lnTo>
                <a:lnTo>
                  <a:pt x="8754124" y="2667040"/>
                </a:lnTo>
                <a:lnTo>
                  <a:pt x="8762536" y="2713173"/>
                </a:lnTo>
                <a:lnTo>
                  <a:pt x="8770302" y="2759528"/>
                </a:lnTo>
                <a:lnTo>
                  <a:pt x="8777419" y="2806099"/>
                </a:lnTo>
                <a:lnTo>
                  <a:pt x="8783880" y="2852883"/>
                </a:lnTo>
                <a:lnTo>
                  <a:pt x="8789682" y="2899875"/>
                </a:lnTo>
                <a:lnTo>
                  <a:pt x="8794819" y="2947068"/>
                </a:lnTo>
                <a:lnTo>
                  <a:pt x="8799286" y="2994460"/>
                </a:lnTo>
                <a:lnTo>
                  <a:pt x="8803080" y="3042045"/>
                </a:lnTo>
                <a:lnTo>
                  <a:pt x="8806195" y="3089818"/>
                </a:lnTo>
                <a:lnTo>
                  <a:pt x="8808626" y="3137774"/>
                </a:lnTo>
                <a:lnTo>
                  <a:pt x="8810368" y="3185909"/>
                </a:lnTo>
                <a:lnTo>
                  <a:pt x="8811417" y="3234218"/>
                </a:lnTo>
                <a:lnTo>
                  <a:pt x="8811767" y="3282696"/>
                </a:lnTo>
                <a:lnTo>
                  <a:pt x="8811417" y="3331173"/>
                </a:lnTo>
                <a:lnTo>
                  <a:pt x="8810368" y="3379482"/>
                </a:lnTo>
                <a:lnTo>
                  <a:pt x="8808626" y="3427617"/>
                </a:lnTo>
                <a:lnTo>
                  <a:pt x="8806195" y="3475573"/>
                </a:lnTo>
                <a:lnTo>
                  <a:pt x="8803080" y="3523346"/>
                </a:lnTo>
                <a:lnTo>
                  <a:pt x="8799286" y="3570931"/>
                </a:lnTo>
                <a:lnTo>
                  <a:pt x="8794819" y="3618323"/>
                </a:lnTo>
                <a:lnTo>
                  <a:pt x="8789682" y="3665516"/>
                </a:lnTo>
                <a:lnTo>
                  <a:pt x="8783880" y="3712508"/>
                </a:lnTo>
                <a:lnTo>
                  <a:pt x="8777419" y="3759292"/>
                </a:lnTo>
                <a:lnTo>
                  <a:pt x="8770302" y="3805863"/>
                </a:lnTo>
                <a:lnTo>
                  <a:pt x="8762536" y="3852218"/>
                </a:lnTo>
                <a:lnTo>
                  <a:pt x="8754124" y="3898351"/>
                </a:lnTo>
                <a:lnTo>
                  <a:pt x="8745072" y="3944257"/>
                </a:lnTo>
                <a:lnTo>
                  <a:pt x="8735385" y="3989931"/>
                </a:lnTo>
                <a:lnTo>
                  <a:pt x="8725066" y="4035369"/>
                </a:lnTo>
                <a:lnTo>
                  <a:pt x="8714122" y="4080566"/>
                </a:lnTo>
                <a:lnTo>
                  <a:pt x="8702556" y="4125518"/>
                </a:lnTo>
                <a:lnTo>
                  <a:pt x="8690373" y="4170218"/>
                </a:lnTo>
                <a:lnTo>
                  <a:pt x="8677580" y="4214663"/>
                </a:lnTo>
                <a:lnTo>
                  <a:pt x="8664179" y="4258847"/>
                </a:lnTo>
                <a:lnTo>
                  <a:pt x="8650176" y="4302767"/>
                </a:lnTo>
                <a:lnTo>
                  <a:pt x="8635577" y="4346416"/>
                </a:lnTo>
                <a:lnTo>
                  <a:pt x="8620385" y="4389791"/>
                </a:lnTo>
                <a:lnTo>
                  <a:pt x="8604605" y="4432885"/>
                </a:lnTo>
                <a:lnTo>
                  <a:pt x="8588243" y="4475696"/>
                </a:lnTo>
                <a:lnTo>
                  <a:pt x="8571302" y="4518217"/>
                </a:lnTo>
                <a:lnTo>
                  <a:pt x="8553789" y="4560444"/>
                </a:lnTo>
                <a:lnTo>
                  <a:pt x="8535707" y="4602373"/>
                </a:lnTo>
                <a:lnTo>
                  <a:pt x="8517062" y="4643998"/>
                </a:lnTo>
                <a:lnTo>
                  <a:pt x="8497858" y="4685314"/>
                </a:lnTo>
                <a:lnTo>
                  <a:pt x="8478100" y="4726317"/>
                </a:lnTo>
                <a:lnTo>
                  <a:pt x="8457794" y="4767002"/>
                </a:lnTo>
                <a:lnTo>
                  <a:pt x="8436943" y="4807363"/>
                </a:lnTo>
                <a:lnTo>
                  <a:pt x="8415552" y="4847398"/>
                </a:lnTo>
                <a:lnTo>
                  <a:pt x="8393627" y="4887099"/>
                </a:lnTo>
                <a:lnTo>
                  <a:pt x="8371172" y="4926464"/>
                </a:lnTo>
                <a:lnTo>
                  <a:pt x="8348192" y="4965486"/>
                </a:lnTo>
                <a:lnTo>
                  <a:pt x="8324692" y="5004161"/>
                </a:lnTo>
                <a:lnTo>
                  <a:pt x="8300677" y="5042484"/>
                </a:lnTo>
                <a:lnTo>
                  <a:pt x="8276151" y="5080451"/>
                </a:lnTo>
                <a:lnTo>
                  <a:pt x="8251119" y="5118057"/>
                </a:lnTo>
                <a:lnTo>
                  <a:pt x="8225587" y="5155296"/>
                </a:lnTo>
                <a:lnTo>
                  <a:pt x="8199558" y="5192164"/>
                </a:lnTo>
                <a:lnTo>
                  <a:pt x="8173038" y="5228656"/>
                </a:lnTo>
                <a:lnTo>
                  <a:pt x="8146031" y="5264768"/>
                </a:lnTo>
                <a:lnTo>
                  <a:pt x="8118543" y="5300494"/>
                </a:lnTo>
                <a:lnTo>
                  <a:pt x="8090578" y="5335830"/>
                </a:lnTo>
                <a:lnTo>
                  <a:pt x="8062141" y="5370771"/>
                </a:lnTo>
                <a:lnTo>
                  <a:pt x="8033236" y="5405312"/>
                </a:lnTo>
                <a:lnTo>
                  <a:pt x="8003869" y="5439448"/>
                </a:lnTo>
                <a:lnTo>
                  <a:pt x="7974045" y="5473175"/>
                </a:lnTo>
                <a:lnTo>
                  <a:pt x="7943767" y="5506487"/>
                </a:lnTo>
                <a:lnTo>
                  <a:pt x="7913042" y="5539381"/>
                </a:lnTo>
                <a:lnTo>
                  <a:pt x="7881873" y="5571850"/>
                </a:lnTo>
                <a:lnTo>
                  <a:pt x="7850266" y="5603890"/>
                </a:lnTo>
                <a:lnTo>
                  <a:pt x="7818226" y="5635497"/>
                </a:lnTo>
                <a:lnTo>
                  <a:pt x="7785757" y="5666666"/>
                </a:lnTo>
                <a:lnTo>
                  <a:pt x="7752863" y="5697391"/>
                </a:lnTo>
                <a:lnTo>
                  <a:pt x="7719551" y="5727669"/>
                </a:lnTo>
                <a:lnTo>
                  <a:pt x="7685824" y="5757493"/>
                </a:lnTo>
                <a:lnTo>
                  <a:pt x="7651688" y="5786860"/>
                </a:lnTo>
                <a:lnTo>
                  <a:pt x="7617147" y="5815765"/>
                </a:lnTo>
                <a:lnTo>
                  <a:pt x="7582206" y="5844202"/>
                </a:lnTo>
                <a:lnTo>
                  <a:pt x="7546870" y="5872167"/>
                </a:lnTo>
                <a:lnTo>
                  <a:pt x="7511144" y="5899655"/>
                </a:lnTo>
                <a:lnTo>
                  <a:pt x="7475032" y="5926662"/>
                </a:lnTo>
                <a:lnTo>
                  <a:pt x="7438540" y="5953182"/>
                </a:lnTo>
                <a:lnTo>
                  <a:pt x="7401672" y="5979211"/>
                </a:lnTo>
                <a:lnTo>
                  <a:pt x="7364433" y="6004743"/>
                </a:lnTo>
                <a:lnTo>
                  <a:pt x="7326827" y="6029775"/>
                </a:lnTo>
                <a:lnTo>
                  <a:pt x="7288860" y="6054301"/>
                </a:lnTo>
                <a:lnTo>
                  <a:pt x="7250537" y="6078316"/>
                </a:lnTo>
                <a:lnTo>
                  <a:pt x="7211862" y="6101816"/>
                </a:lnTo>
                <a:lnTo>
                  <a:pt x="7172840" y="6124796"/>
                </a:lnTo>
                <a:lnTo>
                  <a:pt x="7133475" y="6147251"/>
                </a:lnTo>
                <a:lnTo>
                  <a:pt x="7093774" y="6169176"/>
                </a:lnTo>
                <a:lnTo>
                  <a:pt x="7053739" y="6190567"/>
                </a:lnTo>
                <a:lnTo>
                  <a:pt x="7013378" y="6211418"/>
                </a:lnTo>
                <a:lnTo>
                  <a:pt x="6972693" y="6231724"/>
                </a:lnTo>
                <a:lnTo>
                  <a:pt x="6931690" y="6251482"/>
                </a:lnTo>
                <a:lnTo>
                  <a:pt x="6890374" y="6270686"/>
                </a:lnTo>
                <a:lnTo>
                  <a:pt x="6848749" y="6289331"/>
                </a:lnTo>
                <a:lnTo>
                  <a:pt x="6806820" y="6307413"/>
                </a:lnTo>
                <a:lnTo>
                  <a:pt x="6764593" y="6324926"/>
                </a:lnTo>
                <a:lnTo>
                  <a:pt x="6722072" y="6341867"/>
                </a:lnTo>
                <a:lnTo>
                  <a:pt x="6679261" y="6358229"/>
                </a:lnTo>
                <a:lnTo>
                  <a:pt x="6636167" y="6374009"/>
                </a:lnTo>
                <a:lnTo>
                  <a:pt x="6592792" y="6389201"/>
                </a:lnTo>
                <a:lnTo>
                  <a:pt x="6549143" y="6403800"/>
                </a:lnTo>
                <a:lnTo>
                  <a:pt x="6505223" y="6417803"/>
                </a:lnTo>
                <a:lnTo>
                  <a:pt x="6461039" y="6431204"/>
                </a:lnTo>
                <a:lnTo>
                  <a:pt x="6416594" y="6443997"/>
                </a:lnTo>
                <a:lnTo>
                  <a:pt x="6371894" y="6456180"/>
                </a:lnTo>
                <a:lnTo>
                  <a:pt x="6326942" y="6467746"/>
                </a:lnTo>
                <a:lnTo>
                  <a:pt x="6281745" y="6478690"/>
                </a:lnTo>
                <a:lnTo>
                  <a:pt x="6236307" y="6489009"/>
                </a:lnTo>
                <a:lnTo>
                  <a:pt x="6190633" y="6498696"/>
                </a:lnTo>
                <a:lnTo>
                  <a:pt x="6144727" y="6507748"/>
                </a:lnTo>
                <a:lnTo>
                  <a:pt x="6098594" y="6516160"/>
                </a:lnTo>
                <a:lnTo>
                  <a:pt x="6052239" y="6523926"/>
                </a:lnTo>
                <a:lnTo>
                  <a:pt x="6005668" y="6531043"/>
                </a:lnTo>
                <a:lnTo>
                  <a:pt x="5958884" y="6537504"/>
                </a:lnTo>
                <a:lnTo>
                  <a:pt x="5911892" y="6543306"/>
                </a:lnTo>
                <a:lnTo>
                  <a:pt x="5864699" y="6548443"/>
                </a:lnTo>
                <a:lnTo>
                  <a:pt x="5817307" y="6552910"/>
                </a:lnTo>
                <a:lnTo>
                  <a:pt x="5769722" y="6556704"/>
                </a:lnTo>
                <a:lnTo>
                  <a:pt x="5721949" y="6559819"/>
                </a:lnTo>
                <a:lnTo>
                  <a:pt x="5673993" y="6562250"/>
                </a:lnTo>
                <a:lnTo>
                  <a:pt x="5625858" y="6563992"/>
                </a:lnTo>
                <a:lnTo>
                  <a:pt x="5577549" y="6565041"/>
                </a:lnTo>
                <a:lnTo>
                  <a:pt x="5529072" y="6565392"/>
                </a:lnTo>
                <a:lnTo>
                  <a:pt x="3282696" y="6565392"/>
                </a:lnTo>
                <a:lnTo>
                  <a:pt x="3234218" y="6565041"/>
                </a:lnTo>
                <a:lnTo>
                  <a:pt x="3185909" y="6563992"/>
                </a:lnTo>
                <a:lnTo>
                  <a:pt x="3137774" y="6562250"/>
                </a:lnTo>
                <a:lnTo>
                  <a:pt x="3089818" y="6559819"/>
                </a:lnTo>
                <a:lnTo>
                  <a:pt x="3042045" y="6556704"/>
                </a:lnTo>
                <a:lnTo>
                  <a:pt x="2994460" y="6552910"/>
                </a:lnTo>
                <a:lnTo>
                  <a:pt x="2947068" y="6548443"/>
                </a:lnTo>
                <a:lnTo>
                  <a:pt x="2899875" y="6543306"/>
                </a:lnTo>
                <a:lnTo>
                  <a:pt x="2852883" y="6537504"/>
                </a:lnTo>
                <a:lnTo>
                  <a:pt x="2806099" y="6531043"/>
                </a:lnTo>
                <a:lnTo>
                  <a:pt x="2759528" y="6523926"/>
                </a:lnTo>
                <a:lnTo>
                  <a:pt x="2713173" y="6516160"/>
                </a:lnTo>
                <a:lnTo>
                  <a:pt x="2667040" y="6507748"/>
                </a:lnTo>
                <a:lnTo>
                  <a:pt x="2621134" y="6498696"/>
                </a:lnTo>
                <a:lnTo>
                  <a:pt x="2575460" y="6489009"/>
                </a:lnTo>
                <a:lnTo>
                  <a:pt x="2530022" y="6478690"/>
                </a:lnTo>
                <a:lnTo>
                  <a:pt x="2484825" y="6467746"/>
                </a:lnTo>
                <a:lnTo>
                  <a:pt x="2439873" y="6456180"/>
                </a:lnTo>
                <a:lnTo>
                  <a:pt x="2395173" y="6443997"/>
                </a:lnTo>
                <a:lnTo>
                  <a:pt x="2350728" y="6431204"/>
                </a:lnTo>
                <a:lnTo>
                  <a:pt x="2306544" y="6417803"/>
                </a:lnTo>
                <a:lnTo>
                  <a:pt x="2262624" y="6403800"/>
                </a:lnTo>
                <a:lnTo>
                  <a:pt x="2218975" y="6389201"/>
                </a:lnTo>
                <a:lnTo>
                  <a:pt x="2175600" y="6374009"/>
                </a:lnTo>
                <a:lnTo>
                  <a:pt x="2132506" y="6358229"/>
                </a:lnTo>
                <a:lnTo>
                  <a:pt x="2089695" y="6341867"/>
                </a:lnTo>
                <a:lnTo>
                  <a:pt x="2047174" y="6324926"/>
                </a:lnTo>
                <a:lnTo>
                  <a:pt x="2004947" y="6307413"/>
                </a:lnTo>
                <a:lnTo>
                  <a:pt x="1963018" y="6289331"/>
                </a:lnTo>
                <a:lnTo>
                  <a:pt x="1921393" y="6270686"/>
                </a:lnTo>
                <a:lnTo>
                  <a:pt x="1880077" y="6251482"/>
                </a:lnTo>
                <a:lnTo>
                  <a:pt x="1839074" y="6231724"/>
                </a:lnTo>
                <a:lnTo>
                  <a:pt x="1798389" y="6211418"/>
                </a:lnTo>
                <a:lnTo>
                  <a:pt x="1758028" y="6190567"/>
                </a:lnTo>
                <a:lnTo>
                  <a:pt x="1717993" y="6169176"/>
                </a:lnTo>
                <a:lnTo>
                  <a:pt x="1678292" y="6147251"/>
                </a:lnTo>
                <a:lnTo>
                  <a:pt x="1638927" y="6124796"/>
                </a:lnTo>
                <a:lnTo>
                  <a:pt x="1599905" y="6101816"/>
                </a:lnTo>
                <a:lnTo>
                  <a:pt x="1561230" y="6078316"/>
                </a:lnTo>
                <a:lnTo>
                  <a:pt x="1522907" y="6054301"/>
                </a:lnTo>
                <a:lnTo>
                  <a:pt x="1484940" y="6029775"/>
                </a:lnTo>
                <a:lnTo>
                  <a:pt x="1447334" y="6004743"/>
                </a:lnTo>
                <a:lnTo>
                  <a:pt x="1410095" y="5979211"/>
                </a:lnTo>
                <a:lnTo>
                  <a:pt x="1373227" y="5953182"/>
                </a:lnTo>
                <a:lnTo>
                  <a:pt x="1336735" y="5926662"/>
                </a:lnTo>
                <a:lnTo>
                  <a:pt x="1300623" y="5899655"/>
                </a:lnTo>
                <a:lnTo>
                  <a:pt x="1264897" y="5872167"/>
                </a:lnTo>
                <a:lnTo>
                  <a:pt x="1229561" y="5844202"/>
                </a:lnTo>
                <a:lnTo>
                  <a:pt x="1194620" y="5815765"/>
                </a:lnTo>
                <a:lnTo>
                  <a:pt x="1160079" y="5786860"/>
                </a:lnTo>
                <a:lnTo>
                  <a:pt x="1125943" y="5757493"/>
                </a:lnTo>
                <a:lnTo>
                  <a:pt x="1092216" y="5727669"/>
                </a:lnTo>
                <a:lnTo>
                  <a:pt x="1058904" y="5697391"/>
                </a:lnTo>
                <a:lnTo>
                  <a:pt x="1026010" y="5666666"/>
                </a:lnTo>
                <a:lnTo>
                  <a:pt x="993541" y="5635497"/>
                </a:lnTo>
                <a:lnTo>
                  <a:pt x="961501" y="5603890"/>
                </a:lnTo>
                <a:lnTo>
                  <a:pt x="929894" y="5571850"/>
                </a:lnTo>
                <a:lnTo>
                  <a:pt x="898725" y="5539381"/>
                </a:lnTo>
                <a:lnTo>
                  <a:pt x="868000" y="5506487"/>
                </a:lnTo>
                <a:lnTo>
                  <a:pt x="837722" y="5473175"/>
                </a:lnTo>
                <a:lnTo>
                  <a:pt x="807898" y="5439448"/>
                </a:lnTo>
                <a:lnTo>
                  <a:pt x="778531" y="5405312"/>
                </a:lnTo>
                <a:lnTo>
                  <a:pt x="749626" y="5370771"/>
                </a:lnTo>
                <a:lnTo>
                  <a:pt x="721189" y="5335830"/>
                </a:lnTo>
                <a:lnTo>
                  <a:pt x="693224" y="5300494"/>
                </a:lnTo>
                <a:lnTo>
                  <a:pt x="665736" y="5264768"/>
                </a:lnTo>
                <a:lnTo>
                  <a:pt x="638729" y="5228656"/>
                </a:lnTo>
                <a:lnTo>
                  <a:pt x="612209" y="5192164"/>
                </a:lnTo>
                <a:lnTo>
                  <a:pt x="586180" y="5155296"/>
                </a:lnTo>
                <a:lnTo>
                  <a:pt x="560648" y="5118057"/>
                </a:lnTo>
                <a:lnTo>
                  <a:pt x="535616" y="5080451"/>
                </a:lnTo>
                <a:lnTo>
                  <a:pt x="511090" y="5042484"/>
                </a:lnTo>
                <a:lnTo>
                  <a:pt x="487075" y="5004161"/>
                </a:lnTo>
                <a:lnTo>
                  <a:pt x="463575" y="4965486"/>
                </a:lnTo>
                <a:lnTo>
                  <a:pt x="440595" y="4926464"/>
                </a:lnTo>
                <a:lnTo>
                  <a:pt x="418140" y="4887099"/>
                </a:lnTo>
                <a:lnTo>
                  <a:pt x="396215" y="4847398"/>
                </a:lnTo>
                <a:lnTo>
                  <a:pt x="374824" y="4807363"/>
                </a:lnTo>
                <a:lnTo>
                  <a:pt x="353973" y="4767002"/>
                </a:lnTo>
                <a:lnTo>
                  <a:pt x="333667" y="4726317"/>
                </a:lnTo>
                <a:lnTo>
                  <a:pt x="313909" y="4685314"/>
                </a:lnTo>
                <a:lnTo>
                  <a:pt x="294705" y="4643998"/>
                </a:lnTo>
                <a:lnTo>
                  <a:pt x="276060" y="4602373"/>
                </a:lnTo>
                <a:lnTo>
                  <a:pt x="257978" y="4560444"/>
                </a:lnTo>
                <a:lnTo>
                  <a:pt x="240465" y="4518217"/>
                </a:lnTo>
                <a:lnTo>
                  <a:pt x="223524" y="4475696"/>
                </a:lnTo>
                <a:lnTo>
                  <a:pt x="207162" y="4432885"/>
                </a:lnTo>
                <a:lnTo>
                  <a:pt x="191382" y="4389791"/>
                </a:lnTo>
                <a:lnTo>
                  <a:pt x="176190" y="4346416"/>
                </a:lnTo>
                <a:lnTo>
                  <a:pt x="161591" y="4302767"/>
                </a:lnTo>
                <a:lnTo>
                  <a:pt x="147588" y="4258847"/>
                </a:lnTo>
                <a:lnTo>
                  <a:pt x="134187" y="4214663"/>
                </a:lnTo>
                <a:lnTo>
                  <a:pt x="121394" y="4170218"/>
                </a:lnTo>
                <a:lnTo>
                  <a:pt x="109211" y="4125518"/>
                </a:lnTo>
                <a:lnTo>
                  <a:pt x="97645" y="4080566"/>
                </a:lnTo>
                <a:lnTo>
                  <a:pt x="86701" y="4035369"/>
                </a:lnTo>
                <a:lnTo>
                  <a:pt x="76382" y="3989931"/>
                </a:lnTo>
                <a:lnTo>
                  <a:pt x="66695" y="3944257"/>
                </a:lnTo>
                <a:lnTo>
                  <a:pt x="57643" y="3898351"/>
                </a:lnTo>
                <a:lnTo>
                  <a:pt x="49231" y="3852218"/>
                </a:lnTo>
                <a:lnTo>
                  <a:pt x="41465" y="3805863"/>
                </a:lnTo>
                <a:lnTo>
                  <a:pt x="34348" y="3759292"/>
                </a:lnTo>
                <a:lnTo>
                  <a:pt x="27887" y="3712508"/>
                </a:lnTo>
                <a:lnTo>
                  <a:pt x="22085" y="3665516"/>
                </a:lnTo>
                <a:lnTo>
                  <a:pt x="16948" y="3618323"/>
                </a:lnTo>
                <a:lnTo>
                  <a:pt x="12481" y="3570931"/>
                </a:lnTo>
                <a:lnTo>
                  <a:pt x="8687" y="3523346"/>
                </a:lnTo>
                <a:lnTo>
                  <a:pt x="5572" y="3475573"/>
                </a:lnTo>
                <a:lnTo>
                  <a:pt x="3141" y="3427617"/>
                </a:lnTo>
                <a:lnTo>
                  <a:pt x="1399" y="3379482"/>
                </a:lnTo>
                <a:lnTo>
                  <a:pt x="350" y="3331173"/>
                </a:lnTo>
                <a:lnTo>
                  <a:pt x="0" y="3282696"/>
                </a:lnTo>
                <a:close/>
              </a:path>
            </a:pathLst>
          </a:custGeom>
          <a:ln w="12191">
            <a:solidFill>
              <a:srgbClr val="9C9F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88263" y="1423416"/>
            <a:ext cx="8001000" cy="9525"/>
          </a:xfrm>
          <a:custGeom>
            <a:avLst/>
            <a:gdLst/>
            <a:ahLst/>
            <a:cxnLst/>
            <a:rect l="l" t="t" r="r" b="b"/>
            <a:pathLst>
              <a:path w="8001000" h="9525">
                <a:moveTo>
                  <a:pt x="8001000" y="0"/>
                </a:moveTo>
                <a:lnTo>
                  <a:pt x="0" y="0"/>
                </a:lnTo>
                <a:lnTo>
                  <a:pt x="0" y="9144"/>
                </a:lnTo>
                <a:lnTo>
                  <a:pt x="8001000" y="9144"/>
                </a:lnTo>
                <a:lnTo>
                  <a:pt x="8001000" y="0"/>
                </a:lnTo>
                <a:close/>
              </a:path>
            </a:pathLst>
          </a:custGeom>
          <a:solidFill>
            <a:srgbClr val="71A2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929510" y="448767"/>
            <a:ext cx="5284978" cy="454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E6E9CA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1" i="0">
                <a:solidFill>
                  <a:srgbClr val="E6E9CA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1" i="0">
                <a:solidFill>
                  <a:srgbClr val="E6E9CA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64592" y="158495"/>
            <a:ext cx="8811895" cy="6553200"/>
          </a:xfrm>
          <a:custGeom>
            <a:avLst/>
            <a:gdLst/>
            <a:ahLst/>
            <a:cxnLst/>
            <a:rect l="l" t="t" r="r" b="b"/>
            <a:pathLst>
              <a:path w="8811895" h="6553200">
                <a:moveTo>
                  <a:pt x="5864699" y="6540500"/>
                </a:moveTo>
                <a:lnTo>
                  <a:pt x="2947068" y="6540500"/>
                </a:lnTo>
                <a:lnTo>
                  <a:pt x="2994460" y="6553200"/>
                </a:lnTo>
                <a:lnTo>
                  <a:pt x="5817307" y="6553200"/>
                </a:lnTo>
                <a:lnTo>
                  <a:pt x="5864699" y="6540500"/>
                </a:lnTo>
                <a:close/>
              </a:path>
              <a:path w="8811895" h="6553200">
                <a:moveTo>
                  <a:pt x="5958884" y="6527800"/>
                </a:moveTo>
                <a:lnTo>
                  <a:pt x="2852883" y="6527800"/>
                </a:lnTo>
                <a:lnTo>
                  <a:pt x="2899875" y="6540500"/>
                </a:lnTo>
                <a:lnTo>
                  <a:pt x="5911892" y="6540500"/>
                </a:lnTo>
                <a:lnTo>
                  <a:pt x="5958884" y="6527800"/>
                </a:lnTo>
                <a:close/>
              </a:path>
              <a:path w="8811895" h="6553200">
                <a:moveTo>
                  <a:pt x="6052239" y="6515100"/>
                </a:moveTo>
                <a:lnTo>
                  <a:pt x="2759528" y="6515100"/>
                </a:lnTo>
                <a:lnTo>
                  <a:pt x="2806099" y="6527800"/>
                </a:lnTo>
                <a:lnTo>
                  <a:pt x="6005668" y="6527800"/>
                </a:lnTo>
                <a:lnTo>
                  <a:pt x="6052239" y="6515100"/>
                </a:lnTo>
                <a:close/>
              </a:path>
              <a:path w="8811895" h="6553200">
                <a:moveTo>
                  <a:pt x="6236307" y="6477000"/>
                </a:moveTo>
                <a:lnTo>
                  <a:pt x="2575460" y="6477000"/>
                </a:lnTo>
                <a:lnTo>
                  <a:pt x="2713173" y="6515100"/>
                </a:lnTo>
                <a:lnTo>
                  <a:pt x="6098594" y="6515100"/>
                </a:lnTo>
                <a:lnTo>
                  <a:pt x="6236307" y="6477000"/>
                </a:lnTo>
                <a:close/>
              </a:path>
              <a:path w="8811895" h="6553200">
                <a:moveTo>
                  <a:pt x="6281745" y="76200"/>
                </a:moveTo>
                <a:lnTo>
                  <a:pt x="2530022" y="76200"/>
                </a:lnTo>
                <a:lnTo>
                  <a:pt x="2218975" y="165100"/>
                </a:lnTo>
                <a:lnTo>
                  <a:pt x="2175600" y="190500"/>
                </a:lnTo>
                <a:lnTo>
                  <a:pt x="2047174" y="228600"/>
                </a:lnTo>
                <a:lnTo>
                  <a:pt x="2004947" y="254000"/>
                </a:lnTo>
                <a:lnTo>
                  <a:pt x="1963018" y="266700"/>
                </a:lnTo>
                <a:lnTo>
                  <a:pt x="1921393" y="292100"/>
                </a:lnTo>
                <a:lnTo>
                  <a:pt x="1880077" y="304800"/>
                </a:lnTo>
                <a:lnTo>
                  <a:pt x="1839074" y="330200"/>
                </a:lnTo>
                <a:lnTo>
                  <a:pt x="1798389" y="342900"/>
                </a:lnTo>
                <a:lnTo>
                  <a:pt x="1717993" y="393700"/>
                </a:lnTo>
                <a:lnTo>
                  <a:pt x="1678292" y="406400"/>
                </a:lnTo>
                <a:lnTo>
                  <a:pt x="1561230" y="482600"/>
                </a:lnTo>
                <a:lnTo>
                  <a:pt x="1447334" y="558800"/>
                </a:lnTo>
                <a:lnTo>
                  <a:pt x="1373227" y="609600"/>
                </a:lnTo>
                <a:lnTo>
                  <a:pt x="1300623" y="660400"/>
                </a:lnTo>
                <a:lnTo>
                  <a:pt x="1229561" y="711200"/>
                </a:lnTo>
                <a:lnTo>
                  <a:pt x="1194620" y="749300"/>
                </a:lnTo>
                <a:lnTo>
                  <a:pt x="1125943" y="800100"/>
                </a:lnTo>
                <a:lnTo>
                  <a:pt x="1092216" y="838200"/>
                </a:lnTo>
                <a:lnTo>
                  <a:pt x="1026010" y="889000"/>
                </a:lnTo>
                <a:lnTo>
                  <a:pt x="993541" y="927100"/>
                </a:lnTo>
                <a:lnTo>
                  <a:pt x="961501" y="952500"/>
                </a:lnTo>
                <a:lnTo>
                  <a:pt x="929894" y="990600"/>
                </a:lnTo>
                <a:lnTo>
                  <a:pt x="898725" y="1016000"/>
                </a:lnTo>
                <a:lnTo>
                  <a:pt x="868000" y="1054100"/>
                </a:lnTo>
                <a:lnTo>
                  <a:pt x="837722" y="1092200"/>
                </a:lnTo>
                <a:lnTo>
                  <a:pt x="807898" y="1117600"/>
                </a:lnTo>
                <a:lnTo>
                  <a:pt x="778531" y="1155700"/>
                </a:lnTo>
                <a:lnTo>
                  <a:pt x="749626" y="1193800"/>
                </a:lnTo>
                <a:lnTo>
                  <a:pt x="721189" y="1219200"/>
                </a:lnTo>
                <a:lnTo>
                  <a:pt x="693224" y="1257300"/>
                </a:lnTo>
                <a:lnTo>
                  <a:pt x="665736" y="1295400"/>
                </a:lnTo>
                <a:lnTo>
                  <a:pt x="638729" y="1333500"/>
                </a:lnTo>
                <a:lnTo>
                  <a:pt x="612209" y="1371600"/>
                </a:lnTo>
                <a:lnTo>
                  <a:pt x="586180" y="1409700"/>
                </a:lnTo>
                <a:lnTo>
                  <a:pt x="560648" y="1447800"/>
                </a:lnTo>
                <a:lnTo>
                  <a:pt x="535616" y="1473200"/>
                </a:lnTo>
                <a:lnTo>
                  <a:pt x="511090" y="1511300"/>
                </a:lnTo>
                <a:lnTo>
                  <a:pt x="487075" y="1549400"/>
                </a:lnTo>
                <a:lnTo>
                  <a:pt x="463575" y="1600200"/>
                </a:lnTo>
                <a:lnTo>
                  <a:pt x="440595" y="1638300"/>
                </a:lnTo>
                <a:lnTo>
                  <a:pt x="418140" y="1676400"/>
                </a:lnTo>
                <a:lnTo>
                  <a:pt x="396215" y="1714500"/>
                </a:lnTo>
                <a:lnTo>
                  <a:pt x="374824" y="1752600"/>
                </a:lnTo>
                <a:lnTo>
                  <a:pt x="353973" y="1790700"/>
                </a:lnTo>
                <a:lnTo>
                  <a:pt x="333667" y="1828800"/>
                </a:lnTo>
                <a:lnTo>
                  <a:pt x="313909" y="1879600"/>
                </a:lnTo>
                <a:lnTo>
                  <a:pt x="294705" y="1917700"/>
                </a:lnTo>
                <a:lnTo>
                  <a:pt x="276060" y="1955800"/>
                </a:lnTo>
                <a:lnTo>
                  <a:pt x="257978" y="1993900"/>
                </a:lnTo>
                <a:lnTo>
                  <a:pt x="240465" y="2044700"/>
                </a:lnTo>
                <a:lnTo>
                  <a:pt x="223524" y="2082800"/>
                </a:lnTo>
                <a:lnTo>
                  <a:pt x="207162" y="2120900"/>
                </a:lnTo>
                <a:lnTo>
                  <a:pt x="191382" y="2171700"/>
                </a:lnTo>
                <a:lnTo>
                  <a:pt x="176190" y="2209800"/>
                </a:lnTo>
                <a:lnTo>
                  <a:pt x="161591" y="2260600"/>
                </a:lnTo>
                <a:lnTo>
                  <a:pt x="147588" y="2298700"/>
                </a:lnTo>
                <a:lnTo>
                  <a:pt x="134187" y="2349500"/>
                </a:lnTo>
                <a:lnTo>
                  <a:pt x="121394" y="2387600"/>
                </a:lnTo>
                <a:lnTo>
                  <a:pt x="109211" y="2438400"/>
                </a:lnTo>
                <a:lnTo>
                  <a:pt x="97645" y="2476500"/>
                </a:lnTo>
                <a:lnTo>
                  <a:pt x="86701" y="2527300"/>
                </a:lnTo>
                <a:lnTo>
                  <a:pt x="76382" y="2565400"/>
                </a:lnTo>
                <a:lnTo>
                  <a:pt x="66695" y="2616200"/>
                </a:lnTo>
                <a:lnTo>
                  <a:pt x="57643" y="2667000"/>
                </a:lnTo>
                <a:lnTo>
                  <a:pt x="49231" y="2705100"/>
                </a:lnTo>
                <a:lnTo>
                  <a:pt x="41465" y="2755900"/>
                </a:lnTo>
                <a:lnTo>
                  <a:pt x="34348" y="2794000"/>
                </a:lnTo>
                <a:lnTo>
                  <a:pt x="27887" y="2844800"/>
                </a:lnTo>
                <a:lnTo>
                  <a:pt x="22085" y="2895600"/>
                </a:lnTo>
                <a:lnTo>
                  <a:pt x="16948" y="2946400"/>
                </a:lnTo>
                <a:lnTo>
                  <a:pt x="12481" y="2984500"/>
                </a:lnTo>
                <a:lnTo>
                  <a:pt x="8687" y="3035300"/>
                </a:lnTo>
                <a:lnTo>
                  <a:pt x="5572" y="3086100"/>
                </a:lnTo>
                <a:lnTo>
                  <a:pt x="3141" y="3136900"/>
                </a:lnTo>
                <a:lnTo>
                  <a:pt x="1399" y="3175000"/>
                </a:lnTo>
                <a:lnTo>
                  <a:pt x="350" y="3225800"/>
                </a:lnTo>
                <a:lnTo>
                  <a:pt x="0" y="3276600"/>
                </a:lnTo>
                <a:lnTo>
                  <a:pt x="350" y="3327400"/>
                </a:lnTo>
                <a:lnTo>
                  <a:pt x="1399" y="3378200"/>
                </a:lnTo>
                <a:lnTo>
                  <a:pt x="3141" y="3416300"/>
                </a:lnTo>
                <a:lnTo>
                  <a:pt x="5572" y="3467100"/>
                </a:lnTo>
                <a:lnTo>
                  <a:pt x="8687" y="3517900"/>
                </a:lnTo>
                <a:lnTo>
                  <a:pt x="12481" y="3568700"/>
                </a:lnTo>
                <a:lnTo>
                  <a:pt x="16948" y="3606800"/>
                </a:lnTo>
                <a:lnTo>
                  <a:pt x="22085" y="3657600"/>
                </a:lnTo>
                <a:lnTo>
                  <a:pt x="27887" y="3708400"/>
                </a:lnTo>
                <a:lnTo>
                  <a:pt x="34348" y="3759200"/>
                </a:lnTo>
                <a:lnTo>
                  <a:pt x="41465" y="3797300"/>
                </a:lnTo>
                <a:lnTo>
                  <a:pt x="49231" y="3848100"/>
                </a:lnTo>
                <a:lnTo>
                  <a:pt x="57643" y="3886200"/>
                </a:lnTo>
                <a:lnTo>
                  <a:pt x="66695" y="3937000"/>
                </a:lnTo>
                <a:lnTo>
                  <a:pt x="76382" y="3987800"/>
                </a:lnTo>
                <a:lnTo>
                  <a:pt x="86701" y="4025900"/>
                </a:lnTo>
                <a:lnTo>
                  <a:pt x="97645" y="4076700"/>
                </a:lnTo>
                <a:lnTo>
                  <a:pt x="109211" y="4114800"/>
                </a:lnTo>
                <a:lnTo>
                  <a:pt x="121394" y="4165600"/>
                </a:lnTo>
                <a:lnTo>
                  <a:pt x="134187" y="4203700"/>
                </a:lnTo>
                <a:lnTo>
                  <a:pt x="147588" y="4254500"/>
                </a:lnTo>
                <a:lnTo>
                  <a:pt x="161591" y="4292600"/>
                </a:lnTo>
                <a:lnTo>
                  <a:pt x="176190" y="4343400"/>
                </a:lnTo>
                <a:lnTo>
                  <a:pt x="191382" y="4381500"/>
                </a:lnTo>
                <a:lnTo>
                  <a:pt x="207162" y="4432300"/>
                </a:lnTo>
                <a:lnTo>
                  <a:pt x="223524" y="4470400"/>
                </a:lnTo>
                <a:lnTo>
                  <a:pt x="240465" y="4508500"/>
                </a:lnTo>
                <a:lnTo>
                  <a:pt x="257978" y="4559300"/>
                </a:lnTo>
                <a:lnTo>
                  <a:pt x="276060" y="4597400"/>
                </a:lnTo>
                <a:lnTo>
                  <a:pt x="294705" y="4635500"/>
                </a:lnTo>
                <a:lnTo>
                  <a:pt x="313909" y="4673600"/>
                </a:lnTo>
                <a:lnTo>
                  <a:pt x="333667" y="4724400"/>
                </a:lnTo>
                <a:lnTo>
                  <a:pt x="353973" y="4762500"/>
                </a:lnTo>
                <a:lnTo>
                  <a:pt x="374824" y="4800600"/>
                </a:lnTo>
                <a:lnTo>
                  <a:pt x="396215" y="4838700"/>
                </a:lnTo>
                <a:lnTo>
                  <a:pt x="418140" y="4876800"/>
                </a:lnTo>
                <a:lnTo>
                  <a:pt x="440595" y="4914900"/>
                </a:lnTo>
                <a:lnTo>
                  <a:pt x="463575" y="4965700"/>
                </a:lnTo>
                <a:lnTo>
                  <a:pt x="487075" y="5003800"/>
                </a:lnTo>
                <a:lnTo>
                  <a:pt x="511090" y="5041900"/>
                </a:lnTo>
                <a:lnTo>
                  <a:pt x="535616" y="5080000"/>
                </a:lnTo>
                <a:lnTo>
                  <a:pt x="560648" y="5118100"/>
                </a:lnTo>
                <a:lnTo>
                  <a:pt x="586180" y="5143500"/>
                </a:lnTo>
                <a:lnTo>
                  <a:pt x="612209" y="5181600"/>
                </a:lnTo>
                <a:lnTo>
                  <a:pt x="638729" y="5219700"/>
                </a:lnTo>
                <a:lnTo>
                  <a:pt x="665736" y="5257800"/>
                </a:lnTo>
                <a:lnTo>
                  <a:pt x="693224" y="5295900"/>
                </a:lnTo>
                <a:lnTo>
                  <a:pt x="721189" y="5334000"/>
                </a:lnTo>
                <a:lnTo>
                  <a:pt x="749626" y="5359400"/>
                </a:lnTo>
                <a:lnTo>
                  <a:pt x="778531" y="5397500"/>
                </a:lnTo>
                <a:lnTo>
                  <a:pt x="807898" y="5435600"/>
                </a:lnTo>
                <a:lnTo>
                  <a:pt x="837722" y="5461000"/>
                </a:lnTo>
                <a:lnTo>
                  <a:pt x="868000" y="5499100"/>
                </a:lnTo>
                <a:lnTo>
                  <a:pt x="898725" y="5537200"/>
                </a:lnTo>
                <a:lnTo>
                  <a:pt x="929894" y="5562600"/>
                </a:lnTo>
                <a:lnTo>
                  <a:pt x="961501" y="5600700"/>
                </a:lnTo>
                <a:lnTo>
                  <a:pt x="993541" y="5626100"/>
                </a:lnTo>
                <a:lnTo>
                  <a:pt x="1026010" y="5664200"/>
                </a:lnTo>
                <a:lnTo>
                  <a:pt x="1058904" y="5689600"/>
                </a:lnTo>
                <a:lnTo>
                  <a:pt x="1092216" y="5727700"/>
                </a:lnTo>
                <a:lnTo>
                  <a:pt x="1125943" y="5753100"/>
                </a:lnTo>
                <a:lnTo>
                  <a:pt x="1194620" y="5803900"/>
                </a:lnTo>
                <a:lnTo>
                  <a:pt x="1229561" y="5842000"/>
                </a:lnTo>
                <a:lnTo>
                  <a:pt x="1300623" y="5892800"/>
                </a:lnTo>
                <a:lnTo>
                  <a:pt x="1373227" y="5943600"/>
                </a:lnTo>
                <a:lnTo>
                  <a:pt x="1447334" y="5994400"/>
                </a:lnTo>
                <a:lnTo>
                  <a:pt x="1561230" y="6070600"/>
                </a:lnTo>
                <a:lnTo>
                  <a:pt x="1678292" y="6146800"/>
                </a:lnTo>
                <a:lnTo>
                  <a:pt x="1717993" y="6159500"/>
                </a:lnTo>
                <a:lnTo>
                  <a:pt x="1798389" y="6210300"/>
                </a:lnTo>
                <a:lnTo>
                  <a:pt x="1839074" y="6223000"/>
                </a:lnTo>
                <a:lnTo>
                  <a:pt x="1880077" y="6248400"/>
                </a:lnTo>
                <a:lnTo>
                  <a:pt x="1921393" y="6261100"/>
                </a:lnTo>
                <a:lnTo>
                  <a:pt x="1963018" y="6286500"/>
                </a:lnTo>
                <a:lnTo>
                  <a:pt x="2004947" y="6299200"/>
                </a:lnTo>
                <a:lnTo>
                  <a:pt x="2047174" y="6324600"/>
                </a:lnTo>
                <a:lnTo>
                  <a:pt x="2175600" y="6362700"/>
                </a:lnTo>
                <a:lnTo>
                  <a:pt x="2218975" y="6388100"/>
                </a:lnTo>
                <a:lnTo>
                  <a:pt x="2530022" y="6477000"/>
                </a:lnTo>
                <a:lnTo>
                  <a:pt x="6281745" y="6477000"/>
                </a:lnTo>
                <a:lnTo>
                  <a:pt x="6592792" y="6388100"/>
                </a:lnTo>
                <a:lnTo>
                  <a:pt x="6636167" y="6362700"/>
                </a:lnTo>
                <a:lnTo>
                  <a:pt x="6764593" y="6324600"/>
                </a:lnTo>
                <a:lnTo>
                  <a:pt x="6806820" y="6299200"/>
                </a:lnTo>
                <a:lnTo>
                  <a:pt x="6848749" y="6286500"/>
                </a:lnTo>
                <a:lnTo>
                  <a:pt x="6890374" y="6261100"/>
                </a:lnTo>
                <a:lnTo>
                  <a:pt x="6931690" y="6248400"/>
                </a:lnTo>
                <a:lnTo>
                  <a:pt x="6972693" y="6223000"/>
                </a:lnTo>
                <a:lnTo>
                  <a:pt x="7013378" y="6210300"/>
                </a:lnTo>
                <a:lnTo>
                  <a:pt x="7093774" y="6159500"/>
                </a:lnTo>
                <a:lnTo>
                  <a:pt x="7133475" y="6146800"/>
                </a:lnTo>
                <a:lnTo>
                  <a:pt x="7250537" y="6070600"/>
                </a:lnTo>
                <a:lnTo>
                  <a:pt x="7364433" y="5994400"/>
                </a:lnTo>
                <a:lnTo>
                  <a:pt x="7438540" y="5943600"/>
                </a:lnTo>
                <a:lnTo>
                  <a:pt x="7511144" y="5892800"/>
                </a:lnTo>
                <a:lnTo>
                  <a:pt x="7582206" y="5842000"/>
                </a:lnTo>
                <a:lnTo>
                  <a:pt x="7617147" y="5803900"/>
                </a:lnTo>
                <a:lnTo>
                  <a:pt x="7685824" y="5753100"/>
                </a:lnTo>
                <a:lnTo>
                  <a:pt x="7719551" y="5727700"/>
                </a:lnTo>
                <a:lnTo>
                  <a:pt x="7752863" y="5689600"/>
                </a:lnTo>
                <a:lnTo>
                  <a:pt x="7785757" y="5664200"/>
                </a:lnTo>
                <a:lnTo>
                  <a:pt x="7818226" y="5626100"/>
                </a:lnTo>
                <a:lnTo>
                  <a:pt x="7850266" y="5600700"/>
                </a:lnTo>
                <a:lnTo>
                  <a:pt x="7881873" y="5562600"/>
                </a:lnTo>
                <a:lnTo>
                  <a:pt x="7913042" y="5537200"/>
                </a:lnTo>
                <a:lnTo>
                  <a:pt x="7943767" y="5499100"/>
                </a:lnTo>
                <a:lnTo>
                  <a:pt x="7974045" y="5461000"/>
                </a:lnTo>
                <a:lnTo>
                  <a:pt x="8003869" y="5435600"/>
                </a:lnTo>
                <a:lnTo>
                  <a:pt x="8033236" y="5397500"/>
                </a:lnTo>
                <a:lnTo>
                  <a:pt x="8062141" y="5359400"/>
                </a:lnTo>
                <a:lnTo>
                  <a:pt x="8090578" y="5334000"/>
                </a:lnTo>
                <a:lnTo>
                  <a:pt x="8118543" y="5295900"/>
                </a:lnTo>
                <a:lnTo>
                  <a:pt x="8146031" y="5257800"/>
                </a:lnTo>
                <a:lnTo>
                  <a:pt x="8173038" y="5219700"/>
                </a:lnTo>
                <a:lnTo>
                  <a:pt x="8199558" y="5181600"/>
                </a:lnTo>
                <a:lnTo>
                  <a:pt x="8225587" y="5143500"/>
                </a:lnTo>
                <a:lnTo>
                  <a:pt x="8251119" y="5118100"/>
                </a:lnTo>
                <a:lnTo>
                  <a:pt x="8276151" y="5080000"/>
                </a:lnTo>
                <a:lnTo>
                  <a:pt x="8300677" y="5041900"/>
                </a:lnTo>
                <a:lnTo>
                  <a:pt x="8324692" y="5003800"/>
                </a:lnTo>
                <a:lnTo>
                  <a:pt x="8348192" y="4965700"/>
                </a:lnTo>
                <a:lnTo>
                  <a:pt x="8371172" y="4914900"/>
                </a:lnTo>
                <a:lnTo>
                  <a:pt x="8393627" y="4876800"/>
                </a:lnTo>
                <a:lnTo>
                  <a:pt x="8415552" y="4838700"/>
                </a:lnTo>
                <a:lnTo>
                  <a:pt x="8436943" y="4800600"/>
                </a:lnTo>
                <a:lnTo>
                  <a:pt x="8457794" y="4762500"/>
                </a:lnTo>
                <a:lnTo>
                  <a:pt x="8478100" y="4724400"/>
                </a:lnTo>
                <a:lnTo>
                  <a:pt x="8497858" y="4673600"/>
                </a:lnTo>
                <a:lnTo>
                  <a:pt x="8517062" y="4635500"/>
                </a:lnTo>
                <a:lnTo>
                  <a:pt x="8535707" y="4597400"/>
                </a:lnTo>
                <a:lnTo>
                  <a:pt x="8553789" y="4559300"/>
                </a:lnTo>
                <a:lnTo>
                  <a:pt x="8571302" y="4508500"/>
                </a:lnTo>
                <a:lnTo>
                  <a:pt x="8588243" y="4470400"/>
                </a:lnTo>
                <a:lnTo>
                  <a:pt x="8604605" y="4432300"/>
                </a:lnTo>
                <a:lnTo>
                  <a:pt x="8620385" y="4381500"/>
                </a:lnTo>
                <a:lnTo>
                  <a:pt x="8635577" y="4343400"/>
                </a:lnTo>
                <a:lnTo>
                  <a:pt x="8650176" y="4292600"/>
                </a:lnTo>
                <a:lnTo>
                  <a:pt x="8664179" y="4254500"/>
                </a:lnTo>
                <a:lnTo>
                  <a:pt x="8677580" y="4203700"/>
                </a:lnTo>
                <a:lnTo>
                  <a:pt x="8690373" y="4165600"/>
                </a:lnTo>
                <a:lnTo>
                  <a:pt x="8702556" y="4114800"/>
                </a:lnTo>
                <a:lnTo>
                  <a:pt x="8714122" y="4076700"/>
                </a:lnTo>
                <a:lnTo>
                  <a:pt x="8725066" y="4025900"/>
                </a:lnTo>
                <a:lnTo>
                  <a:pt x="8735385" y="3987800"/>
                </a:lnTo>
                <a:lnTo>
                  <a:pt x="8745072" y="3937000"/>
                </a:lnTo>
                <a:lnTo>
                  <a:pt x="8754124" y="3886200"/>
                </a:lnTo>
                <a:lnTo>
                  <a:pt x="8762536" y="3848100"/>
                </a:lnTo>
                <a:lnTo>
                  <a:pt x="8770302" y="3797300"/>
                </a:lnTo>
                <a:lnTo>
                  <a:pt x="8777419" y="3759200"/>
                </a:lnTo>
                <a:lnTo>
                  <a:pt x="8783880" y="3708400"/>
                </a:lnTo>
                <a:lnTo>
                  <a:pt x="8789682" y="3657600"/>
                </a:lnTo>
                <a:lnTo>
                  <a:pt x="8794819" y="3606800"/>
                </a:lnTo>
                <a:lnTo>
                  <a:pt x="8799286" y="3568700"/>
                </a:lnTo>
                <a:lnTo>
                  <a:pt x="8803080" y="3517900"/>
                </a:lnTo>
                <a:lnTo>
                  <a:pt x="8806195" y="3467100"/>
                </a:lnTo>
                <a:lnTo>
                  <a:pt x="8808626" y="3416300"/>
                </a:lnTo>
                <a:lnTo>
                  <a:pt x="8810368" y="3378200"/>
                </a:lnTo>
                <a:lnTo>
                  <a:pt x="8811417" y="3327400"/>
                </a:lnTo>
                <a:lnTo>
                  <a:pt x="8811767" y="3276600"/>
                </a:lnTo>
                <a:lnTo>
                  <a:pt x="8811417" y="3225800"/>
                </a:lnTo>
                <a:lnTo>
                  <a:pt x="8810368" y="3175000"/>
                </a:lnTo>
                <a:lnTo>
                  <a:pt x="8808626" y="3136900"/>
                </a:lnTo>
                <a:lnTo>
                  <a:pt x="8806195" y="3086100"/>
                </a:lnTo>
                <a:lnTo>
                  <a:pt x="8803080" y="3035300"/>
                </a:lnTo>
                <a:lnTo>
                  <a:pt x="8799286" y="2984500"/>
                </a:lnTo>
                <a:lnTo>
                  <a:pt x="8794819" y="2946400"/>
                </a:lnTo>
                <a:lnTo>
                  <a:pt x="8789682" y="2895600"/>
                </a:lnTo>
                <a:lnTo>
                  <a:pt x="8783880" y="2844800"/>
                </a:lnTo>
                <a:lnTo>
                  <a:pt x="8777419" y="2794000"/>
                </a:lnTo>
                <a:lnTo>
                  <a:pt x="8770302" y="2755900"/>
                </a:lnTo>
                <a:lnTo>
                  <a:pt x="8762536" y="2705100"/>
                </a:lnTo>
                <a:lnTo>
                  <a:pt x="8754124" y="2667000"/>
                </a:lnTo>
                <a:lnTo>
                  <a:pt x="8745072" y="2616200"/>
                </a:lnTo>
                <a:lnTo>
                  <a:pt x="8735385" y="2565400"/>
                </a:lnTo>
                <a:lnTo>
                  <a:pt x="8725066" y="2527300"/>
                </a:lnTo>
                <a:lnTo>
                  <a:pt x="8714122" y="2476500"/>
                </a:lnTo>
                <a:lnTo>
                  <a:pt x="8702556" y="2438400"/>
                </a:lnTo>
                <a:lnTo>
                  <a:pt x="8690373" y="2387600"/>
                </a:lnTo>
                <a:lnTo>
                  <a:pt x="8677580" y="2349500"/>
                </a:lnTo>
                <a:lnTo>
                  <a:pt x="8664179" y="2298700"/>
                </a:lnTo>
                <a:lnTo>
                  <a:pt x="8650176" y="2260600"/>
                </a:lnTo>
                <a:lnTo>
                  <a:pt x="8635577" y="2209800"/>
                </a:lnTo>
                <a:lnTo>
                  <a:pt x="8620385" y="2171700"/>
                </a:lnTo>
                <a:lnTo>
                  <a:pt x="8604605" y="2120900"/>
                </a:lnTo>
                <a:lnTo>
                  <a:pt x="8588243" y="2082800"/>
                </a:lnTo>
                <a:lnTo>
                  <a:pt x="8571302" y="2044700"/>
                </a:lnTo>
                <a:lnTo>
                  <a:pt x="8553789" y="1993900"/>
                </a:lnTo>
                <a:lnTo>
                  <a:pt x="8535707" y="1955800"/>
                </a:lnTo>
                <a:lnTo>
                  <a:pt x="8517062" y="1917700"/>
                </a:lnTo>
                <a:lnTo>
                  <a:pt x="8497858" y="1879600"/>
                </a:lnTo>
                <a:lnTo>
                  <a:pt x="8478100" y="1828800"/>
                </a:lnTo>
                <a:lnTo>
                  <a:pt x="8457794" y="1790700"/>
                </a:lnTo>
                <a:lnTo>
                  <a:pt x="8436943" y="1752600"/>
                </a:lnTo>
                <a:lnTo>
                  <a:pt x="8415552" y="1714500"/>
                </a:lnTo>
                <a:lnTo>
                  <a:pt x="8393627" y="1676400"/>
                </a:lnTo>
                <a:lnTo>
                  <a:pt x="8371172" y="1638300"/>
                </a:lnTo>
                <a:lnTo>
                  <a:pt x="8348192" y="1600200"/>
                </a:lnTo>
                <a:lnTo>
                  <a:pt x="8324692" y="1549400"/>
                </a:lnTo>
                <a:lnTo>
                  <a:pt x="8300677" y="1511300"/>
                </a:lnTo>
                <a:lnTo>
                  <a:pt x="8276151" y="1473200"/>
                </a:lnTo>
                <a:lnTo>
                  <a:pt x="8251119" y="1447800"/>
                </a:lnTo>
                <a:lnTo>
                  <a:pt x="8225587" y="1409700"/>
                </a:lnTo>
                <a:lnTo>
                  <a:pt x="8199558" y="1371600"/>
                </a:lnTo>
                <a:lnTo>
                  <a:pt x="8173038" y="1333500"/>
                </a:lnTo>
                <a:lnTo>
                  <a:pt x="8146031" y="1295400"/>
                </a:lnTo>
                <a:lnTo>
                  <a:pt x="8118543" y="1257300"/>
                </a:lnTo>
                <a:lnTo>
                  <a:pt x="8090578" y="1219200"/>
                </a:lnTo>
                <a:lnTo>
                  <a:pt x="8062141" y="1193800"/>
                </a:lnTo>
                <a:lnTo>
                  <a:pt x="8033236" y="1155700"/>
                </a:lnTo>
                <a:lnTo>
                  <a:pt x="8003869" y="1117600"/>
                </a:lnTo>
                <a:lnTo>
                  <a:pt x="7974045" y="1092200"/>
                </a:lnTo>
                <a:lnTo>
                  <a:pt x="7943767" y="1054100"/>
                </a:lnTo>
                <a:lnTo>
                  <a:pt x="7913042" y="1016000"/>
                </a:lnTo>
                <a:lnTo>
                  <a:pt x="7881873" y="990600"/>
                </a:lnTo>
                <a:lnTo>
                  <a:pt x="7850266" y="952500"/>
                </a:lnTo>
                <a:lnTo>
                  <a:pt x="7818226" y="927100"/>
                </a:lnTo>
                <a:lnTo>
                  <a:pt x="7785757" y="889000"/>
                </a:lnTo>
                <a:lnTo>
                  <a:pt x="7719551" y="838200"/>
                </a:lnTo>
                <a:lnTo>
                  <a:pt x="7685824" y="800100"/>
                </a:lnTo>
                <a:lnTo>
                  <a:pt x="7617147" y="749300"/>
                </a:lnTo>
                <a:lnTo>
                  <a:pt x="7582206" y="711200"/>
                </a:lnTo>
                <a:lnTo>
                  <a:pt x="7511144" y="660400"/>
                </a:lnTo>
                <a:lnTo>
                  <a:pt x="7438540" y="609600"/>
                </a:lnTo>
                <a:lnTo>
                  <a:pt x="7364433" y="558800"/>
                </a:lnTo>
                <a:lnTo>
                  <a:pt x="7250537" y="482600"/>
                </a:lnTo>
                <a:lnTo>
                  <a:pt x="7133475" y="406400"/>
                </a:lnTo>
                <a:lnTo>
                  <a:pt x="7093774" y="393700"/>
                </a:lnTo>
                <a:lnTo>
                  <a:pt x="7013378" y="342900"/>
                </a:lnTo>
                <a:lnTo>
                  <a:pt x="6972693" y="330200"/>
                </a:lnTo>
                <a:lnTo>
                  <a:pt x="6931690" y="304800"/>
                </a:lnTo>
                <a:lnTo>
                  <a:pt x="6890374" y="292100"/>
                </a:lnTo>
                <a:lnTo>
                  <a:pt x="6848749" y="266700"/>
                </a:lnTo>
                <a:lnTo>
                  <a:pt x="6806820" y="254000"/>
                </a:lnTo>
                <a:lnTo>
                  <a:pt x="6764593" y="228600"/>
                </a:lnTo>
                <a:lnTo>
                  <a:pt x="6636167" y="190500"/>
                </a:lnTo>
                <a:lnTo>
                  <a:pt x="6592792" y="165100"/>
                </a:lnTo>
                <a:lnTo>
                  <a:pt x="6281745" y="76200"/>
                </a:lnTo>
                <a:close/>
              </a:path>
              <a:path w="8811895" h="6553200">
                <a:moveTo>
                  <a:pt x="6098594" y="38100"/>
                </a:moveTo>
                <a:lnTo>
                  <a:pt x="2713173" y="38100"/>
                </a:lnTo>
                <a:lnTo>
                  <a:pt x="2575460" y="76200"/>
                </a:lnTo>
                <a:lnTo>
                  <a:pt x="6236307" y="76200"/>
                </a:lnTo>
                <a:lnTo>
                  <a:pt x="6098594" y="38100"/>
                </a:lnTo>
                <a:close/>
              </a:path>
              <a:path w="8811895" h="6553200">
                <a:moveTo>
                  <a:pt x="6005668" y="25400"/>
                </a:moveTo>
                <a:lnTo>
                  <a:pt x="2806099" y="25400"/>
                </a:lnTo>
                <a:lnTo>
                  <a:pt x="2759528" y="38100"/>
                </a:lnTo>
                <a:lnTo>
                  <a:pt x="6052239" y="38100"/>
                </a:lnTo>
                <a:lnTo>
                  <a:pt x="6005668" y="25400"/>
                </a:lnTo>
                <a:close/>
              </a:path>
              <a:path w="8811895" h="6553200">
                <a:moveTo>
                  <a:pt x="5911892" y="12700"/>
                </a:moveTo>
                <a:lnTo>
                  <a:pt x="2899875" y="12700"/>
                </a:lnTo>
                <a:lnTo>
                  <a:pt x="2852883" y="25400"/>
                </a:lnTo>
                <a:lnTo>
                  <a:pt x="5958884" y="25400"/>
                </a:lnTo>
                <a:lnTo>
                  <a:pt x="5911892" y="12700"/>
                </a:lnTo>
                <a:close/>
              </a:path>
              <a:path w="8811895" h="6553200">
                <a:moveTo>
                  <a:pt x="5769722" y="0"/>
                </a:moveTo>
                <a:lnTo>
                  <a:pt x="3042045" y="0"/>
                </a:lnTo>
                <a:lnTo>
                  <a:pt x="2994460" y="12700"/>
                </a:lnTo>
                <a:lnTo>
                  <a:pt x="5817307" y="12700"/>
                </a:lnTo>
                <a:lnTo>
                  <a:pt x="5769722" y="0"/>
                </a:lnTo>
                <a:close/>
              </a:path>
            </a:pathLst>
          </a:custGeom>
          <a:solidFill>
            <a:srgbClr val="878A79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64592" y="146304"/>
            <a:ext cx="8811895" cy="6565900"/>
          </a:xfrm>
          <a:custGeom>
            <a:avLst/>
            <a:gdLst/>
            <a:ahLst/>
            <a:cxnLst/>
            <a:rect l="l" t="t" r="r" b="b"/>
            <a:pathLst>
              <a:path w="8811895" h="6565900">
                <a:moveTo>
                  <a:pt x="0" y="3282696"/>
                </a:moveTo>
                <a:lnTo>
                  <a:pt x="350" y="3234218"/>
                </a:lnTo>
                <a:lnTo>
                  <a:pt x="1399" y="3185909"/>
                </a:lnTo>
                <a:lnTo>
                  <a:pt x="3141" y="3137774"/>
                </a:lnTo>
                <a:lnTo>
                  <a:pt x="5572" y="3089818"/>
                </a:lnTo>
                <a:lnTo>
                  <a:pt x="8687" y="3042045"/>
                </a:lnTo>
                <a:lnTo>
                  <a:pt x="12481" y="2994460"/>
                </a:lnTo>
                <a:lnTo>
                  <a:pt x="16948" y="2947068"/>
                </a:lnTo>
                <a:lnTo>
                  <a:pt x="22085" y="2899875"/>
                </a:lnTo>
                <a:lnTo>
                  <a:pt x="27887" y="2852883"/>
                </a:lnTo>
                <a:lnTo>
                  <a:pt x="34348" y="2806099"/>
                </a:lnTo>
                <a:lnTo>
                  <a:pt x="41465" y="2759528"/>
                </a:lnTo>
                <a:lnTo>
                  <a:pt x="49231" y="2713173"/>
                </a:lnTo>
                <a:lnTo>
                  <a:pt x="57643" y="2667040"/>
                </a:lnTo>
                <a:lnTo>
                  <a:pt x="66695" y="2621134"/>
                </a:lnTo>
                <a:lnTo>
                  <a:pt x="76382" y="2575460"/>
                </a:lnTo>
                <a:lnTo>
                  <a:pt x="86701" y="2530022"/>
                </a:lnTo>
                <a:lnTo>
                  <a:pt x="97645" y="2484825"/>
                </a:lnTo>
                <a:lnTo>
                  <a:pt x="109211" y="2439873"/>
                </a:lnTo>
                <a:lnTo>
                  <a:pt x="121394" y="2395173"/>
                </a:lnTo>
                <a:lnTo>
                  <a:pt x="134187" y="2350728"/>
                </a:lnTo>
                <a:lnTo>
                  <a:pt x="147588" y="2306544"/>
                </a:lnTo>
                <a:lnTo>
                  <a:pt x="161591" y="2262624"/>
                </a:lnTo>
                <a:lnTo>
                  <a:pt x="176190" y="2218975"/>
                </a:lnTo>
                <a:lnTo>
                  <a:pt x="191382" y="2175600"/>
                </a:lnTo>
                <a:lnTo>
                  <a:pt x="207162" y="2132506"/>
                </a:lnTo>
                <a:lnTo>
                  <a:pt x="223524" y="2089695"/>
                </a:lnTo>
                <a:lnTo>
                  <a:pt x="240465" y="2047174"/>
                </a:lnTo>
                <a:lnTo>
                  <a:pt x="257978" y="2004947"/>
                </a:lnTo>
                <a:lnTo>
                  <a:pt x="276060" y="1963018"/>
                </a:lnTo>
                <a:lnTo>
                  <a:pt x="294705" y="1921393"/>
                </a:lnTo>
                <a:lnTo>
                  <a:pt x="313909" y="1880077"/>
                </a:lnTo>
                <a:lnTo>
                  <a:pt x="333667" y="1839074"/>
                </a:lnTo>
                <a:lnTo>
                  <a:pt x="353973" y="1798389"/>
                </a:lnTo>
                <a:lnTo>
                  <a:pt x="374824" y="1758028"/>
                </a:lnTo>
                <a:lnTo>
                  <a:pt x="396215" y="1717993"/>
                </a:lnTo>
                <a:lnTo>
                  <a:pt x="418140" y="1678292"/>
                </a:lnTo>
                <a:lnTo>
                  <a:pt x="440595" y="1638927"/>
                </a:lnTo>
                <a:lnTo>
                  <a:pt x="463575" y="1599905"/>
                </a:lnTo>
                <a:lnTo>
                  <a:pt x="487075" y="1561230"/>
                </a:lnTo>
                <a:lnTo>
                  <a:pt x="511090" y="1522907"/>
                </a:lnTo>
                <a:lnTo>
                  <a:pt x="535616" y="1484940"/>
                </a:lnTo>
                <a:lnTo>
                  <a:pt x="560648" y="1447334"/>
                </a:lnTo>
                <a:lnTo>
                  <a:pt x="586180" y="1410095"/>
                </a:lnTo>
                <a:lnTo>
                  <a:pt x="612209" y="1373227"/>
                </a:lnTo>
                <a:lnTo>
                  <a:pt x="638729" y="1336735"/>
                </a:lnTo>
                <a:lnTo>
                  <a:pt x="665736" y="1300623"/>
                </a:lnTo>
                <a:lnTo>
                  <a:pt x="693224" y="1264897"/>
                </a:lnTo>
                <a:lnTo>
                  <a:pt x="721189" y="1229561"/>
                </a:lnTo>
                <a:lnTo>
                  <a:pt x="749626" y="1194620"/>
                </a:lnTo>
                <a:lnTo>
                  <a:pt x="778531" y="1160079"/>
                </a:lnTo>
                <a:lnTo>
                  <a:pt x="807898" y="1125943"/>
                </a:lnTo>
                <a:lnTo>
                  <a:pt x="837722" y="1092216"/>
                </a:lnTo>
                <a:lnTo>
                  <a:pt x="868000" y="1058904"/>
                </a:lnTo>
                <a:lnTo>
                  <a:pt x="898725" y="1026010"/>
                </a:lnTo>
                <a:lnTo>
                  <a:pt x="929894" y="993541"/>
                </a:lnTo>
                <a:lnTo>
                  <a:pt x="961501" y="961501"/>
                </a:lnTo>
                <a:lnTo>
                  <a:pt x="993541" y="929894"/>
                </a:lnTo>
                <a:lnTo>
                  <a:pt x="1026010" y="898725"/>
                </a:lnTo>
                <a:lnTo>
                  <a:pt x="1058904" y="868000"/>
                </a:lnTo>
                <a:lnTo>
                  <a:pt x="1092216" y="837722"/>
                </a:lnTo>
                <a:lnTo>
                  <a:pt x="1125943" y="807898"/>
                </a:lnTo>
                <a:lnTo>
                  <a:pt x="1160079" y="778531"/>
                </a:lnTo>
                <a:lnTo>
                  <a:pt x="1194620" y="749626"/>
                </a:lnTo>
                <a:lnTo>
                  <a:pt x="1229561" y="721189"/>
                </a:lnTo>
                <a:lnTo>
                  <a:pt x="1264897" y="693224"/>
                </a:lnTo>
                <a:lnTo>
                  <a:pt x="1300623" y="665736"/>
                </a:lnTo>
                <a:lnTo>
                  <a:pt x="1336735" y="638729"/>
                </a:lnTo>
                <a:lnTo>
                  <a:pt x="1373227" y="612209"/>
                </a:lnTo>
                <a:lnTo>
                  <a:pt x="1410095" y="586180"/>
                </a:lnTo>
                <a:lnTo>
                  <a:pt x="1447334" y="560648"/>
                </a:lnTo>
                <a:lnTo>
                  <a:pt x="1484940" y="535616"/>
                </a:lnTo>
                <a:lnTo>
                  <a:pt x="1522907" y="511090"/>
                </a:lnTo>
                <a:lnTo>
                  <a:pt x="1561230" y="487075"/>
                </a:lnTo>
                <a:lnTo>
                  <a:pt x="1599905" y="463575"/>
                </a:lnTo>
                <a:lnTo>
                  <a:pt x="1638927" y="440595"/>
                </a:lnTo>
                <a:lnTo>
                  <a:pt x="1678292" y="418140"/>
                </a:lnTo>
                <a:lnTo>
                  <a:pt x="1717993" y="396215"/>
                </a:lnTo>
                <a:lnTo>
                  <a:pt x="1758028" y="374824"/>
                </a:lnTo>
                <a:lnTo>
                  <a:pt x="1798389" y="353973"/>
                </a:lnTo>
                <a:lnTo>
                  <a:pt x="1839074" y="333667"/>
                </a:lnTo>
                <a:lnTo>
                  <a:pt x="1880077" y="313909"/>
                </a:lnTo>
                <a:lnTo>
                  <a:pt x="1921393" y="294705"/>
                </a:lnTo>
                <a:lnTo>
                  <a:pt x="1963018" y="276060"/>
                </a:lnTo>
                <a:lnTo>
                  <a:pt x="2004947" y="257978"/>
                </a:lnTo>
                <a:lnTo>
                  <a:pt x="2047174" y="240465"/>
                </a:lnTo>
                <a:lnTo>
                  <a:pt x="2089695" y="223524"/>
                </a:lnTo>
                <a:lnTo>
                  <a:pt x="2132506" y="207162"/>
                </a:lnTo>
                <a:lnTo>
                  <a:pt x="2175600" y="191382"/>
                </a:lnTo>
                <a:lnTo>
                  <a:pt x="2218975" y="176190"/>
                </a:lnTo>
                <a:lnTo>
                  <a:pt x="2262624" y="161591"/>
                </a:lnTo>
                <a:lnTo>
                  <a:pt x="2306544" y="147588"/>
                </a:lnTo>
                <a:lnTo>
                  <a:pt x="2350728" y="134187"/>
                </a:lnTo>
                <a:lnTo>
                  <a:pt x="2395173" y="121394"/>
                </a:lnTo>
                <a:lnTo>
                  <a:pt x="2439873" y="109211"/>
                </a:lnTo>
                <a:lnTo>
                  <a:pt x="2484825" y="97645"/>
                </a:lnTo>
                <a:lnTo>
                  <a:pt x="2530022" y="86701"/>
                </a:lnTo>
                <a:lnTo>
                  <a:pt x="2575460" y="76382"/>
                </a:lnTo>
                <a:lnTo>
                  <a:pt x="2621134" y="66695"/>
                </a:lnTo>
                <a:lnTo>
                  <a:pt x="2667040" y="57643"/>
                </a:lnTo>
                <a:lnTo>
                  <a:pt x="2713173" y="49231"/>
                </a:lnTo>
                <a:lnTo>
                  <a:pt x="2759528" y="41465"/>
                </a:lnTo>
                <a:lnTo>
                  <a:pt x="2806099" y="34348"/>
                </a:lnTo>
                <a:lnTo>
                  <a:pt x="2852883" y="27887"/>
                </a:lnTo>
                <a:lnTo>
                  <a:pt x="2899875" y="22085"/>
                </a:lnTo>
                <a:lnTo>
                  <a:pt x="2947068" y="16948"/>
                </a:lnTo>
                <a:lnTo>
                  <a:pt x="2994460" y="12481"/>
                </a:lnTo>
                <a:lnTo>
                  <a:pt x="3042045" y="8687"/>
                </a:lnTo>
                <a:lnTo>
                  <a:pt x="3089818" y="5572"/>
                </a:lnTo>
                <a:lnTo>
                  <a:pt x="3137774" y="3141"/>
                </a:lnTo>
                <a:lnTo>
                  <a:pt x="3185909" y="1399"/>
                </a:lnTo>
                <a:lnTo>
                  <a:pt x="3234218" y="350"/>
                </a:lnTo>
                <a:lnTo>
                  <a:pt x="3282696" y="0"/>
                </a:lnTo>
                <a:lnTo>
                  <a:pt x="5529072" y="0"/>
                </a:lnTo>
                <a:lnTo>
                  <a:pt x="5577549" y="350"/>
                </a:lnTo>
                <a:lnTo>
                  <a:pt x="5625858" y="1399"/>
                </a:lnTo>
                <a:lnTo>
                  <a:pt x="5673993" y="3141"/>
                </a:lnTo>
                <a:lnTo>
                  <a:pt x="5721949" y="5572"/>
                </a:lnTo>
                <a:lnTo>
                  <a:pt x="5769722" y="8687"/>
                </a:lnTo>
                <a:lnTo>
                  <a:pt x="5817307" y="12481"/>
                </a:lnTo>
                <a:lnTo>
                  <a:pt x="5864699" y="16948"/>
                </a:lnTo>
                <a:lnTo>
                  <a:pt x="5911892" y="22085"/>
                </a:lnTo>
                <a:lnTo>
                  <a:pt x="5958884" y="27887"/>
                </a:lnTo>
                <a:lnTo>
                  <a:pt x="6005668" y="34348"/>
                </a:lnTo>
                <a:lnTo>
                  <a:pt x="6052239" y="41465"/>
                </a:lnTo>
                <a:lnTo>
                  <a:pt x="6098594" y="49231"/>
                </a:lnTo>
                <a:lnTo>
                  <a:pt x="6144727" y="57643"/>
                </a:lnTo>
                <a:lnTo>
                  <a:pt x="6190633" y="66695"/>
                </a:lnTo>
                <a:lnTo>
                  <a:pt x="6236307" y="76382"/>
                </a:lnTo>
                <a:lnTo>
                  <a:pt x="6281745" y="86701"/>
                </a:lnTo>
                <a:lnTo>
                  <a:pt x="6326942" y="97645"/>
                </a:lnTo>
                <a:lnTo>
                  <a:pt x="6371894" y="109211"/>
                </a:lnTo>
                <a:lnTo>
                  <a:pt x="6416594" y="121394"/>
                </a:lnTo>
                <a:lnTo>
                  <a:pt x="6461039" y="134187"/>
                </a:lnTo>
                <a:lnTo>
                  <a:pt x="6505223" y="147588"/>
                </a:lnTo>
                <a:lnTo>
                  <a:pt x="6549143" y="161591"/>
                </a:lnTo>
                <a:lnTo>
                  <a:pt x="6592792" y="176190"/>
                </a:lnTo>
                <a:lnTo>
                  <a:pt x="6636167" y="191382"/>
                </a:lnTo>
                <a:lnTo>
                  <a:pt x="6679261" y="207162"/>
                </a:lnTo>
                <a:lnTo>
                  <a:pt x="6722072" y="223524"/>
                </a:lnTo>
                <a:lnTo>
                  <a:pt x="6764593" y="240465"/>
                </a:lnTo>
                <a:lnTo>
                  <a:pt x="6806820" y="257978"/>
                </a:lnTo>
                <a:lnTo>
                  <a:pt x="6848749" y="276060"/>
                </a:lnTo>
                <a:lnTo>
                  <a:pt x="6890374" y="294705"/>
                </a:lnTo>
                <a:lnTo>
                  <a:pt x="6931690" y="313909"/>
                </a:lnTo>
                <a:lnTo>
                  <a:pt x="6972693" y="333667"/>
                </a:lnTo>
                <a:lnTo>
                  <a:pt x="7013378" y="353973"/>
                </a:lnTo>
                <a:lnTo>
                  <a:pt x="7053739" y="374824"/>
                </a:lnTo>
                <a:lnTo>
                  <a:pt x="7093774" y="396215"/>
                </a:lnTo>
                <a:lnTo>
                  <a:pt x="7133475" y="418140"/>
                </a:lnTo>
                <a:lnTo>
                  <a:pt x="7172840" y="440595"/>
                </a:lnTo>
                <a:lnTo>
                  <a:pt x="7211862" y="463575"/>
                </a:lnTo>
                <a:lnTo>
                  <a:pt x="7250537" y="487075"/>
                </a:lnTo>
                <a:lnTo>
                  <a:pt x="7288860" y="511090"/>
                </a:lnTo>
                <a:lnTo>
                  <a:pt x="7326827" y="535616"/>
                </a:lnTo>
                <a:lnTo>
                  <a:pt x="7364433" y="560648"/>
                </a:lnTo>
                <a:lnTo>
                  <a:pt x="7401672" y="586180"/>
                </a:lnTo>
                <a:lnTo>
                  <a:pt x="7438540" y="612209"/>
                </a:lnTo>
                <a:lnTo>
                  <a:pt x="7475032" y="638729"/>
                </a:lnTo>
                <a:lnTo>
                  <a:pt x="7511144" y="665736"/>
                </a:lnTo>
                <a:lnTo>
                  <a:pt x="7546870" y="693224"/>
                </a:lnTo>
                <a:lnTo>
                  <a:pt x="7582206" y="721189"/>
                </a:lnTo>
                <a:lnTo>
                  <a:pt x="7617147" y="749626"/>
                </a:lnTo>
                <a:lnTo>
                  <a:pt x="7651688" y="778531"/>
                </a:lnTo>
                <a:lnTo>
                  <a:pt x="7685824" y="807898"/>
                </a:lnTo>
                <a:lnTo>
                  <a:pt x="7719551" y="837722"/>
                </a:lnTo>
                <a:lnTo>
                  <a:pt x="7752863" y="868000"/>
                </a:lnTo>
                <a:lnTo>
                  <a:pt x="7785757" y="898725"/>
                </a:lnTo>
                <a:lnTo>
                  <a:pt x="7818226" y="929894"/>
                </a:lnTo>
                <a:lnTo>
                  <a:pt x="7850266" y="961501"/>
                </a:lnTo>
                <a:lnTo>
                  <a:pt x="7881873" y="993541"/>
                </a:lnTo>
                <a:lnTo>
                  <a:pt x="7913042" y="1026010"/>
                </a:lnTo>
                <a:lnTo>
                  <a:pt x="7943767" y="1058904"/>
                </a:lnTo>
                <a:lnTo>
                  <a:pt x="7974045" y="1092216"/>
                </a:lnTo>
                <a:lnTo>
                  <a:pt x="8003869" y="1125943"/>
                </a:lnTo>
                <a:lnTo>
                  <a:pt x="8033236" y="1160079"/>
                </a:lnTo>
                <a:lnTo>
                  <a:pt x="8062141" y="1194620"/>
                </a:lnTo>
                <a:lnTo>
                  <a:pt x="8090578" y="1229561"/>
                </a:lnTo>
                <a:lnTo>
                  <a:pt x="8118543" y="1264897"/>
                </a:lnTo>
                <a:lnTo>
                  <a:pt x="8146031" y="1300623"/>
                </a:lnTo>
                <a:lnTo>
                  <a:pt x="8173038" y="1336735"/>
                </a:lnTo>
                <a:lnTo>
                  <a:pt x="8199558" y="1373227"/>
                </a:lnTo>
                <a:lnTo>
                  <a:pt x="8225587" y="1410095"/>
                </a:lnTo>
                <a:lnTo>
                  <a:pt x="8251119" y="1447334"/>
                </a:lnTo>
                <a:lnTo>
                  <a:pt x="8276151" y="1484940"/>
                </a:lnTo>
                <a:lnTo>
                  <a:pt x="8300677" y="1522907"/>
                </a:lnTo>
                <a:lnTo>
                  <a:pt x="8324692" y="1561230"/>
                </a:lnTo>
                <a:lnTo>
                  <a:pt x="8348192" y="1599905"/>
                </a:lnTo>
                <a:lnTo>
                  <a:pt x="8371172" y="1638927"/>
                </a:lnTo>
                <a:lnTo>
                  <a:pt x="8393627" y="1678292"/>
                </a:lnTo>
                <a:lnTo>
                  <a:pt x="8415552" y="1717993"/>
                </a:lnTo>
                <a:lnTo>
                  <a:pt x="8436943" y="1758028"/>
                </a:lnTo>
                <a:lnTo>
                  <a:pt x="8457794" y="1798389"/>
                </a:lnTo>
                <a:lnTo>
                  <a:pt x="8478100" y="1839074"/>
                </a:lnTo>
                <a:lnTo>
                  <a:pt x="8497858" y="1880077"/>
                </a:lnTo>
                <a:lnTo>
                  <a:pt x="8517062" y="1921393"/>
                </a:lnTo>
                <a:lnTo>
                  <a:pt x="8535707" y="1963018"/>
                </a:lnTo>
                <a:lnTo>
                  <a:pt x="8553789" y="2004947"/>
                </a:lnTo>
                <a:lnTo>
                  <a:pt x="8571302" y="2047174"/>
                </a:lnTo>
                <a:lnTo>
                  <a:pt x="8588243" y="2089695"/>
                </a:lnTo>
                <a:lnTo>
                  <a:pt x="8604605" y="2132506"/>
                </a:lnTo>
                <a:lnTo>
                  <a:pt x="8620385" y="2175600"/>
                </a:lnTo>
                <a:lnTo>
                  <a:pt x="8635577" y="2218975"/>
                </a:lnTo>
                <a:lnTo>
                  <a:pt x="8650176" y="2262624"/>
                </a:lnTo>
                <a:lnTo>
                  <a:pt x="8664179" y="2306544"/>
                </a:lnTo>
                <a:lnTo>
                  <a:pt x="8677580" y="2350728"/>
                </a:lnTo>
                <a:lnTo>
                  <a:pt x="8690373" y="2395173"/>
                </a:lnTo>
                <a:lnTo>
                  <a:pt x="8702556" y="2439873"/>
                </a:lnTo>
                <a:lnTo>
                  <a:pt x="8714122" y="2484825"/>
                </a:lnTo>
                <a:lnTo>
                  <a:pt x="8725066" y="2530022"/>
                </a:lnTo>
                <a:lnTo>
                  <a:pt x="8735385" y="2575460"/>
                </a:lnTo>
                <a:lnTo>
                  <a:pt x="8745072" y="2621134"/>
                </a:lnTo>
                <a:lnTo>
                  <a:pt x="8754124" y="2667040"/>
                </a:lnTo>
                <a:lnTo>
                  <a:pt x="8762536" y="2713173"/>
                </a:lnTo>
                <a:lnTo>
                  <a:pt x="8770302" y="2759528"/>
                </a:lnTo>
                <a:lnTo>
                  <a:pt x="8777419" y="2806099"/>
                </a:lnTo>
                <a:lnTo>
                  <a:pt x="8783880" y="2852883"/>
                </a:lnTo>
                <a:lnTo>
                  <a:pt x="8789682" y="2899875"/>
                </a:lnTo>
                <a:lnTo>
                  <a:pt x="8794819" y="2947068"/>
                </a:lnTo>
                <a:lnTo>
                  <a:pt x="8799286" y="2994460"/>
                </a:lnTo>
                <a:lnTo>
                  <a:pt x="8803080" y="3042045"/>
                </a:lnTo>
                <a:lnTo>
                  <a:pt x="8806195" y="3089818"/>
                </a:lnTo>
                <a:lnTo>
                  <a:pt x="8808626" y="3137774"/>
                </a:lnTo>
                <a:lnTo>
                  <a:pt x="8810368" y="3185909"/>
                </a:lnTo>
                <a:lnTo>
                  <a:pt x="8811417" y="3234218"/>
                </a:lnTo>
                <a:lnTo>
                  <a:pt x="8811767" y="3282696"/>
                </a:lnTo>
                <a:lnTo>
                  <a:pt x="8811417" y="3331173"/>
                </a:lnTo>
                <a:lnTo>
                  <a:pt x="8810368" y="3379482"/>
                </a:lnTo>
                <a:lnTo>
                  <a:pt x="8808626" y="3427617"/>
                </a:lnTo>
                <a:lnTo>
                  <a:pt x="8806195" y="3475573"/>
                </a:lnTo>
                <a:lnTo>
                  <a:pt x="8803080" y="3523346"/>
                </a:lnTo>
                <a:lnTo>
                  <a:pt x="8799286" y="3570931"/>
                </a:lnTo>
                <a:lnTo>
                  <a:pt x="8794819" y="3618323"/>
                </a:lnTo>
                <a:lnTo>
                  <a:pt x="8789682" y="3665516"/>
                </a:lnTo>
                <a:lnTo>
                  <a:pt x="8783880" y="3712508"/>
                </a:lnTo>
                <a:lnTo>
                  <a:pt x="8777419" y="3759292"/>
                </a:lnTo>
                <a:lnTo>
                  <a:pt x="8770302" y="3805863"/>
                </a:lnTo>
                <a:lnTo>
                  <a:pt x="8762536" y="3852218"/>
                </a:lnTo>
                <a:lnTo>
                  <a:pt x="8754124" y="3898351"/>
                </a:lnTo>
                <a:lnTo>
                  <a:pt x="8745072" y="3944257"/>
                </a:lnTo>
                <a:lnTo>
                  <a:pt x="8735385" y="3989931"/>
                </a:lnTo>
                <a:lnTo>
                  <a:pt x="8725066" y="4035369"/>
                </a:lnTo>
                <a:lnTo>
                  <a:pt x="8714122" y="4080566"/>
                </a:lnTo>
                <a:lnTo>
                  <a:pt x="8702556" y="4125518"/>
                </a:lnTo>
                <a:lnTo>
                  <a:pt x="8690373" y="4170218"/>
                </a:lnTo>
                <a:lnTo>
                  <a:pt x="8677580" y="4214663"/>
                </a:lnTo>
                <a:lnTo>
                  <a:pt x="8664179" y="4258847"/>
                </a:lnTo>
                <a:lnTo>
                  <a:pt x="8650176" y="4302767"/>
                </a:lnTo>
                <a:lnTo>
                  <a:pt x="8635577" y="4346416"/>
                </a:lnTo>
                <a:lnTo>
                  <a:pt x="8620385" y="4389791"/>
                </a:lnTo>
                <a:lnTo>
                  <a:pt x="8604605" y="4432885"/>
                </a:lnTo>
                <a:lnTo>
                  <a:pt x="8588243" y="4475696"/>
                </a:lnTo>
                <a:lnTo>
                  <a:pt x="8571302" y="4518217"/>
                </a:lnTo>
                <a:lnTo>
                  <a:pt x="8553789" y="4560444"/>
                </a:lnTo>
                <a:lnTo>
                  <a:pt x="8535707" y="4602373"/>
                </a:lnTo>
                <a:lnTo>
                  <a:pt x="8517062" y="4643998"/>
                </a:lnTo>
                <a:lnTo>
                  <a:pt x="8497858" y="4685314"/>
                </a:lnTo>
                <a:lnTo>
                  <a:pt x="8478100" y="4726317"/>
                </a:lnTo>
                <a:lnTo>
                  <a:pt x="8457794" y="4767002"/>
                </a:lnTo>
                <a:lnTo>
                  <a:pt x="8436943" y="4807363"/>
                </a:lnTo>
                <a:lnTo>
                  <a:pt x="8415552" y="4847398"/>
                </a:lnTo>
                <a:lnTo>
                  <a:pt x="8393627" y="4887099"/>
                </a:lnTo>
                <a:lnTo>
                  <a:pt x="8371172" y="4926464"/>
                </a:lnTo>
                <a:lnTo>
                  <a:pt x="8348192" y="4965486"/>
                </a:lnTo>
                <a:lnTo>
                  <a:pt x="8324692" y="5004161"/>
                </a:lnTo>
                <a:lnTo>
                  <a:pt x="8300677" y="5042484"/>
                </a:lnTo>
                <a:lnTo>
                  <a:pt x="8276151" y="5080451"/>
                </a:lnTo>
                <a:lnTo>
                  <a:pt x="8251119" y="5118057"/>
                </a:lnTo>
                <a:lnTo>
                  <a:pt x="8225587" y="5155296"/>
                </a:lnTo>
                <a:lnTo>
                  <a:pt x="8199558" y="5192164"/>
                </a:lnTo>
                <a:lnTo>
                  <a:pt x="8173038" y="5228656"/>
                </a:lnTo>
                <a:lnTo>
                  <a:pt x="8146031" y="5264768"/>
                </a:lnTo>
                <a:lnTo>
                  <a:pt x="8118543" y="5300494"/>
                </a:lnTo>
                <a:lnTo>
                  <a:pt x="8090578" y="5335830"/>
                </a:lnTo>
                <a:lnTo>
                  <a:pt x="8062141" y="5370771"/>
                </a:lnTo>
                <a:lnTo>
                  <a:pt x="8033236" y="5405312"/>
                </a:lnTo>
                <a:lnTo>
                  <a:pt x="8003869" y="5439448"/>
                </a:lnTo>
                <a:lnTo>
                  <a:pt x="7974045" y="5473175"/>
                </a:lnTo>
                <a:lnTo>
                  <a:pt x="7943767" y="5506487"/>
                </a:lnTo>
                <a:lnTo>
                  <a:pt x="7913042" y="5539381"/>
                </a:lnTo>
                <a:lnTo>
                  <a:pt x="7881873" y="5571850"/>
                </a:lnTo>
                <a:lnTo>
                  <a:pt x="7850266" y="5603890"/>
                </a:lnTo>
                <a:lnTo>
                  <a:pt x="7818226" y="5635497"/>
                </a:lnTo>
                <a:lnTo>
                  <a:pt x="7785757" y="5666666"/>
                </a:lnTo>
                <a:lnTo>
                  <a:pt x="7752863" y="5697391"/>
                </a:lnTo>
                <a:lnTo>
                  <a:pt x="7719551" y="5727669"/>
                </a:lnTo>
                <a:lnTo>
                  <a:pt x="7685824" y="5757493"/>
                </a:lnTo>
                <a:lnTo>
                  <a:pt x="7651688" y="5786860"/>
                </a:lnTo>
                <a:lnTo>
                  <a:pt x="7617147" y="5815765"/>
                </a:lnTo>
                <a:lnTo>
                  <a:pt x="7582206" y="5844202"/>
                </a:lnTo>
                <a:lnTo>
                  <a:pt x="7546870" y="5872167"/>
                </a:lnTo>
                <a:lnTo>
                  <a:pt x="7511144" y="5899655"/>
                </a:lnTo>
                <a:lnTo>
                  <a:pt x="7475032" y="5926662"/>
                </a:lnTo>
                <a:lnTo>
                  <a:pt x="7438540" y="5953182"/>
                </a:lnTo>
                <a:lnTo>
                  <a:pt x="7401672" y="5979211"/>
                </a:lnTo>
                <a:lnTo>
                  <a:pt x="7364433" y="6004743"/>
                </a:lnTo>
                <a:lnTo>
                  <a:pt x="7326827" y="6029775"/>
                </a:lnTo>
                <a:lnTo>
                  <a:pt x="7288860" y="6054301"/>
                </a:lnTo>
                <a:lnTo>
                  <a:pt x="7250537" y="6078316"/>
                </a:lnTo>
                <a:lnTo>
                  <a:pt x="7211862" y="6101816"/>
                </a:lnTo>
                <a:lnTo>
                  <a:pt x="7172840" y="6124796"/>
                </a:lnTo>
                <a:lnTo>
                  <a:pt x="7133475" y="6147251"/>
                </a:lnTo>
                <a:lnTo>
                  <a:pt x="7093774" y="6169176"/>
                </a:lnTo>
                <a:lnTo>
                  <a:pt x="7053739" y="6190567"/>
                </a:lnTo>
                <a:lnTo>
                  <a:pt x="7013378" y="6211418"/>
                </a:lnTo>
                <a:lnTo>
                  <a:pt x="6972693" y="6231724"/>
                </a:lnTo>
                <a:lnTo>
                  <a:pt x="6931690" y="6251482"/>
                </a:lnTo>
                <a:lnTo>
                  <a:pt x="6890374" y="6270686"/>
                </a:lnTo>
                <a:lnTo>
                  <a:pt x="6848749" y="6289331"/>
                </a:lnTo>
                <a:lnTo>
                  <a:pt x="6806820" y="6307413"/>
                </a:lnTo>
                <a:lnTo>
                  <a:pt x="6764593" y="6324926"/>
                </a:lnTo>
                <a:lnTo>
                  <a:pt x="6722072" y="6341867"/>
                </a:lnTo>
                <a:lnTo>
                  <a:pt x="6679261" y="6358229"/>
                </a:lnTo>
                <a:lnTo>
                  <a:pt x="6636167" y="6374009"/>
                </a:lnTo>
                <a:lnTo>
                  <a:pt x="6592792" y="6389201"/>
                </a:lnTo>
                <a:lnTo>
                  <a:pt x="6549143" y="6403800"/>
                </a:lnTo>
                <a:lnTo>
                  <a:pt x="6505223" y="6417803"/>
                </a:lnTo>
                <a:lnTo>
                  <a:pt x="6461039" y="6431204"/>
                </a:lnTo>
                <a:lnTo>
                  <a:pt x="6416594" y="6443997"/>
                </a:lnTo>
                <a:lnTo>
                  <a:pt x="6371894" y="6456180"/>
                </a:lnTo>
                <a:lnTo>
                  <a:pt x="6326942" y="6467746"/>
                </a:lnTo>
                <a:lnTo>
                  <a:pt x="6281745" y="6478690"/>
                </a:lnTo>
                <a:lnTo>
                  <a:pt x="6236307" y="6489009"/>
                </a:lnTo>
                <a:lnTo>
                  <a:pt x="6190633" y="6498696"/>
                </a:lnTo>
                <a:lnTo>
                  <a:pt x="6144727" y="6507748"/>
                </a:lnTo>
                <a:lnTo>
                  <a:pt x="6098594" y="6516160"/>
                </a:lnTo>
                <a:lnTo>
                  <a:pt x="6052239" y="6523926"/>
                </a:lnTo>
                <a:lnTo>
                  <a:pt x="6005668" y="6531043"/>
                </a:lnTo>
                <a:lnTo>
                  <a:pt x="5958884" y="6537504"/>
                </a:lnTo>
                <a:lnTo>
                  <a:pt x="5911892" y="6543306"/>
                </a:lnTo>
                <a:lnTo>
                  <a:pt x="5864699" y="6548443"/>
                </a:lnTo>
                <a:lnTo>
                  <a:pt x="5817307" y="6552910"/>
                </a:lnTo>
                <a:lnTo>
                  <a:pt x="5769722" y="6556704"/>
                </a:lnTo>
                <a:lnTo>
                  <a:pt x="5721949" y="6559819"/>
                </a:lnTo>
                <a:lnTo>
                  <a:pt x="5673993" y="6562250"/>
                </a:lnTo>
                <a:lnTo>
                  <a:pt x="5625858" y="6563992"/>
                </a:lnTo>
                <a:lnTo>
                  <a:pt x="5577549" y="6565041"/>
                </a:lnTo>
                <a:lnTo>
                  <a:pt x="5529072" y="6565392"/>
                </a:lnTo>
                <a:lnTo>
                  <a:pt x="3282696" y="6565392"/>
                </a:lnTo>
                <a:lnTo>
                  <a:pt x="3234218" y="6565041"/>
                </a:lnTo>
                <a:lnTo>
                  <a:pt x="3185909" y="6563992"/>
                </a:lnTo>
                <a:lnTo>
                  <a:pt x="3137774" y="6562250"/>
                </a:lnTo>
                <a:lnTo>
                  <a:pt x="3089818" y="6559819"/>
                </a:lnTo>
                <a:lnTo>
                  <a:pt x="3042045" y="6556704"/>
                </a:lnTo>
                <a:lnTo>
                  <a:pt x="2994460" y="6552910"/>
                </a:lnTo>
                <a:lnTo>
                  <a:pt x="2947068" y="6548443"/>
                </a:lnTo>
                <a:lnTo>
                  <a:pt x="2899875" y="6543306"/>
                </a:lnTo>
                <a:lnTo>
                  <a:pt x="2852883" y="6537504"/>
                </a:lnTo>
                <a:lnTo>
                  <a:pt x="2806099" y="6531043"/>
                </a:lnTo>
                <a:lnTo>
                  <a:pt x="2759528" y="6523926"/>
                </a:lnTo>
                <a:lnTo>
                  <a:pt x="2713173" y="6516160"/>
                </a:lnTo>
                <a:lnTo>
                  <a:pt x="2667040" y="6507748"/>
                </a:lnTo>
                <a:lnTo>
                  <a:pt x="2621134" y="6498696"/>
                </a:lnTo>
                <a:lnTo>
                  <a:pt x="2575460" y="6489009"/>
                </a:lnTo>
                <a:lnTo>
                  <a:pt x="2530022" y="6478690"/>
                </a:lnTo>
                <a:lnTo>
                  <a:pt x="2484825" y="6467746"/>
                </a:lnTo>
                <a:lnTo>
                  <a:pt x="2439873" y="6456180"/>
                </a:lnTo>
                <a:lnTo>
                  <a:pt x="2395173" y="6443997"/>
                </a:lnTo>
                <a:lnTo>
                  <a:pt x="2350728" y="6431204"/>
                </a:lnTo>
                <a:lnTo>
                  <a:pt x="2306544" y="6417803"/>
                </a:lnTo>
                <a:lnTo>
                  <a:pt x="2262624" y="6403800"/>
                </a:lnTo>
                <a:lnTo>
                  <a:pt x="2218975" y="6389201"/>
                </a:lnTo>
                <a:lnTo>
                  <a:pt x="2175600" y="6374009"/>
                </a:lnTo>
                <a:lnTo>
                  <a:pt x="2132506" y="6358229"/>
                </a:lnTo>
                <a:lnTo>
                  <a:pt x="2089695" y="6341867"/>
                </a:lnTo>
                <a:lnTo>
                  <a:pt x="2047174" y="6324926"/>
                </a:lnTo>
                <a:lnTo>
                  <a:pt x="2004947" y="6307413"/>
                </a:lnTo>
                <a:lnTo>
                  <a:pt x="1963018" y="6289331"/>
                </a:lnTo>
                <a:lnTo>
                  <a:pt x="1921393" y="6270686"/>
                </a:lnTo>
                <a:lnTo>
                  <a:pt x="1880077" y="6251482"/>
                </a:lnTo>
                <a:lnTo>
                  <a:pt x="1839074" y="6231724"/>
                </a:lnTo>
                <a:lnTo>
                  <a:pt x="1798389" y="6211418"/>
                </a:lnTo>
                <a:lnTo>
                  <a:pt x="1758028" y="6190567"/>
                </a:lnTo>
                <a:lnTo>
                  <a:pt x="1717993" y="6169176"/>
                </a:lnTo>
                <a:lnTo>
                  <a:pt x="1678292" y="6147251"/>
                </a:lnTo>
                <a:lnTo>
                  <a:pt x="1638927" y="6124796"/>
                </a:lnTo>
                <a:lnTo>
                  <a:pt x="1599905" y="6101816"/>
                </a:lnTo>
                <a:lnTo>
                  <a:pt x="1561230" y="6078316"/>
                </a:lnTo>
                <a:lnTo>
                  <a:pt x="1522907" y="6054301"/>
                </a:lnTo>
                <a:lnTo>
                  <a:pt x="1484940" y="6029775"/>
                </a:lnTo>
                <a:lnTo>
                  <a:pt x="1447334" y="6004743"/>
                </a:lnTo>
                <a:lnTo>
                  <a:pt x="1410095" y="5979211"/>
                </a:lnTo>
                <a:lnTo>
                  <a:pt x="1373227" y="5953182"/>
                </a:lnTo>
                <a:lnTo>
                  <a:pt x="1336735" y="5926662"/>
                </a:lnTo>
                <a:lnTo>
                  <a:pt x="1300623" y="5899655"/>
                </a:lnTo>
                <a:lnTo>
                  <a:pt x="1264897" y="5872167"/>
                </a:lnTo>
                <a:lnTo>
                  <a:pt x="1229561" y="5844202"/>
                </a:lnTo>
                <a:lnTo>
                  <a:pt x="1194620" y="5815765"/>
                </a:lnTo>
                <a:lnTo>
                  <a:pt x="1160079" y="5786860"/>
                </a:lnTo>
                <a:lnTo>
                  <a:pt x="1125943" y="5757493"/>
                </a:lnTo>
                <a:lnTo>
                  <a:pt x="1092216" y="5727669"/>
                </a:lnTo>
                <a:lnTo>
                  <a:pt x="1058904" y="5697391"/>
                </a:lnTo>
                <a:lnTo>
                  <a:pt x="1026010" y="5666666"/>
                </a:lnTo>
                <a:lnTo>
                  <a:pt x="993541" y="5635497"/>
                </a:lnTo>
                <a:lnTo>
                  <a:pt x="961501" y="5603890"/>
                </a:lnTo>
                <a:lnTo>
                  <a:pt x="929894" y="5571850"/>
                </a:lnTo>
                <a:lnTo>
                  <a:pt x="898725" y="5539381"/>
                </a:lnTo>
                <a:lnTo>
                  <a:pt x="868000" y="5506487"/>
                </a:lnTo>
                <a:lnTo>
                  <a:pt x="837722" y="5473175"/>
                </a:lnTo>
                <a:lnTo>
                  <a:pt x="807898" y="5439448"/>
                </a:lnTo>
                <a:lnTo>
                  <a:pt x="778531" y="5405312"/>
                </a:lnTo>
                <a:lnTo>
                  <a:pt x="749626" y="5370771"/>
                </a:lnTo>
                <a:lnTo>
                  <a:pt x="721189" y="5335830"/>
                </a:lnTo>
                <a:lnTo>
                  <a:pt x="693224" y="5300494"/>
                </a:lnTo>
                <a:lnTo>
                  <a:pt x="665736" y="5264768"/>
                </a:lnTo>
                <a:lnTo>
                  <a:pt x="638729" y="5228656"/>
                </a:lnTo>
                <a:lnTo>
                  <a:pt x="612209" y="5192164"/>
                </a:lnTo>
                <a:lnTo>
                  <a:pt x="586180" y="5155296"/>
                </a:lnTo>
                <a:lnTo>
                  <a:pt x="560648" y="5118057"/>
                </a:lnTo>
                <a:lnTo>
                  <a:pt x="535616" y="5080451"/>
                </a:lnTo>
                <a:lnTo>
                  <a:pt x="511090" y="5042484"/>
                </a:lnTo>
                <a:lnTo>
                  <a:pt x="487075" y="5004161"/>
                </a:lnTo>
                <a:lnTo>
                  <a:pt x="463575" y="4965486"/>
                </a:lnTo>
                <a:lnTo>
                  <a:pt x="440595" y="4926464"/>
                </a:lnTo>
                <a:lnTo>
                  <a:pt x="418140" y="4887099"/>
                </a:lnTo>
                <a:lnTo>
                  <a:pt x="396215" y="4847398"/>
                </a:lnTo>
                <a:lnTo>
                  <a:pt x="374824" y="4807363"/>
                </a:lnTo>
                <a:lnTo>
                  <a:pt x="353973" y="4767002"/>
                </a:lnTo>
                <a:lnTo>
                  <a:pt x="333667" y="4726317"/>
                </a:lnTo>
                <a:lnTo>
                  <a:pt x="313909" y="4685314"/>
                </a:lnTo>
                <a:lnTo>
                  <a:pt x="294705" y="4643998"/>
                </a:lnTo>
                <a:lnTo>
                  <a:pt x="276060" y="4602373"/>
                </a:lnTo>
                <a:lnTo>
                  <a:pt x="257978" y="4560444"/>
                </a:lnTo>
                <a:lnTo>
                  <a:pt x="240465" y="4518217"/>
                </a:lnTo>
                <a:lnTo>
                  <a:pt x="223524" y="4475696"/>
                </a:lnTo>
                <a:lnTo>
                  <a:pt x="207162" y="4432885"/>
                </a:lnTo>
                <a:lnTo>
                  <a:pt x="191382" y="4389791"/>
                </a:lnTo>
                <a:lnTo>
                  <a:pt x="176190" y="4346416"/>
                </a:lnTo>
                <a:lnTo>
                  <a:pt x="161591" y="4302767"/>
                </a:lnTo>
                <a:lnTo>
                  <a:pt x="147588" y="4258847"/>
                </a:lnTo>
                <a:lnTo>
                  <a:pt x="134187" y="4214663"/>
                </a:lnTo>
                <a:lnTo>
                  <a:pt x="121394" y="4170218"/>
                </a:lnTo>
                <a:lnTo>
                  <a:pt x="109211" y="4125518"/>
                </a:lnTo>
                <a:lnTo>
                  <a:pt x="97645" y="4080566"/>
                </a:lnTo>
                <a:lnTo>
                  <a:pt x="86701" y="4035369"/>
                </a:lnTo>
                <a:lnTo>
                  <a:pt x="76382" y="3989931"/>
                </a:lnTo>
                <a:lnTo>
                  <a:pt x="66695" y="3944257"/>
                </a:lnTo>
                <a:lnTo>
                  <a:pt x="57643" y="3898351"/>
                </a:lnTo>
                <a:lnTo>
                  <a:pt x="49231" y="3852218"/>
                </a:lnTo>
                <a:lnTo>
                  <a:pt x="41465" y="3805863"/>
                </a:lnTo>
                <a:lnTo>
                  <a:pt x="34348" y="3759292"/>
                </a:lnTo>
                <a:lnTo>
                  <a:pt x="27887" y="3712508"/>
                </a:lnTo>
                <a:lnTo>
                  <a:pt x="22085" y="3665516"/>
                </a:lnTo>
                <a:lnTo>
                  <a:pt x="16948" y="3618323"/>
                </a:lnTo>
                <a:lnTo>
                  <a:pt x="12481" y="3570931"/>
                </a:lnTo>
                <a:lnTo>
                  <a:pt x="8687" y="3523346"/>
                </a:lnTo>
                <a:lnTo>
                  <a:pt x="5572" y="3475573"/>
                </a:lnTo>
                <a:lnTo>
                  <a:pt x="3141" y="3427617"/>
                </a:lnTo>
                <a:lnTo>
                  <a:pt x="1399" y="3379482"/>
                </a:lnTo>
                <a:lnTo>
                  <a:pt x="350" y="3331173"/>
                </a:lnTo>
                <a:lnTo>
                  <a:pt x="0" y="3282696"/>
                </a:lnTo>
                <a:close/>
              </a:path>
            </a:pathLst>
          </a:custGeom>
          <a:ln w="12191">
            <a:solidFill>
              <a:srgbClr val="9C9F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88263" y="1423416"/>
            <a:ext cx="8001000" cy="9525"/>
          </a:xfrm>
          <a:custGeom>
            <a:avLst/>
            <a:gdLst/>
            <a:ahLst/>
            <a:cxnLst/>
            <a:rect l="l" t="t" r="r" b="b"/>
            <a:pathLst>
              <a:path w="8001000" h="9525">
                <a:moveTo>
                  <a:pt x="8001000" y="0"/>
                </a:moveTo>
                <a:lnTo>
                  <a:pt x="0" y="0"/>
                </a:lnTo>
                <a:lnTo>
                  <a:pt x="0" y="9144"/>
                </a:lnTo>
                <a:lnTo>
                  <a:pt x="8001000" y="9144"/>
                </a:lnTo>
                <a:lnTo>
                  <a:pt x="8001000" y="0"/>
                </a:lnTo>
                <a:close/>
              </a:path>
            </a:pathLst>
          </a:custGeom>
          <a:solidFill>
            <a:srgbClr val="71A2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1" i="0">
                <a:solidFill>
                  <a:srgbClr val="E6E9CA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64592" y="158495"/>
            <a:ext cx="8811895" cy="6553200"/>
          </a:xfrm>
          <a:custGeom>
            <a:avLst/>
            <a:gdLst/>
            <a:ahLst/>
            <a:cxnLst/>
            <a:rect l="l" t="t" r="r" b="b"/>
            <a:pathLst>
              <a:path w="8811895" h="6553200">
                <a:moveTo>
                  <a:pt x="5864699" y="6540500"/>
                </a:moveTo>
                <a:lnTo>
                  <a:pt x="2947068" y="6540500"/>
                </a:lnTo>
                <a:lnTo>
                  <a:pt x="2994460" y="6553200"/>
                </a:lnTo>
                <a:lnTo>
                  <a:pt x="5817307" y="6553200"/>
                </a:lnTo>
                <a:lnTo>
                  <a:pt x="5864699" y="6540500"/>
                </a:lnTo>
                <a:close/>
              </a:path>
              <a:path w="8811895" h="6553200">
                <a:moveTo>
                  <a:pt x="5958884" y="6527800"/>
                </a:moveTo>
                <a:lnTo>
                  <a:pt x="2852883" y="6527800"/>
                </a:lnTo>
                <a:lnTo>
                  <a:pt x="2899875" y="6540500"/>
                </a:lnTo>
                <a:lnTo>
                  <a:pt x="5911892" y="6540500"/>
                </a:lnTo>
                <a:lnTo>
                  <a:pt x="5958884" y="6527800"/>
                </a:lnTo>
                <a:close/>
              </a:path>
              <a:path w="8811895" h="6553200">
                <a:moveTo>
                  <a:pt x="6052239" y="6515100"/>
                </a:moveTo>
                <a:lnTo>
                  <a:pt x="2759528" y="6515100"/>
                </a:lnTo>
                <a:lnTo>
                  <a:pt x="2806099" y="6527800"/>
                </a:lnTo>
                <a:lnTo>
                  <a:pt x="6005668" y="6527800"/>
                </a:lnTo>
                <a:lnTo>
                  <a:pt x="6052239" y="6515100"/>
                </a:lnTo>
                <a:close/>
              </a:path>
              <a:path w="8811895" h="6553200">
                <a:moveTo>
                  <a:pt x="6236307" y="6477000"/>
                </a:moveTo>
                <a:lnTo>
                  <a:pt x="2575460" y="6477000"/>
                </a:lnTo>
                <a:lnTo>
                  <a:pt x="2713173" y="6515100"/>
                </a:lnTo>
                <a:lnTo>
                  <a:pt x="6098594" y="6515100"/>
                </a:lnTo>
                <a:lnTo>
                  <a:pt x="6236307" y="6477000"/>
                </a:lnTo>
                <a:close/>
              </a:path>
              <a:path w="8811895" h="6553200">
                <a:moveTo>
                  <a:pt x="6281745" y="76200"/>
                </a:moveTo>
                <a:lnTo>
                  <a:pt x="2530022" y="76200"/>
                </a:lnTo>
                <a:lnTo>
                  <a:pt x="2218975" y="165100"/>
                </a:lnTo>
                <a:lnTo>
                  <a:pt x="2175600" y="190500"/>
                </a:lnTo>
                <a:lnTo>
                  <a:pt x="2047174" y="228600"/>
                </a:lnTo>
                <a:lnTo>
                  <a:pt x="2004947" y="254000"/>
                </a:lnTo>
                <a:lnTo>
                  <a:pt x="1963018" y="266700"/>
                </a:lnTo>
                <a:lnTo>
                  <a:pt x="1921393" y="292100"/>
                </a:lnTo>
                <a:lnTo>
                  <a:pt x="1880077" y="304800"/>
                </a:lnTo>
                <a:lnTo>
                  <a:pt x="1839074" y="330200"/>
                </a:lnTo>
                <a:lnTo>
                  <a:pt x="1798389" y="342900"/>
                </a:lnTo>
                <a:lnTo>
                  <a:pt x="1717993" y="393700"/>
                </a:lnTo>
                <a:lnTo>
                  <a:pt x="1678292" y="406400"/>
                </a:lnTo>
                <a:lnTo>
                  <a:pt x="1561230" y="482600"/>
                </a:lnTo>
                <a:lnTo>
                  <a:pt x="1447334" y="558800"/>
                </a:lnTo>
                <a:lnTo>
                  <a:pt x="1373227" y="609600"/>
                </a:lnTo>
                <a:lnTo>
                  <a:pt x="1300623" y="660400"/>
                </a:lnTo>
                <a:lnTo>
                  <a:pt x="1229561" y="711200"/>
                </a:lnTo>
                <a:lnTo>
                  <a:pt x="1194620" y="749300"/>
                </a:lnTo>
                <a:lnTo>
                  <a:pt x="1125943" y="800100"/>
                </a:lnTo>
                <a:lnTo>
                  <a:pt x="1092216" y="838200"/>
                </a:lnTo>
                <a:lnTo>
                  <a:pt x="1026010" y="889000"/>
                </a:lnTo>
                <a:lnTo>
                  <a:pt x="993541" y="927100"/>
                </a:lnTo>
                <a:lnTo>
                  <a:pt x="961501" y="952500"/>
                </a:lnTo>
                <a:lnTo>
                  <a:pt x="929894" y="990600"/>
                </a:lnTo>
                <a:lnTo>
                  <a:pt x="898725" y="1016000"/>
                </a:lnTo>
                <a:lnTo>
                  <a:pt x="868000" y="1054100"/>
                </a:lnTo>
                <a:lnTo>
                  <a:pt x="837722" y="1092200"/>
                </a:lnTo>
                <a:lnTo>
                  <a:pt x="807898" y="1117600"/>
                </a:lnTo>
                <a:lnTo>
                  <a:pt x="778531" y="1155700"/>
                </a:lnTo>
                <a:lnTo>
                  <a:pt x="749626" y="1193800"/>
                </a:lnTo>
                <a:lnTo>
                  <a:pt x="721189" y="1219200"/>
                </a:lnTo>
                <a:lnTo>
                  <a:pt x="693224" y="1257300"/>
                </a:lnTo>
                <a:lnTo>
                  <a:pt x="665736" y="1295400"/>
                </a:lnTo>
                <a:lnTo>
                  <a:pt x="638729" y="1333500"/>
                </a:lnTo>
                <a:lnTo>
                  <a:pt x="612209" y="1371600"/>
                </a:lnTo>
                <a:lnTo>
                  <a:pt x="586180" y="1409700"/>
                </a:lnTo>
                <a:lnTo>
                  <a:pt x="560648" y="1447800"/>
                </a:lnTo>
                <a:lnTo>
                  <a:pt x="535616" y="1473200"/>
                </a:lnTo>
                <a:lnTo>
                  <a:pt x="511090" y="1511300"/>
                </a:lnTo>
                <a:lnTo>
                  <a:pt x="487075" y="1549400"/>
                </a:lnTo>
                <a:lnTo>
                  <a:pt x="463575" y="1600200"/>
                </a:lnTo>
                <a:lnTo>
                  <a:pt x="440595" y="1638300"/>
                </a:lnTo>
                <a:lnTo>
                  <a:pt x="418140" y="1676400"/>
                </a:lnTo>
                <a:lnTo>
                  <a:pt x="396215" y="1714500"/>
                </a:lnTo>
                <a:lnTo>
                  <a:pt x="374824" y="1752600"/>
                </a:lnTo>
                <a:lnTo>
                  <a:pt x="353973" y="1790700"/>
                </a:lnTo>
                <a:lnTo>
                  <a:pt x="333667" y="1828800"/>
                </a:lnTo>
                <a:lnTo>
                  <a:pt x="313909" y="1879600"/>
                </a:lnTo>
                <a:lnTo>
                  <a:pt x="294705" y="1917700"/>
                </a:lnTo>
                <a:lnTo>
                  <a:pt x="276060" y="1955800"/>
                </a:lnTo>
                <a:lnTo>
                  <a:pt x="257978" y="1993900"/>
                </a:lnTo>
                <a:lnTo>
                  <a:pt x="240465" y="2044700"/>
                </a:lnTo>
                <a:lnTo>
                  <a:pt x="223524" y="2082800"/>
                </a:lnTo>
                <a:lnTo>
                  <a:pt x="207162" y="2120900"/>
                </a:lnTo>
                <a:lnTo>
                  <a:pt x="191382" y="2171700"/>
                </a:lnTo>
                <a:lnTo>
                  <a:pt x="176190" y="2209800"/>
                </a:lnTo>
                <a:lnTo>
                  <a:pt x="161591" y="2260600"/>
                </a:lnTo>
                <a:lnTo>
                  <a:pt x="147588" y="2298700"/>
                </a:lnTo>
                <a:lnTo>
                  <a:pt x="134187" y="2349500"/>
                </a:lnTo>
                <a:lnTo>
                  <a:pt x="121394" y="2387600"/>
                </a:lnTo>
                <a:lnTo>
                  <a:pt x="109211" y="2438400"/>
                </a:lnTo>
                <a:lnTo>
                  <a:pt x="97645" y="2476500"/>
                </a:lnTo>
                <a:lnTo>
                  <a:pt x="86701" y="2527300"/>
                </a:lnTo>
                <a:lnTo>
                  <a:pt x="76382" y="2565400"/>
                </a:lnTo>
                <a:lnTo>
                  <a:pt x="66695" y="2616200"/>
                </a:lnTo>
                <a:lnTo>
                  <a:pt x="57643" y="2667000"/>
                </a:lnTo>
                <a:lnTo>
                  <a:pt x="49231" y="2705100"/>
                </a:lnTo>
                <a:lnTo>
                  <a:pt x="41465" y="2755900"/>
                </a:lnTo>
                <a:lnTo>
                  <a:pt x="34348" y="2794000"/>
                </a:lnTo>
                <a:lnTo>
                  <a:pt x="27887" y="2844800"/>
                </a:lnTo>
                <a:lnTo>
                  <a:pt x="22085" y="2895600"/>
                </a:lnTo>
                <a:lnTo>
                  <a:pt x="16948" y="2946400"/>
                </a:lnTo>
                <a:lnTo>
                  <a:pt x="12481" y="2984500"/>
                </a:lnTo>
                <a:lnTo>
                  <a:pt x="8687" y="3035300"/>
                </a:lnTo>
                <a:lnTo>
                  <a:pt x="5572" y="3086100"/>
                </a:lnTo>
                <a:lnTo>
                  <a:pt x="3141" y="3136900"/>
                </a:lnTo>
                <a:lnTo>
                  <a:pt x="1399" y="3175000"/>
                </a:lnTo>
                <a:lnTo>
                  <a:pt x="350" y="3225800"/>
                </a:lnTo>
                <a:lnTo>
                  <a:pt x="0" y="3276600"/>
                </a:lnTo>
                <a:lnTo>
                  <a:pt x="350" y="3327400"/>
                </a:lnTo>
                <a:lnTo>
                  <a:pt x="1399" y="3378200"/>
                </a:lnTo>
                <a:lnTo>
                  <a:pt x="3141" y="3416300"/>
                </a:lnTo>
                <a:lnTo>
                  <a:pt x="5572" y="3467100"/>
                </a:lnTo>
                <a:lnTo>
                  <a:pt x="8687" y="3517900"/>
                </a:lnTo>
                <a:lnTo>
                  <a:pt x="12481" y="3568700"/>
                </a:lnTo>
                <a:lnTo>
                  <a:pt x="16948" y="3606800"/>
                </a:lnTo>
                <a:lnTo>
                  <a:pt x="22085" y="3657600"/>
                </a:lnTo>
                <a:lnTo>
                  <a:pt x="27887" y="3708400"/>
                </a:lnTo>
                <a:lnTo>
                  <a:pt x="34348" y="3759200"/>
                </a:lnTo>
                <a:lnTo>
                  <a:pt x="41465" y="3797300"/>
                </a:lnTo>
                <a:lnTo>
                  <a:pt x="49231" y="3848100"/>
                </a:lnTo>
                <a:lnTo>
                  <a:pt x="57643" y="3886200"/>
                </a:lnTo>
                <a:lnTo>
                  <a:pt x="66695" y="3937000"/>
                </a:lnTo>
                <a:lnTo>
                  <a:pt x="76382" y="3987800"/>
                </a:lnTo>
                <a:lnTo>
                  <a:pt x="86701" y="4025900"/>
                </a:lnTo>
                <a:lnTo>
                  <a:pt x="97645" y="4076700"/>
                </a:lnTo>
                <a:lnTo>
                  <a:pt x="109211" y="4114800"/>
                </a:lnTo>
                <a:lnTo>
                  <a:pt x="121394" y="4165600"/>
                </a:lnTo>
                <a:lnTo>
                  <a:pt x="134187" y="4203700"/>
                </a:lnTo>
                <a:lnTo>
                  <a:pt x="147588" y="4254500"/>
                </a:lnTo>
                <a:lnTo>
                  <a:pt x="161591" y="4292600"/>
                </a:lnTo>
                <a:lnTo>
                  <a:pt x="176190" y="4343400"/>
                </a:lnTo>
                <a:lnTo>
                  <a:pt x="191382" y="4381500"/>
                </a:lnTo>
                <a:lnTo>
                  <a:pt x="207162" y="4432300"/>
                </a:lnTo>
                <a:lnTo>
                  <a:pt x="223524" y="4470400"/>
                </a:lnTo>
                <a:lnTo>
                  <a:pt x="240465" y="4508500"/>
                </a:lnTo>
                <a:lnTo>
                  <a:pt x="257978" y="4559300"/>
                </a:lnTo>
                <a:lnTo>
                  <a:pt x="276060" y="4597400"/>
                </a:lnTo>
                <a:lnTo>
                  <a:pt x="294705" y="4635500"/>
                </a:lnTo>
                <a:lnTo>
                  <a:pt x="313909" y="4673600"/>
                </a:lnTo>
                <a:lnTo>
                  <a:pt x="333667" y="4724400"/>
                </a:lnTo>
                <a:lnTo>
                  <a:pt x="353973" y="4762500"/>
                </a:lnTo>
                <a:lnTo>
                  <a:pt x="374824" y="4800600"/>
                </a:lnTo>
                <a:lnTo>
                  <a:pt x="396215" y="4838700"/>
                </a:lnTo>
                <a:lnTo>
                  <a:pt x="418140" y="4876800"/>
                </a:lnTo>
                <a:lnTo>
                  <a:pt x="440595" y="4914900"/>
                </a:lnTo>
                <a:lnTo>
                  <a:pt x="463575" y="4965700"/>
                </a:lnTo>
                <a:lnTo>
                  <a:pt x="487075" y="5003800"/>
                </a:lnTo>
                <a:lnTo>
                  <a:pt x="511090" y="5041900"/>
                </a:lnTo>
                <a:lnTo>
                  <a:pt x="535616" y="5080000"/>
                </a:lnTo>
                <a:lnTo>
                  <a:pt x="560648" y="5118100"/>
                </a:lnTo>
                <a:lnTo>
                  <a:pt x="586180" y="5143500"/>
                </a:lnTo>
                <a:lnTo>
                  <a:pt x="612209" y="5181600"/>
                </a:lnTo>
                <a:lnTo>
                  <a:pt x="638729" y="5219700"/>
                </a:lnTo>
                <a:lnTo>
                  <a:pt x="665736" y="5257800"/>
                </a:lnTo>
                <a:lnTo>
                  <a:pt x="693224" y="5295900"/>
                </a:lnTo>
                <a:lnTo>
                  <a:pt x="721189" y="5334000"/>
                </a:lnTo>
                <a:lnTo>
                  <a:pt x="749626" y="5359400"/>
                </a:lnTo>
                <a:lnTo>
                  <a:pt x="778531" y="5397500"/>
                </a:lnTo>
                <a:lnTo>
                  <a:pt x="807898" y="5435600"/>
                </a:lnTo>
                <a:lnTo>
                  <a:pt x="837722" y="5461000"/>
                </a:lnTo>
                <a:lnTo>
                  <a:pt x="868000" y="5499100"/>
                </a:lnTo>
                <a:lnTo>
                  <a:pt x="898725" y="5537200"/>
                </a:lnTo>
                <a:lnTo>
                  <a:pt x="929894" y="5562600"/>
                </a:lnTo>
                <a:lnTo>
                  <a:pt x="961501" y="5600700"/>
                </a:lnTo>
                <a:lnTo>
                  <a:pt x="993541" y="5626100"/>
                </a:lnTo>
                <a:lnTo>
                  <a:pt x="1026010" y="5664200"/>
                </a:lnTo>
                <a:lnTo>
                  <a:pt x="1058904" y="5689600"/>
                </a:lnTo>
                <a:lnTo>
                  <a:pt x="1092216" y="5727700"/>
                </a:lnTo>
                <a:lnTo>
                  <a:pt x="1125943" y="5753100"/>
                </a:lnTo>
                <a:lnTo>
                  <a:pt x="1194620" y="5803900"/>
                </a:lnTo>
                <a:lnTo>
                  <a:pt x="1229561" y="5842000"/>
                </a:lnTo>
                <a:lnTo>
                  <a:pt x="1300623" y="5892800"/>
                </a:lnTo>
                <a:lnTo>
                  <a:pt x="1373227" y="5943600"/>
                </a:lnTo>
                <a:lnTo>
                  <a:pt x="1447334" y="5994400"/>
                </a:lnTo>
                <a:lnTo>
                  <a:pt x="1561230" y="6070600"/>
                </a:lnTo>
                <a:lnTo>
                  <a:pt x="1678292" y="6146800"/>
                </a:lnTo>
                <a:lnTo>
                  <a:pt x="1717993" y="6159500"/>
                </a:lnTo>
                <a:lnTo>
                  <a:pt x="1798389" y="6210300"/>
                </a:lnTo>
                <a:lnTo>
                  <a:pt x="1839074" y="6223000"/>
                </a:lnTo>
                <a:lnTo>
                  <a:pt x="1880077" y="6248400"/>
                </a:lnTo>
                <a:lnTo>
                  <a:pt x="1921393" y="6261100"/>
                </a:lnTo>
                <a:lnTo>
                  <a:pt x="1963018" y="6286500"/>
                </a:lnTo>
                <a:lnTo>
                  <a:pt x="2004947" y="6299200"/>
                </a:lnTo>
                <a:lnTo>
                  <a:pt x="2047174" y="6324600"/>
                </a:lnTo>
                <a:lnTo>
                  <a:pt x="2175600" y="6362700"/>
                </a:lnTo>
                <a:lnTo>
                  <a:pt x="2218975" y="6388100"/>
                </a:lnTo>
                <a:lnTo>
                  <a:pt x="2530022" y="6477000"/>
                </a:lnTo>
                <a:lnTo>
                  <a:pt x="6281745" y="6477000"/>
                </a:lnTo>
                <a:lnTo>
                  <a:pt x="6592792" y="6388100"/>
                </a:lnTo>
                <a:lnTo>
                  <a:pt x="6636167" y="6362700"/>
                </a:lnTo>
                <a:lnTo>
                  <a:pt x="6764593" y="6324600"/>
                </a:lnTo>
                <a:lnTo>
                  <a:pt x="6806820" y="6299200"/>
                </a:lnTo>
                <a:lnTo>
                  <a:pt x="6848749" y="6286500"/>
                </a:lnTo>
                <a:lnTo>
                  <a:pt x="6890374" y="6261100"/>
                </a:lnTo>
                <a:lnTo>
                  <a:pt x="6931690" y="6248400"/>
                </a:lnTo>
                <a:lnTo>
                  <a:pt x="6972693" y="6223000"/>
                </a:lnTo>
                <a:lnTo>
                  <a:pt x="7013378" y="6210300"/>
                </a:lnTo>
                <a:lnTo>
                  <a:pt x="7093774" y="6159500"/>
                </a:lnTo>
                <a:lnTo>
                  <a:pt x="7133475" y="6146800"/>
                </a:lnTo>
                <a:lnTo>
                  <a:pt x="7250537" y="6070600"/>
                </a:lnTo>
                <a:lnTo>
                  <a:pt x="7364433" y="5994400"/>
                </a:lnTo>
                <a:lnTo>
                  <a:pt x="7438540" y="5943600"/>
                </a:lnTo>
                <a:lnTo>
                  <a:pt x="7511144" y="5892800"/>
                </a:lnTo>
                <a:lnTo>
                  <a:pt x="7582206" y="5842000"/>
                </a:lnTo>
                <a:lnTo>
                  <a:pt x="7617147" y="5803900"/>
                </a:lnTo>
                <a:lnTo>
                  <a:pt x="7685824" y="5753100"/>
                </a:lnTo>
                <a:lnTo>
                  <a:pt x="7719551" y="5727700"/>
                </a:lnTo>
                <a:lnTo>
                  <a:pt x="7752863" y="5689600"/>
                </a:lnTo>
                <a:lnTo>
                  <a:pt x="7785757" y="5664200"/>
                </a:lnTo>
                <a:lnTo>
                  <a:pt x="7818226" y="5626100"/>
                </a:lnTo>
                <a:lnTo>
                  <a:pt x="7850266" y="5600700"/>
                </a:lnTo>
                <a:lnTo>
                  <a:pt x="7881873" y="5562600"/>
                </a:lnTo>
                <a:lnTo>
                  <a:pt x="7913042" y="5537200"/>
                </a:lnTo>
                <a:lnTo>
                  <a:pt x="7943767" y="5499100"/>
                </a:lnTo>
                <a:lnTo>
                  <a:pt x="7974045" y="5461000"/>
                </a:lnTo>
                <a:lnTo>
                  <a:pt x="8003869" y="5435600"/>
                </a:lnTo>
                <a:lnTo>
                  <a:pt x="8033236" y="5397500"/>
                </a:lnTo>
                <a:lnTo>
                  <a:pt x="8062141" y="5359400"/>
                </a:lnTo>
                <a:lnTo>
                  <a:pt x="8090578" y="5334000"/>
                </a:lnTo>
                <a:lnTo>
                  <a:pt x="8118543" y="5295900"/>
                </a:lnTo>
                <a:lnTo>
                  <a:pt x="8146031" y="5257800"/>
                </a:lnTo>
                <a:lnTo>
                  <a:pt x="8173038" y="5219700"/>
                </a:lnTo>
                <a:lnTo>
                  <a:pt x="8199558" y="5181600"/>
                </a:lnTo>
                <a:lnTo>
                  <a:pt x="8225587" y="5143500"/>
                </a:lnTo>
                <a:lnTo>
                  <a:pt x="8251119" y="5118100"/>
                </a:lnTo>
                <a:lnTo>
                  <a:pt x="8276151" y="5080000"/>
                </a:lnTo>
                <a:lnTo>
                  <a:pt x="8300677" y="5041900"/>
                </a:lnTo>
                <a:lnTo>
                  <a:pt x="8324692" y="5003800"/>
                </a:lnTo>
                <a:lnTo>
                  <a:pt x="8348192" y="4965700"/>
                </a:lnTo>
                <a:lnTo>
                  <a:pt x="8371172" y="4914900"/>
                </a:lnTo>
                <a:lnTo>
                  <a:pt x="8393627" y="4876800"/>
                </a:lnTo>
                <a:lnTo>
                  <a:pt x="8415552" y="4838700"/>
                </a:lnTo>
                <a:lnTo>
                  <a:pt x="8436943" y="4800600"/>
                </a:lnTo>
                <a:lnTo>
                  <a:pt x="8457794" y="4762500"/>
                </a:lnTo>
                <a:lnTo>
                  <a:pt x="8478100" y="4724400"/>
                </a:lnTo>
                <a:lnTo>
                  <a:pt x="8497858" y="4673600"/>
                </a:lnTo>
                <a:lnTo>
                  <a:pt x="8517062" y="4635500"/>
                </a:lnTo>
                <a:lnTo>
                  <a:pt x="8535707" y="4597400"/>
                </a:lnTo>
                <a:lnTo>
                  <a:pt x="8553789" y="4559300"/>
                </a:lnTo>
                <a:lnTo>
                  <a:pt x="8571302" y="4508500"/>
                </a:lnTo>
                <a:lnTo>
                  <a:pt x="8588243" y="4470400"/>
                </a:lnTo>
                <a:lnTo>
                  <a:pt x="8604605" y="4432300"/>
                </a:lnTo>
                <a:lnTo>
                  <a:pt x="8620385" y="4381500"/>
                </a:lnTo>
                <a:lnTo>
                  <a:pt x="8635577" y="4343400"/>
                </a:lnTo>
                <a:lnTo>
                  <a:pt x="8650176" y="4292600"/>
                </a:lnTo>
                <a:lnTo>
                  <a:pt x="8664179" y="4254500"/>
                </a:lnTo>
                <a:lnTo>
                  <a:pt x="8677580" y="4203700"/>
                </a:lnTo>
                <a:lnTo>
                  <a:pt x="8690373" y="4165600"/>
                </a:lnTo>
                <a:lnTo>
                  <a:pt x="8702556" y="4114800"/>
                </a:lnTo>
                <a:lnTo>
                  <a:pt x="8714122" y="4076700"/>
                </a:lnTo>
                <a:lnTo>
                  <a:pt x="8725066" y="4025900"/>
                </a:lnTo>
                <a:lnTo>
                  <a:pt x="8735385" y="3987800"/>
                </a:lnTo>
                <a:lnTo>
                  <a:pt x="8745072" y="3937000"/>
                </a:lnTo>
                <a:lnTo>
                  <a:pt x="8754124" y="3886200"/>
                </a:lnTo>
                <a:lnTo>
                  <a:pt x="8762536" y="3848100"/>
                </a:lnTo>
                <a:lnTo>
                  <a:pt x="8770302" y="3797300"/>
                </a:lnTo>
                <a:lnTo>
                  <a:pt x="8777419" y="3759200"/>
                </a:lnTo>
                <a:lnTo>
                  <a:pt x="8783880" y="3708400"/>
                </a:lnTo>
                <a:lnTo>
                  <a:pt x="8789682" y="3657600"/>
                </a:lnTo>
                <a:lnTo>
                  <a:pt x="8794819" y="3606800"/>
                </a:lnTo>
                <a:lnTo>
                  <a:pt x="8799286" y="3568700"/>
                </a:lnTo>
                <a:lnTo>
                  <a:pt x="8803080" y="3517900"/>
                </a:lnTo>
                <a:lnTo>
                  <a:pt x="8806195" y="3467100"/>
                </a:lnTo>
                <a:lnTo>
                  <a:pt x="8808626" y="3416300"/>
                </a:lnTo>
                <a:lnTo>
                  <a:pt x="8810368" y="3378200"/>
                </a:lnTo>
                <a:lnTo>
                  <a:pt x="8811417" y="3327400"/>
                </a:lnTo>
                <a:lnTo>
                  <a:pt x="8811767" y="3276600"/>
                </a:lnTo>
                <a:lnTo>
                  <a:pt x="8811417" y="3225800"/>
                </a:lnTo>
                <a:lnTo>
                  <a:pt x="8810368" y="3175000"/>
                </a:lnTo>
                <a:lnTo>
                  <a:pt x="8808626" y="3136900"/>
                </a:lnTo>
                <a:lnTo>
                  <a:pt x="8806195" y="3086100"/>
                </a:lnTo>
                <a:lnTo>
                  <a:pt x="8803080" y="3035300"/>
                </a:lnTo>
                <a:lnTo>
                  <a:pt x="8799286" y="2984500"/>
                </a:lnTo>
                <a:lnTo>
                  <a:pt x="8794819" y="2946400"/>
                </a:lnTo>
                <a:lnTo>
                  <a:pt x="8789682" y="2895600"/>
                </a:lnTo>
                <a:lnTo>
                  <a:pt x="8783880" y="2844800"/>
                </a:lnTo>
                <a:lnTo>
                  <a:pt x="8777419" y="2794000"/>
                </a:lnTo>
                <a:lnTo>
                  <a:pt x="8770302" y="2755900"/>
                </a:lnTo>
                <a:lnTo>
                  <a:pt x="8762536" y="2705100"/>
                </a:lnTo>
                <a:lnTo>
                  <a:pt x="8754124" y="2667000"/>
                </a:lnTo>
                <a:lnTo>
                  <a:pt x="8745072" y="2616200"/>
                </a:lnTo>
                <a:lnTo>
                  <a:pt x="8735385" y="2565400"/>
                </a:lnTo>
                <a:lnTo>
                  <a:pt x="8725066" y="2527300"/>
                </a:lnTo>
                <a:lnTo>
                  <a:pt x="8714122" y="2476500"/>
                </a:lnTo>
                <a:lnTo>
                  <a:pt x="8702556" y="2438400"/>
                </a:lnTo>
                <a:lnTo>
                  <a:pt x="8690373" y="2387600"/>
                </a:lnTo>
                <a:lnTo>
                  <a:pt x="8677580" y="2349500"/>
                </a:lnTo>
                <a:lnTo>
                  <a:pt x="8664179" y="2298700"/>
                </a:lnTo>
                <a:lnTo>
                  <a:pt x="8650176" y="2260600"/>
                </a:lnTo>
                <a:lnTo>
                  <a:pt x="8635577" y="2209800"/>
                </a:lnTo>
                <a:lnTo>
                  <a:pt x="8620385" y="2171700"/>
                </a:lnTo>
                <a:lnTo>
                  <a:pt x="8604605" y="2120900"/>
                </a:lnTo>
                <a:lnTo>
                  <a:pt x="8588243" y="2082800"/>
                </a:lnTo>
                <a:lnTo>
                  <a:pt x="8571302" y="2044700"/>
                </a:lnTo>
                <a:lnTo>
                  <a:pt x="8553789" y="1993900"/>
                </a:lnTo>
                <a:lnTo>
                  <a:pt x="8535707" y="1955800"/>
                </a:lnTo>
                <a:lnTo>
                  <a:pt x="8517062" y="1917700"/>
                </a:lnTo>
                <a:lnTo>
                  <a:pt x="8497858" y="1879600"/>
                </a:lnTo>
                <a:lnTo>
                  <a:pt x="8478100" y="1828800"/>
                </a:lnTo>
                <a:lnTo>
                  <a:pt x="8457794" y="1790700"/>
                </a:lnTo>
                <a:lnTo>
                  <a:pt x="8436943" y="1752600"/>
                </a:lnTo>
                <a:lnTo>
                  <a:pt x="8415552" y="1714500"/>
                </a:lnTo>
                <a:lnTo>
                  <a:pt x="8393627" y="1676400"/>
                </a:lnTo>
                <a:lnTo>
                  <a:pt x="8371172" y="1638300"/>
                </a:lnTo>
                <a:lnTo>
                  <a:pt x="8348192" y="1600200"/>
                </a:lnTo>
                <a:lnTo>
                  <a:pt x="8324692" y="1549400"/>
                </a:lnTo>
                <a:lnTo>
                  <a:pt x="8300677" y="1511300"/>
                </a:lnTo>
                <a:lnTo>
                  <a:pt x="8276151" y="1473200"/>
                </a:lnTo>
                <a:lnTo>
                  <a:pt x="8251119" y="1447800"/>
                </a:lnTo>
                <a:lnTo>
                  <a:pt x="8225587" y="1409700"/>
                </a:lnTo>
                <a:lnTo>
                  <a:pt x="8199558" y="1371600"/>
                </a:lnTo>
                <a:lnTo>
                  <a:pt x="8173038" y="1333500"/>
                </a:lnTo>
                <a:lnTo>
                  <a:pt x="8146031" y="1295400"/>
                </a:lnTo>
                <a:lnTo>
                  <a:pt x="8118543" y="1257300"/>
                </a:lnTo>
                <a:lnTo>
                  <a:pt x="8090578" y="1219200"/>
                </a:lnTo>
                <a:lnTo>
                  <a:pt x="8062141" y="1193800"/>
                </a:lnTo>
                <a:lnTo>
                  <a:pt x="8033236" y="1155700"/>
                </a:lnTo>
                <a:lnTo>
                  <a:pt x="8003869" y="1117600"/>
                </a:lnTo>
                <a:lnTo>
                  <a:pt x="7974045" y="1092200"/>
                </a:lnTo>
                <a:lnTo>
                  <a:pt x="7943767" y="1054100"/>
                </a:lnTo>
                <a:lnTo>
                  <a:pt x="7913042" y="1016000"/>
                </a:lnTo>
                <a:lnTo>
                  <a:pt x="7881873" y="990600"/>
                </a:lnTo>
                <a:lnTo>
                  <a:pt x="7850266" y="952500"/>
                </a:lnTo>
                <a:lnTo>
                  <a:pt x="7818226" y="927100"/>
                </a:lnTo>
                <a:lnTo>
                  <a:pt x="7785757" y="889000"/>
                </a:lnTo>
                <a:lnTo>
                  <a:pt x="7719551" y="838200"/>
                </a:lnTo>
                <a:lnTo>
                  <a:pt x="7685824" y="800100"/>
                </a:lnTo>
                <a:lnTo>
                  <a:pt x="7617147" y="749300"/>
                </a:lnTo>
                <a:lnTo>
                  <a:pt x="7582206" y="711200"/>
                </a:lnTo>
                <a:lnTo>
                  <a:pt x="7511144" y="660400"/>
                </a:lnTo>
                <a:lnTo>
                  <a:pt x="7438540" y="609600"/>
                </a:lnTo>
                <a:lnTo>
                  <a:pt x="7364433" y="558800"/>
                </a:lnTo>
                <a:lnTo>
                  <a:pt x="7250537" y="482600"/>
                </a:lnTo>
                <a:lnTo>
                  <a:pt x="7133475" y="406400"/>
                </a:lnTo>
                <a:lnTo>
                  <a:pt x="7093774" y="393700"/>
                </a:lnTo>
                <a:lnTo>
                  <a:pt x="7013378" y="342900"/>
                </a:lnTo>
                <a:lnTo>
                  <a:pt x="6972693" y="330200"/>
                </a:lnTo>
                <a:lnTo>
                  <a:pt x="6931690" y="304800"/>
                </a:lnTo>
                <a:lnTo>
                  <a:pt x="6890374" y="292100"/>
                </a:lnTo>
                <a:lnTo>
                  <a:pt x="6848749" y="266700"/>
                </a:lnTo>
                <a:lnTo>
                  <a:pt x="6806820" y="254000"/>
                </a:lnTo>
                <a:lnTo>
                  <a:pt x="6764593" y="228600"/>
                </a:lnTo>
                <a:lnTo>
                  <a:pt x="6636167" y="190500"/>
                </a:lnTo>
                <a:lnTo>
                  <a:pt x="6592792" y="165100"/>
                </a:lnTo>
                <a:lnTo>
                  <a:pt x="6281745" y="76200"/>
                </a:lnTo>
                <a:close/>
              </a:path>
              <a:path w="8811895" h="6553200">
                <a:moveTo>
                  <a:pt x="6098594" y="38100"/>
                </a:moveTo>
                <a:lnTo>
                  <a:pt x="2713173" y="38100"/>
                </a:lnTo>
                <a:lnTo>
                  <a:pt x="2575460" y="76200"/>
                </a:lnTo>
                <a:lnTo>
                  <a:pt x="6236307" y="76200"/>
                </a:lnTo>
                <a:lnTo>
                  <a:pt x="6098594" y="38100"/>
                </a:lnTo>
                <a:close/>
              </a:path>
              <a:path w="8811895" h="6553200">
                <a:moveTo>
                  <a:pt x="6005668" y="25400"/>
                </a:moveTo>
                <a:lnTo>
                  <a:pt x="2806099" y="25400"/>
                </a:lnTo>
                <a:lnTo>
                  <a:pt x="2759528" y="38100"/>
                </a:lnTo>
                <a:lnTo>
                  <a:pt x="6052239" y="38100"/>
                </a:lnTo>
                <a:lnTo>
                  <a:pt x="6005668" y="25400"/>
                </a:lnTo>
                <a:close/>
              </a:path>
              <a:path w="8811895" h="6553200">
                <a:moveTo>
                  <a:pt x="5911892" y="12700"/>
                </a:moveTo>
                <a:lnTo>
                  <a:pt x="2899875" y="12700"/>
                </a:lnTo>
                <a:lnTo>
                  <a:pt x="2852883" y="25400"/>
                </a:lnTo>
                <a:lnTo>
                  <a:pt x="5958884" y="25400"/>
                </a:lnTo>
                <a:lnTo>
                  <a:pt x="5911892" y="12700"/>
                </a:lnTo>
                <a:close/>
              </a:path>
              <a:path w="8811895" h="6553200">
                <a:moveTo>
                  <a:pt x="5769722" y="0"/>
                </a:moveTo>
                <a:lnTo>
                  <a:pt x="3042045" y="0"/>
                </a:lnTo>
                <a:lnTo>
                  <a:pt x="2994460" y="12700"/>
                </a:lnTo>
                <a:lnTo>
                  <a:pt x="5817307" y="12700"/>
                </a:lnTo>
                <a:lnTo>
                  <a:pt x="5769722" y="0"/>
                </a:lnTo>
                <a:close/>
              </a:path>
            </a:pathLst>
          </a:custGeom>
          <a:solidFill>
            <a:srgbClr val="878A79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64592" y="146304"/>
            <a:ext cx="8811895" cy="6565900"/>
          </a:xfrm>
          <a:custGeom>
            <a:avLst/>
            <a:gdLst/>
            <a:ahLst/>
            <a:cxnLst/>
            <a:rect l="l" t="t" r="r" b="b"/>
            <a:pathLst>
              <a:path w="8811895" h="6565900">
                <a:moveTo>
                  <a:pt x="0" y="3282696"/>
                </a:moveTo>
                <a:lnTo>
                  <a:pt x="350" y="3234218"/>
                </a:lnTo>
                <a:lnTo>
                  <a:pt x="1399" y="3185909"/>
                </a:lnTo>
                <a:lnTo>
                  <a:pt x="3141" y="3137774"/>
                </a:lnTo>
                <a:lnTo>
                  <a:pt x="5572" y="3089818"/>
                </a:lnTo>
                <a:lnTo>
                  <a:pt x="8687" y="3042045"/>
                </a:lnTo>
                <a:lnTo>
                  <a:pt x="12481" y="2994460"/>
                </a:lnTo>
                <a:lnTo>
                  <a:pt x="16948" y="2947068"/>
                </a:lnTo>
                <a:lnTo>
                  <a:pt x="22085" y="2899875"/>
                </a:lnTo>
                <a:lnTo>
                  <a:pt x="27887" y="2852883"/>
                </a:lnTo>
                <a:lnTo>
                  <a:pt x="34348" y="2806099"/>
                </a:lnTo>
                <a:lnTo>
                  <a:pt x="41465" y="2759528"/>
                </a:lnTo>
                <a:lnTo>
                  <a:pt x="49231" y="2713173"/>
                </a:lnTo>
                <a:lnTo>
                  <a:pt x="57643" y="2667040"/>
                </a:lnTo>
                <a:lnTo>
                  <a:pt x="66695" y="2621134"/>
                </a:lnTo>
                <a:lnTo>
                  <a:pt x="76382" y="2575460"/>
                </a:lnTo>
                <a:lnTo>
                  <a:pt x="86701" y="2530022"/>
                </a:lnTo>
                <a:lnTo>
                  <a:pt x="97645" y="2484825"/>
                </a:lnTo>
                <a:lnTo>
                  <a:pt x="109211" y="2439873"/>
                </a:lnTo>
                <a:lnTo>
                  <a:pt x="121394" y="2395173"/>
                </a:lnTo>
                <a:lnTo>
                  <a:pt x="134187" y="2350728"/>
                </a:lnTo>
                <a:lnTo>
                  <a:pt x="147588" y="2306544"/>
                </a:lnTo>
                <a:lnTo>
                  <a:pt x="161591" y="2262624"/>
                </a:lnTo>
                <a:lnTo>
                  <a:pt x="176190" y="2218975"/>
                </a:lnTo>
                <a:lnTo>
                  <a:pt x="191382" y="2175600"/>
                </a:lnTo>
                <a:lnTo>
                  <a:pt x="207162" y="2132506"/>
                </a:lnTo>
                <a:lnTo>
                  <a:pt x="223524" y="2089695"/>
                </a:lnTo>
                <a:lnTo>
                  <a:pt x="240465" y="2047174"/>
                </a:lnTo>
                <a:lnTo>
                  <a:pt x="257978" y="2004947"/>
                </a:lnTo>
                <a:lnTo>
                  <a:pt x="276060" y="1963018"/>
                </a:lnTo>
                <a:lnTo>
                  <a:pt x="294705" y="1921393"/>
                </a:lnTo>
                <a:lnTo>
                  <a:pt x="313909" y="1880077"/>
                </a:lnTo>
                <a:lnTo>
                  <a:pt x="333667" y="1839074"/>
                </a:lnTo>
                <a:lnTo>
                  <a:pt x="353973" y="1798389"/>
                </a:lnTo>
                <a:lnTo>
                  <a:pt x="374824" y="1758028"/>
                </a:lnTo>
                <a:lnTo>
                  <a:pt x="396215" y="1717993"/>
                </a:lnTo>
                <a:lnTo>
                  <a:pt x="418140" y="1678292"/>
                </a:lnTo>
                <a:lnTo>
                  <a:pt x="440595" y="1638927"/>
                </a:lnTo>
                <a:lnTo>
                  <a:pt x="463575" y="1599905"/>
                </a:lnTo>
                <a:lnTo>
                  <a:pt x="487075" y="1561230"/>
                </a:lnTo>
                <a:lnTo>
                  <a:pt x="511090" y="1522907"/>
                </a:lnTo>
                <a:lnTo>
                  <a:pt x="535616" y="1484940"/>
                </a:lnTo>
                <a:lnTo>
                  <a:pt x="560648" y="1447334"/>
                </a:lnTo>
                <a:lnTo>
                  <a:pt x="586180" y="1410095"/>
                </a:lnTo>
                <a:lnTo>
                  <a:pt x="612209" y="1373227"/>
                </a:lnTo>
                <a:lnTo>
                  <a:pt x="638729" y="1336735"/>
                </a:lnTo>
                <a:lnTo>
                  <a:pt x="665736" y="1300623"/>
                </a:lnTo>
                <a:lnTo>
                  <a:pt x="693224" y="1264897"/>
                </a:lnTo>
                <a:lnTo>
                  <a:pt x="721189" y="1229561"/>
                </a:lnTo>
                <a:lnTo>
                  <a:pt x="749626" y="1194620"/>
                </a:lnTo>
                <a:lnTo>
                  <a:pt x="778531" y="1160079"/>
                </a:lnTo>
                <a:lnTo>
                  <a:pt x="807898" y="1125943"/>
                </a:lnTo>
                <a:lnTo>
                  <a:pt x="837722" y="1092216"/>
                </a:lnTo>
                <a:lnTo>
                  <a:pt x="868000" y="1058904"/>
                </a:lnTo>
                <a:lnTo>
                  <a:pt x="898725" y="1026010"/>
                </a:lnTo>
                <a:lnTo>
                  <a:pt x="929894" y="993541"/>
                </a:lnTo>
                <a:lnTo>
                  <a:pt x="961501" y="961501"/>
                </a:lnTo>
                <a:lnTo>
                  <a:pt x="993541" y="929894"/>
                </a:lnTo>
                <a:lnTo>
                  <a:pt x="1026010" y="898725"/>
                </a:lnTo>
                <a:lnTo>
                  <a:pt x="1058904" y="868000"/>
                </a:lnTo>
                <a:lnTo>
                  <a:pt x="1092216" y="837722"/>
                </a:lnTo>
                <a:lnTo>
                  <a:pt x="1125943" y="807898"/>
                </a:lnTo>
                <a:lnTo>
                  <a:pt x="1160079" y="778531"/>
                </a:lnTo>
                <a:lnTo>
                  <a:pt x="1194620" y="749626"/>
                </a:lnTo>
                <a:lnTo>
                  <a:pt x="1229561" y="721189"/>
                </a:lnTo>
                <a:lnTo>
                  <a:pt x="1264897" y="693224"/>
                </a:lnTo>
                <a:lnTo>
                  <a:pt x="1300623" y="665736"/>
                </a:lnTo>
                <a:lnTo>
                  <a:pt x="1336735" y="638729"/>
                </a:lnTo>
                <a:lnTo>
                  <a:pt x="1373227" y="612209"/>
                </a:lnTo>
                <a:lnTo>
                  <a:pt x="1410095" y="586180"/>
                </a:lnTo>
                <a:lnTo>
                  <a:pt x="1447334" y="560648"/>
                </a:lnTo>
                <a:lnTo>
                  <a:pt x="1484940" y="535616"/>
                </a:lnTo>
                <a:lnTo>
                  <a:pt x="1522907" y="511090"/>
                </a:lnTo>
                <a:lnTo>
                  <a:pt x="1561230" y="487075"/>
                </a:lnTo>
                <a:lnTo>
                  <a:pt x="1599905" y="463575"/>
                </a:lnTo>
                <a:lnTo>
                  <a:pt x="1638927" y="440595"/>
                </a:lnTo>
                <a:lnTo>
                  <a:pt x="1678292" y="418140"/>
                </a:lnTo>
                <a:lnTo>
                  <a:pt x="1717993" y="396215"/>
                </a:lnTo>
                <a:lnTo>
                  <a:pt x="1758028" y="374824"/>
                </a:lnTo>
                <a:lnTo>
                  <a:pt x="1798389" y="353973"/>
                </a:lnTo>
                <a:lnTo>
                  <a:pt x="1839074" y="333667"/>
                </a:lnTo>
                <a:lnTo>
                  <a:pt x="1880077" y="313909"/>
                </a:lnTo>
                <a:lnTo>
                  <a:pt x="1921393" y="294705"/>
                </a:lnTo>
                <a:lnTo>
                  <a:pt x="1963018" y="276060"/>
                </a:lnTo>
                <a:lnTo>
                  <a:pt x="2004947" y="257978"/>
                </a:lnTo>
                <a:lnTo>
                  <a:pt x="2047174" y="240465"/>
                </a:lnTo>
                <a:lnTo>
                  <a:pt x="2089695" y="223524"/>
                </a:lnTo>
                <a:lnTo>
                  <a:pt x="2132506" y="207162"/>
                </a:lnTo>
                <a:lnTo>
                  <a:pt x="2175600" y="191382"/>
                </a:lnTo>
                <a:lnTo>
                  <a:pt x="2218975" y="176190"/>
                </a:lnTo>
                <a:lnTo>
                  <a:pt x="2262624" y="161591"/>
                </a:lnTo>
                <a:lnTo>
                  <a:pt x="2306544" y="147588"/>
                </a:lnTo>
                <a:lnTo>
                  <a:pt x="2350728" y="134187"/>
                </a:lnTo>
                <a:lnTo>
                  <a:pt x="2395173" y="121394"/>
                </a:lnTo>
                <a:lnTo>
                  <a:pt x="2439873" y="109211"/>
                </a:lnTo>
                <a:lnTo>
                  <a:pt x="2484825" y="97645"/>
                </a:lnTo>
                <a:lnTo>
                  <a:pt x="2530022" y="86701"/>
                </a:lnTo>
                <a:lnTo>
                  <a:pt x="2575460" y="76382"/>
                </a:lnTo>
                <a:lnTo>
                  <a:pt x="2621134" y="66695"/>
                </a:lnTo>
                <a:lnTo>
                  <a:pt x="2667040" y="57643"/>
                </a:lnTo>
                <a:lnTo>
                  <a:pt x="2713173" y="49231"/>
                </a:lnTo>
                <a:lnTo>
                  <a:pt x="2759528" y="41465"/>
                </a:lnTo>
                <a:lnTo>
                  <a:pt x="2806099" y="34348"/>
                </a:lnTo>
                <a:lnTo>
                  <a:pt x="2852883" y="27887"/>
                </a:lnTo>
                <a:lnTo>
                  <a:pt x="2899875" y="22085"/>
                </a:lnTo>
                <a:lnTo>
                  <a:pt x="2947068" y="16948"/>
                </a:lnTo>
                <a:lnTo>
                  <a:pt x="2994460" y="12481"/>
                </a:lnTo>
                <a:lnTo>
                  <a:pt x="3042045" y="8687"/>
                </a:lnTo>
                <a:lnTo>
                  <a:pt x="3089818" y="5572"/>
                </a:lnTo>
                <a:lnTo>
                  <a:pt x="3137774" y="3141"/>
                </a:lnTo>
                <a:lnTo>
                  <a:pt x="3185909" y="1399"/>
                </a:lnTo>
                <a:lnTo>
                  <a:pt x="3234218" y="350"/>
                </a:lnTo>
                <a:lnTo>
                  <a:pt x="3282696" y="0"/>
                </a:lnTo>
                <a:lnTo>
                  <a:pt x="5529072" y="0"/>
                </a:lnTo>
                <a:lnTo>
                  <a:pt x="5577549" y="350"/>
                </a:lnTo>
                <a:lnTo>
                  <a:pt x="5625858" y="1399"/>
                </a:lnTo>
                <a:lnTo>
                  <a:pt x="5673993" y="3141"/>
                </a:lnTo>
                <a:lnTo>
                  <a:pt x="5721949" y="5572"/>
                </a:lnTo>
                <a:lnTo>
                  <a:pt x="5769722" y="8687"/>
                </a:lnTo>
                <a:lnTo>
                  <a:pt x="5817307" y="12481"/>
                </a:lnTo>
                <a:lnTo>
                  <a:pt x="5864699" y="16948"/>
                </a:lnTo>
                <a:lnTo>
                  <a:pt x="5911892" y="22085"/>
                </a:lnTo>
                <a:lnTo>
                  <a:pt x="5958884" y="27887"/>
                </a:lnTo>
                <a:lnTo>
                  <a:pt x="6005668" y="34348"/>
                </a:lnTo>
                <a:lnTo>
                  <a:pt x="6052239" y="41465"/>
                </a:lnTo>
                <a:lnTo>
                  <a:pt x="6098594" y="49231"/>
                </a:lnTo>
                <a:lnTo>
                  <a:pt x="6144727" y="57643"/>
                </a:lnTo>
                <a:lnTo>
                  <a:pt x="6190633" y="66695"/>
                </a:lnTo>
                <a:lnTo>
                  <a:pt x="6236307" y="76382"/>
                </a:lnTo>
                <a:lnTo>
                  <a:pt x="6281745" y="86701"/>
                </a:lnTo>
                <a:lnTo>
                  <a:pt x="6326942" y="97645"/>
                </a:lnTo>
                <a:lnTo>
                  <a:pt x="6371894" y="109211"/>
                </a:lnTo>
                <a:lnTo>
                  <a:pt x="6416594" y="121394"/>
                </a:lnTo>
                <a:lnTo>
                  <a:pt x="6461039" y="134187"/>
                </a:lnTo>
                <a:lnTo>
                  <a:pt x="6505223" y="147588"/>
                </a:lnTo>
                <a:lnTo>
                  <a:pt x="6549143" y="161591"/>
                </a:lnTo>
                <a:lnTo>
                  <a:pt x="6592792" y="176190"/>
                </a:lnTo>
                <a:lnTo>
                  <a:pt x="6636167" y="191382"/>
                </a:lnTo>
                <a:lnTo>
                  <a:pt x="6679261" y="207162"/>
                </a:lnTo>
                <a:lnTo>
                  <a:pt x="6722072" y="223524"/>
                </a:lnTo>
                <a:lnTo>
                  <a:pt x="6764593" y="240465"/>
                </a:lnTo>
                <a:lnTo>
                  <a:pt x="6806820" y="257978"/>
                </a:lnTo>
                <a:lnTo>
                  <a:pt x="6848749" y="276060"/>
                </a:lnTo>
                <a:lnTo>
                  <a:pt x="6890374" y="294705"/>
                </a:lnTo>
                <a:lnTo>
                  <a:pt x="6931690" y="313909"/>
                </a:lnTo>
                <a:lnTo>
                  <a:pt x="6972693" y="333667"/>
                </a:lnTo>
                <a:lnTo>
                  <a:pt x="7013378" y="353973"/>
                </a:lnTo>
                <a:lnTo>
                  <a:pt x="7053739" y="374824"/>
                </a:lnTo>
                <a:lnTo>
                  <a:pt x="7093774" y="396215"/>
                </a:lnTo>
                <a:lnTo>
                  <a:pt x="7133475" y="418140"/>
                </a:lnTo>
                <a:lnTo>
                  <a:pt x="7172840" y="440595"/>
                </a:lnTo>
                <a:lnTo>
                  <a:pt x="7211862" y="463575"/>
                </a:lnTo>
                <a:lnTo>
                  <a:pt x="7250537" y="487075"/>
                </a:lnTo>
                <a:lnTo>
                  <a:pt x="7288860" y="511090"/>
                </a:lnTo>
                <a:lnTo>
                  <a:pt x="7326827" y="535616"/>
                </a:lnTo>
                <a:lnTo>
                  <a:pt x="7364433" y="560648"/>
                </a:lnTo>
                <a:lnTo>
                  <a:pt x="7401672" y="586180"/>
                </a:lnTo>
                <a:lnTo>
                  <a:pt x="7438540" y="612209"/>
                </a:lnTo>
                <a:lnTo>
                  <a:pt x="7475032" y="638729"/>
                </a:lnTo>
                <a:lnTo>
                  <a:pt x="7511144" y="665736"/>
                </a:lnTo>
                <a:lnTo>
                  <a:pt x="7546870" y="693224"/>
                </a:lnTo>
                <a:lnTo>
                  <a:pt x="7582206" y="721189"/>
                </a:lnTo>
                <a:lnTo>
                  <a:pt x="7617147" y="749626"/>
                </a:lnTo>
                <a:lnTo>
                  <a:pt x="7651688" y="778531"/>
                </a:lnTo>
                <a:lnTo>
                  <a:pt x="7685824" y="807898"/>
                </a:lnTo>
                <a:lnTo>
                  <a:pt x="7719551" y="837722"/>
                </a:lnTo>
                <a:lnTo>
                  <a:pt x="7752863" y="868000"/>
                </a:lnTo>
                <a:lnTo>
                  <a:pt x="7785757" y="898725"/>
                </a:lnTo>
                <a:lnTo>
                  <a:pt x="7818226" y="929894"/>
                </a:lnTo>
                <a:lnTo>
                  <a:pt x="7850266" y="961501"/>
                </a:lnTo>
                <a:lnTo>
                  <a:pt x="7881873" y="993541"/>
                </a:lnTo>
                <a:lnTo>
                  <a:pt x="7913042" y="1026010"/>
                </a:lnTo>
                <a:lnTo>
                  <a:pt x="7943767" y="1058904"/>
                </a:lnTo>
                <a:lnTo>
                  <a:pt x="7974045" y="1092216"/>
                </a:lnTo>
                <a:lnTo>
                  <a:pt x="8003869" y="1125943"/>
                </a:lnTo>
                <a:lnTo>
                  <a:pt x="8033236" y="1160079"/>
                </a:lnTo>
                <a:lnTo>
                  <a:pt x="8062141" y="1194620"/>
                </a:lnTo>
                <a:lnTo>
                  <a:pt x="8090578" y="1229561"/>
                </a:lnTo>
                <a:lnTo>
                  <a:pt x="8118543" y="1264897"/>
                </a:lnTo>
                <a:lnTo>
                  <a:pt x="8146031" y="1300623"/>
                </a:lnTo>
                <a:lnTo>
                  <a:pt x="8173038" y="1336735"/>
                </a:lnTo>
                <a:lnTo>
                  <a:pt x="8199558" y="1373227"/>
                </a:lnTo>
                <a:lnTo>
                  <a:pt x="8225587" y="1410095"/>
                </a:lnTo>
                <a:lnTo>
                  <a:pt x="8251119" y="1447334"/>
                </a:lnTo>
                <a:lnTo>
                  <a:pt x="8276151" y="1484940"/>
                </a:lnTo>
                <a:lnTo>
                  <a:pt x="8300677" y="1522907"/>
                </a:lnTo>
                <a:lnTo>
                  <a:pt x="8324692" y="1561230"/>
                </a:lnTo>
                <a:lnTo>
                  <a:pt x="8348192" y="1599905"/>
                </a:lnTo>
                <a:lnTo>
                  <a:pt x="8371172" y="1638927"/>
                </a:lnTo>
                <a:lnTo>
                  <a:pt x="8393627" y="1678292"/>
                </a:lnTo>
                <a:lnTo>
                  <a:pt x="8415552" y="1717993"/>
                </a:lnTo>
                <a:lnTo>
                  <a:pt x="8436943" y="1758028"/>
                </a:lnTo>
                <a:lnTo>
                  <a:pt x="8457794" y="1798389"/>
                </a:lnTo>
                <a:lnTo>
                  <a:pt x="8478100" y="1839074"/>
                </a:lnTo>
                <a:lnTo>
                  <a:pt x="8497858" y="1880077"/>
                </a:lnTo>
                <a:lnTo>
                  <a:pt x="8517062" y="1921393"/>
                </a:lnTo>
                <a:lnTo>
                  <a:pt x="8535707" y="1963018"/>
                </a:lnTo>
                <a:lnTo>
                  <a:pt x="8553789" y="2004947"/>
                </a:lnTo>
                <a:lnTo>
                  <a:pt x="8571302" y="2047174"/>
                </a:lnTo>
                <a:lnTo>
                  <a:pt x="8588243" y="2089695"/>
                </a:lnTo>
                <a:lnTo>
                  <a:pt x="8604605" y="2132506"/>
                </a:lnTo>
                <a:lnTo>
                  <a:pt x="8620385" y="2175600"/>
                </a:lnTo>
                <a:lnTo>
                  <a:pt x="8635577" y="2218975"/>
                </a:lnTo>
                <a:lnTo>
                  <a:pt x="8650176" y="2262624"/>
                </a:lnTo>
                <a:lnTo>
                  <a:pt x="8664179" y="2306544"/>
                </a:lnTo>
                <a:lnTo>
                  <a:pt x="8677580" y="2350728"/>
                </a:lnTo>
                <a:lnTo>
                  <a:pt x="8690373" y="2395173"/>
                </a:lnTo>
                <a:lnTo>
                  <a:pt x="8702556" y="2439873"/>
                </a:lnTo>
                <a:lnTo>
                  <a:pt x="8714122" y="2484825"/>
                </a:lnTo>
                <a:lnTo>
                  <a:pt x="8725066" y="2530022"/>
                </a:lnTo>
                <a:lnTo>
                  <a:pt x="8735385" y="2575460"/>
                </a:lnTo>
                <a:lnTo>
                  <a:pt x="8745072" y="2621134"/>
                </a:lnTo>
                <a:lnTo>
                  <a:pt x="8754124" y="2667040"/>
                </a:lnTo>
                <a:lnTo>
                  <a:pt x="8762536" y="2713173"/>
                </a:lnTo>
                <a:lnTo>
                  <a:pt x="8770302" y="2759528"/>
                </a:lnTo>
                <a:lnTo>
                  <a:pt x="8777419" y="2806099"/>
                </a:lnTo>
                <a:lnTo>
                  <a:pt x="8783880" y="2852883"/>
                </a:lnTo>
                <a:lnTo>
                  <a:pt x="8789682" y="2899875"/>
                </a:lnTo>
                <a:lnTo>
                  <a:pt x="8794819" y="2947068"/>
                </a:lnTo>
                <a:lnTo>
                  <a:pt x="8799286" y="2994460"/>
                </a:lnTo>
                <a:lnTo>
                  <a:pt x="8803080" y="3042045"/>
                </a:lnTo>
                <a:lnTo>
                  <a:pt x="8806195" y="3089818"/>
                </a:lnTo>
                <a:lnTo>
                  <a:pt x="8808626" y="3137774"/>
                </a:lnTo>
                <a:lnTo>
                  <a:pt x="8810368" y="3185909"/>
                </a:lnTo>
                <a:lnTo>
                  <a:pt x="8811417" y="3234218"/>
                </a:lnTo>
                <a:lnTo>
                  <a:pt x="8811767" y="3282696"/>
                </a:lnTo>
                <a:lnTo>
                  <a:pt x="8811417" y="3331173"/>
                </a:lnTo>
                <a:lnTo>
                  <a:pt x="8810368" y="3379482"/>
                </a:lnTo>
                <a:lnTo>
                  <a:pt x="8808626" y="3427617"/>
                </a:lnTo>
                <a:lnTo>
                  <a:pt x="8806195" y="3475573"/>
                </a:lnTo>
                <a:lnTo>
                  <a:pt x="8803080" y="3523346"/>
                </a:lnTo>
                <a:lnTo>
                  <a:pt x="8799286" y="3570931"/>
                </a:lnTo>
                <a:lnTo>
                  <a:pt x="8794819" y="3618323"/>
                </a:lnTo>
                <a:lnTo>
                  <a:pt x="8789682" y="3665516"/>
                </a:lnTo>
                <a:lnTo>
                  <a:pt x="8783880" y="3712508"/>
                </a:lnTo>
                <a:lnTo>
                  <a:pt x="8777419" y="3759292"/>
                </a:lnTo>
                <a:lnTo>
                  <a:pt x="8770302" y="3805863"/>
                </a:lnTo>
                <a:lnTo>
                  <a:pt x="8762536" y="3852218"/>
                </a:lnTo>
                <a:lnTo>
                  <a:pt x="8754124" y="3898351"/>
                </a:lnTo>
                <a:lnTo>
                  <a:pt x="8745072" y="3944257"/>
                </a:lnTo>
                <a:lnTo>
                  <a:pt x="8735385" y="3989931"/>
                </a:lnTo>
                <a:lnTo>
                  <a:pt x="8725066" y="4035369"/>
                </a:lnTo>
                <a:lnTo>
                  <a:pt x="8714122" y="4080566"/>
                </a:lnTo>
                <a:lnTo>
                  <a:pt x="8702556" y="4125518"/>
                </a:lnTo>
                <a:lnTo>
                  <a:pt x="8690373" y="4170218"/>
                </a:lnTo>
                <a:lnTo>
                  <a:pt x="8677580" y="4214663"/>
                </a:lnTo>
                <a:lnTo>
                  <a:pt x="8664179" y="4258847"/>
                </a:lnTo>
                <a:lnTo>
                  <a:pt x="8650176" y="4302767"/>
                </a:lnTo>
                <a:lnTo>
                  <a:pt x="8635577" y="4346416"/>
                </a:lnTo>
                <a:lnTo>
                  <a:pt x="8620385" y="4389791"/>
                </a:lnTo>
                <a:lnTo>
                  <a:pt x="8604605" y="4432885"/>
                </a:lnTo>
                <a:lnTo>
                  <a:pt x="8588243" y="4475696"/>
                </a:lnTo>
                <a:lnTo>
                  <a:pt x="8571302" y="4518217"/>
                </a:lnTo>
                <a:lnTo>
                  <a:pt x="8553789" y="4560444"/>
                </a:lnTo>
                <a:lnTo>
                  <a:pt x="8535707" y="4602373"/>
                </a:lnTo>
                <a:lnTo>
                  <a:pt x="8517062" y="4643998"/>
                </a:lnTo>
                <a:lnTo>
                  <a:pt x="8497858" y="4685314"/>
                </a:lnTo>
                <a:lnTo>
                  <a:pt x="8478100" y="4726317"/>
                </a:lnTo>
                <a:lnTo>
                  <a:pt x="8457794" y="4767002"/>
                </a:lnTo>
                <a:lnTo>
                  <a:pt x="8436943" y="4807363"/>
                </a:lnTo>
                <a:lnTo>
                  <a:pt x="8415552" y="4847398"/>
                </a:lnTo>
                <a:lnTo>
                  <a:pt x="8393627" y="4887099"/>
                </a:lnTo>
                <a:lnTo>
                  <a:pt x="8371172" y="4926464"/>
                </a:lnTo>
                <a:lnTo>
                  <a:pt x="8348192" y="4965486"/>
                </a:lnTo>
                <a:lnTo>
                  <a:pt x="8324692" y="5004161"/>
                </a:lnTo>
                <a:lnTo>
                  <a:pt x="8300677" y="5042484"/>
                </a:lnTo>
                <a:lnTo>
                  <a:pt x="8276151" y="5080451"/>
                </a:lnTo>
                <a:lnTo>
                  <a:pt x="8251119" y="5118057"/>
                </a:lnTo>
                <a:lnTo>
                  <a:pt x="8225587" y="5155296"/>
                </a:lnTo>
                <a:lnTo>
                  <a:pt x="8199558" y="5192164"/>
                </a:lnTo>
                <a:lnTo>
                  <a:pt x="8173038" y="5228656"/>
                </a:lnTo>
                <a:lnTo>
                  <a:pt x="8146031" y="5264768"/>
                </a:lnTo>
                <a:lnTo>
                  <a:pt x="8118543" y="5300494"/>
                </a:lnTo>
                <a:lnTo>
                  <a:pt x="8090578" y="5335830"/>
                </a:lnTo>
                <a:lnTo>
                  <a:pt x="8062141" y="5370771"/>
                </a:lnTo>
                <a:lnTo>
                  <a:pt x="8033236" y="5405312"/>
                </a:lnTo>
                <a:lnTo>
                  <a:pt x="8003869" y="5439448"/>
                </a:lnTo>
                <a:lnTo>
                  <a:pt x="7974045" y="5473175"/>
                </a:lnTo>
                <a:lnTo>
                  <a:pt x="7943767" y="5506487"/>
                </a:lnTo>
                <a:lnTo>
                  <a:pt x="7913042" y="5539381"/>
                </a:lnTo>
                <a:lnTo>
                  <a:pt x="7881873" y="5571850"/>
                </a:lnTo>
                <a:lnTo>
                  <a:pt x="7850266" y="5603890"/>
                </a:lnTo>
                <a:lnTo>
                  <a:pt x="7818226" y="5635497"/>
                </a:lnTo>
                <a:lnTo>
                  <a:pt x="7785757" y="5666666"/>
                </a:lnTo>
                <a:lnTo>
                  <a:pt x="7752863" y="5697391"/>
                </a:lnTo>
                <a:lnTo>
                  <a:pt x="7719551" y="5727669"/>
                </a:lnTo>
                <a:lnTo>
                  <a:pt x="7685824" y="5757493"/>
                </a:lnTo>
                <a:lnTo>
                  <a:pt x="7651688" y="5786860"/>
                </a:lnTo>
                <a:lnTo>
                  <a:pt x="7617147" y="5815765"/>
                </a:lnTo>
                <a:lnTo>
                  <a:pt x="7582206" y="5844202"/>
                </a:lnTo>
                <a:lnTo>
                  <a:pt x="7546870" y="5872167"/>
                </a:lnTo>
                <a:lnTo>
                  <a:pt x="7511144" y="5899655"/>
                </a:lnTo>
                <a:lnTo>
                  <a:pt x="7475032" y="5926662"/>
                </a:lnTo>
                <a:lnTo>
                  <a:pt x="7438540" y="5953182"/>
                </a:lnTo>
                <a:lnTo>
                  <a:pt x="7401672" y="5979211"/>
                </a:lnTo>
                <a:lnTo>
                  <a:pt x="7364433" y="6004743"/>
                </a:lnTo>
                <a:lnTo>
                  <a:pt x="7326827" y="6029775"/>
                </a:lnTo>
                <a:lnTo>
                  <a:pt x="7288860" y="6054301"/>
                </a:lnTo>
                <a:lnTo>
                  <a:pt x="7250537" y="6078316"/>
                </a:lnTo>
                <a:lnTo>
                  <a:pt x="7211862" y="6101816"/>
                </a:lnTo>
                <a:lnTo>
                  <a:pt x="7172840" y="6124796"/>
                </a:lnTo>
                <a:lnTo>
                  <a:pt x="7133475" y="6147251"/>
                </a:lnTo>
                <a:lnTo>
                  <a:pt x="7093774" y="6169176"/>
                </a:lnTo>
                <a:lnTo>
                  <a:pt x="7053739" y="6190567"/>
                </a:lnTo>
                <a:lnTo>
                  <a:pt x="7013378" y="6211418"/>
                </a:lnTo>
                <a:lnTo>
                  <a:pt x="6972693" y="6231724"/>
                </a:lnTo>
                <a:lnTo>
                  <a:pt x="6931690" y="6251482"/>
                </a:lnTo>
                <a:lnTo>
                  <a:pt x="6890374" y="6270686"/>
                </a:lnTo>
                <a:lnTo>
                  <a:pt x="6848749" y="6289331"/>
                </a:lnTo>
                <a:lnTo>
                  <a:pt x="6806820" y="6307413"/>
                </a:lnTo>
                <a:lnTo>
                  <a:pt x="6764593" y="6324926"/>
                </a:lnTo>
                <a:lnTo>
                  <a:pt x="6722072" y="6341867"/>
                </a:lnTo>
                <a:lnTo>
                  <a:pt x="6679261" y="6358229"/>
                </a:lnTo>
                <a:lnTo>
                  <a:pt x="6636167" y="6374009"/>
                </a:lnTo>
                <a:lnTo>
                  <a:pt x="6592792" y="6389201"/>
                </a:lnTo>
                <a:lnTo>
                  <a:pt x="6549143" y="6403800"/>
                </a:lnTo>
                <a:lnTo>
                  <a:pt x="6505223" y="6417803"/>
                </a:lnTo>
                <a:lnTo>
                  <a:pt x="6461039" y="6431204"/>
                </a:lnTo>
                <a:lnTo>
                  <a:pt x="6416594" y="6443997"/>
                </a:lnTo>
                <a:lnTo>
                  <a:pt x="6371894" y="6456180"/>
                </a:lnTo>
                <a:lnTo>
                  <a:pt x="6326942" y="6467746"/>
                </a:lnTo>
                <a:lnTo>
                  <a:pt x="6281745" y="6478690"/>
                </a:lnTo>
                <a:lnTo>
                  <a:pt x="6236307" y="6489009"/>
                </a:lnTo>
                <a:lnTo>
                  <a:pt x="6190633" y="6498696"/>
                </a:lnTo>
                <a:lnTo>
                  <a:pt x="6144727" y="6507748"/>
                </a:lnTo>
                <a:lnTo>
                  <a:pt x="6098594" y="6516160"/>
                </a:lnTo>
                <a:lnTo>
                  <a:pt x="6052239" y="6523926"/>
                </a:lnTo>
                <a:lnTo>
                  <a:pt x="6005668" y="6531043"/>
                </a:lnTo>
                <a:lnTo>
                  <a:pt x="5958884" y="6537504"/>
                </a:lnTo>
                <a:lnTo>
                  <a:pt x="5911892" y="6543306"/>
                </a:lnTo>
                <a:lnTo>
                  <a:pt x="5864699" y="6548443"/>
                </a:lnTo>
                <a:lnTo>
                  <a:pt x="5817307" y="6552910"/>
                </a:lnTo>
                <a:lnTo>
                  <a:pt x="5769722" y="6556704"/>
                </a:lnTo>
                <a:lnTo>
                  <a:pt x="5721949" y="6559819"/>
                </a:lnTo>
                <a:lnTo>
                  <a:pt x="5673993" y="6562250"/>
                </a:lnTo>
                <a:lnTo>
                  <a:pt x="5625858" y="6563992"/>
                </a:lnTo>
                <a:lnTo>
                  <a:pt x="5577549" y="6565041"/>
                </a:lnTo>
                <a:lnTo>
                  <a:pt x="5529072" y="6565392"/>
                </a:lnTo>
                <a:lnTo>
                  <a:pt x="3282696" y="6565392"/>
                </a:lnTo>
                <a:lnTo>
                  <a:pt x="3234218" y="6565041"/>
                </a:lnTo>
                <a:lnTo>
                  <a:pt x="3185909" y="6563992"/>
                </a:lnTo>
                <a:lnTo>
                  <a:pt x="3137774" y="6562250"/>
                </a:lnTo>
                <a:lnTo>
                  <a:pt x="3089818" y="6559819"/>
                </a:lnTo>
                <a:lnTo>
                  <a:pt x="3042045" y="6556704"/>
                </a:lnTo>
                <a:lnTo>
                  <a:pt x="2994460" y="6552910"/>
                </a:lnTo>
                <a:lnTo>
                  <a:pt x="2947068" y="6548443"/>
                </a:lnTo>
                <a:lnTo>
                  <a:pt x="2899875" y="6543306"/>
                </a:lnTo>
                <a:lnTo>
                  <a:pt x="2852883" y="6537504"/>
                </a:lnTo>
                <a:lnTo>
                  <a:pt x="2806099" y="6531043"/>
                </a:lnTo>
                <a:lnTo>
                  <a:pt x="2759528" y="6523926"/>
                </a:lnTo>
                <a:lnTo>
                  <a:pt x="2713173" y="6516160"/>
                </a:lnTo>
                <a:lnTo>
                  <a:pt x="2667040" y="6507748"/>
                </a:lnTo>
                <a:lnTo>
                  <a:pt x="2621134" y="6498696"/>
                </a:lnTo>
                <a:lnTo>
                  <a:pt x="2575460" y="6489009"/>
                </a:lnTo>
                <a:lnTo>
                  <a:pt x="2530022" y="6478690"/>
                </a:lnTo>
                <a:lnTo>
                  <a:pt x="2484825" y="6467746"/>
                </a:lnTo>
                <a:lnTo>
                  <a:pt x="2439873" y="6456180"/>
                </a:lnTo>
                <a:lnTo>
                  <a:pt x="2395173" y="6443997"/>
                </a:lnTo>
                <a:lnTo>
                  <a:pt x="2350728" y="6431204"/>
                </a:lnTo>
                <a:lnTo>
                  <a:pt x="2306544" y="6417803"/>
                </a:lnTo>
                <a:lnTo>
                  <a:pt x="2262624" y="6403800"/>
                </a:lnTo>
                <a:lnTo>
                  <a:pt x="2218975" y="6389201"/>
                </a:lnTo>
                <a:lnTo>
                  <a:pt x="2175600" y="6374009"/>
                </a:lnTo>
                <a:lnTo>
                  <a:pt x="2132506" y="6358229"/>
                </a:lnTo>
                <a:lnTo>
                  <a:pt x="2089695" y="6341867"/>
                </a:lnTo>
                <a:lnTo>
                  <a:pt x="2047174" y="6324926"/>
                </a:lnTo>
                <a:lnTo>
                  <a:pt x="2004947" y="6307413"/>
                </a:lnTo>
                <a:lnTo>
                  <a:pt x="1963018" y="6289331"/>
                </a:lnTo>
                <a:lnTo>
                  <a:pt x="1921393" y="6270686"/>
                </a:lnTo>
                <a:lnTo>
                  <a:pt x="1880077" y="6251482"/>
                </a:lnTo>
                <a:lnTo>
                  <a:pt x="1839074" y="6231724"/>
                </a:lnTo>
                <a:lnTo>
                  <a:pt x="1798389" y="6211418"/>
                </a:lnTo>
                <a:lnTo>
                  <a:pt x="1758028" y="6190567"/>
                </a:lnTo>
                <a:lnTo>
                  <a:pt x="1717993" y="6169176"/>
                </a:lnTo>
                <a:lnTo>
                  <a:pt x="1678292" y="6147251"/>
                </a:lnTo>
                <a:lnTo>
                  <a:pt x="1638927" y="6124796"/>
                </a:lnTo>
                <a:lnTo>
                  <a:pt x="1599905" y="6101816"/>
                </a:lnTo>
                <a:lnTo>
                  <a:pt x="1561230" y="6078316"/>
                </a:lnTo>
                <a:lnTo>
                  <a:pt x="1522907" y="6054301"/>
                </a:lnTo>
                <a:lnTo>
                  <a:pt x="1484940" y="6029775"/>
                </a:lnTo>
                <a:lnTo>
                  <a:pt x="1447334" y="6004743"/>
                </a:lnTo>
                <a:lnTo>
                  <a:pt x="1410095" y="5979211"/>
                </a:lnTo>
                <a:lnTo>
                  <a:pt x="1373227" y="5953182"/>
                </a:lnTo>
                <a:lnTo>
                  <a:pt x="1336735" y="5926662"/>
                </a:lnTo>
                <a:lnTo>
                  <a:pt x="1300623" y="5899655"/>
                </a:lnTo>
                <a:lnTo>
                  <a:pt x="1264897" y="5872167"/>
                </a:lnTo>
                <a:lnTo>
                  <a:pt x="1229561" y="5844202"/>
                </a:lnTo>
                <a:lnTo>
                  <a:pt x="1194620" y="5815765"/>
                </a:lnTo>
                <a:lnTo>
                  <a:pt x="1160079" y="5786860"/>
                </a:lnTo>
                <a:lnTo>
                  <a:pt x="1125943" y="5757493"/>
                </a:lnTo>
                <a:lnTo>
                  <a:pt x="1092216" y="5727669"/>
                </a:lnTo>
                <a:lnTo>
                  <a:pt x="1058904" y="5697391"/>
                </a:lnTo>
                <a:lnTo>
                  <a:pt x="1026010" y="5666666"/>
                </a:lnTo>
                <a:lnTo>
                  <a:pt x="993541" y="5635497"/>
                </a:lnTo>
                <a:lnTo>
                  <a:pt x="961501" y="5603890"/>
                </a:lnTo>
                <a:lnTo>
                  <a:pt x="929894" y="5571850"/>
                </a:lnTo>
                <a:lnTo>
                  <a:pt x="898725" y="5539381"/>
                </a:lnTo>
                <a:lnTo>
                  <a:pt x="868000" y="5506487"/>
                </a:lnTo>
                <a:lnTo>
                  <a:pt x="837722" y="5473175"/>
                </a:lnTo>
                <a:lnTo>
                  <a:pt x="807898" y="5439448"/>
                </a:lnTo>
                <a:lnTo>
                  <a:pt x="778531" y="5405312"/>
                </a:lnTo>
                <a:lnTo>
                  <a:pt x="749626" y="5370771"/>
                </a:lnTo>
                <a:lnTo>
                  <a:pt x="721189" y="5335830"/>
                </a:lnTo>
                <a:lnTo>
                  <a:pt x="693224" y="5300494"/>
                </a:lnTo>
                <a:lnTo>
                  <a:pt x="665736" y="5264768"/>
                </a:lnTo>
                <a:lnTo>
                  <a:pt x="638729" y="5228656"/>
                </a:lnTo>
                <a:lnTo>
                  <a:pt x="612209" y="5192164"/>
                </a:lnTo>
                <a:lnTo>
                  <a:pt x="586180" y="5155296"/>
                </a:lnTo>
                <a:lnTo>
                  <a:pt x="560648" y="5118057"/>
                </a:lnTo>
                <a:lnTo>
                  <a:pt x="535616" y="5080451"/>
                </a:lnTo>
                <a:lnTo>
                  <a:pt x="511090" y="5042484"/>
                </a:lnTo>
                <a:lnTo>
                  <a:pt x="487075" y="5004161"/>
                </a:lnTo>
                <a:lnTo>
                  <a:pt x="463575" y="4965486"/>
                </a:lnTo>
                <a:lnTo>
                  <a:pt x="440595" y="4926464"/>
                </a:lnTo>
                <a:lnTo>
                  <a:pt x="418140" y="4887099"/>
                </a:lnTo>
                <a:lnTo>
                  <a:pt x="396215" y="4847398"/>
                </a:lnTo>
                <a:lnTo>
                  <a:pt x="374824" y="4807363"/>
                </a:lnTo>
                <a:lnTo>
                  <a:pt x="353973" y="4767002"/>
                </a:lnTo>
                <a:lnTo>
                  <a:pt x="333667" y="4726317"/>
                </a:lnTo>
                <a:lnTo>
                  <a:pt x="313909" y="4685314"/>
                </a:lnTo>
                <a:lnTo>
                  <a:pt x="294705" y="4643998"/>
                </a:lnTo>
                <a:lnTo>
                  <a:pt x="276060" y="4602373"/>
                </a:lnTo>
                <a:lnTo>
                  <a:pt x="257978" y="4560444"/>
                </a:lnTo>
                <a:lnTo>
                  <a:pt x="240465" y="4518217"/>
                </a:lnTo>
                <a:lnTo>
                  <a:pt x="223524" y="4475696"/>
                </a:lnTo>
                <a:lnTo>
                  <a:pt x="207162" y="4432885"/>
                </a:lnTo>
                <a:lnTo>
                  <a:pt x="191382" y="4389791"/>
                </a:lnTo>
                <a:lnTo>
                  <a:pt x="176190" y="4346416"/>
                </a:lnTo>
                <a:lnTo>
                  <a:pt x="161591" y="4302767"/>
                </a:lnTo>
                <a:lnTo>
                  <a:pt x="147588" y="4258847"/>
                </a:lnTo>
                <a:lnTo>
                  <a:pt x="134187" y="4214663"/>
                </a:lnTo>
                <a:lnTo>
                  <a:pt x="121394" y="4170218"/>
                </a:lnTo>
                <a:lnTo>
                  <a:pt x="109211" y="4125518"/>
                </a:lnTo>
                <a:lnTo>
                  <a:pt x="97645" y="4080566"/>
                </a:lnTo>
                <a:lnTo>
                  <a:pt x="86701" y="4035369"/>
                </a:lnTo>
                <a:lnTo>
                  <a:pt x="76382" y="3989931"/>
                </a:lnTo>
                <a:lnTo>
                  <a:pt x="66695" y="3944257"/>
                </a:lnTo>
                <a:lnTo>
                  <a:pt x="57643" y="3898351"/>
                </a:lnTo>
                <a:lnTo>
                  <a:pt x="49231" y="3852218"/>
                </a:lnTo>
                <a:lnTo>
                  <a:pt x="41465" y="3805863"/>
                </a:lnTo>
                <a:lnTo>
                  <a:pt x="34348" y="3759292"/>
                </a:lnTo>
                <a:lnTo>
                  <a:pt x="27887" y="3712508"/>
                </a:lnTo>
                <a:lnTo>
                  <a:pt x="22085" y="3665516"/>
                </a:lnTo>
                <a:lnTo>
                  <a:pt x="16948" y="3618323"/>
                </a:lnTo>
                <a:lnTo>
                  <a:pt x="12481" y="3570931"/>
                </a:lnTo>
                <a:lnTo>
                  <a:pt x="8687" y="3523346"/>
                </a:lnTo>
                <a:lnTo>
                  <a:pt x="5572" y="3475573"/>
                </a:lnTo>
                <a:lnTo>
                  <a:pt x="3141" y="3427617"/>
                </a:lnTo>
                <a:lnTo>
                  <a:pt x="1399" y="3379482"/>
                </a:lnTo>
                <a:lnTo>
                  <a:pt x="350" y="3331173"/>
                </a:lnTo>
                <a:lnTo>
                  <a:pt x="0" y="3282696"/>
                </a:lnTo>
                <a:close/>
              </a:path>
            </a:pathLst>
          </a:custGeom>
          <a:ln w="12191">
            <a:solidFill>
              <a:srgbClr val="9C9F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7446" y="511251"/>
            <a:ext cx="6309106" cy="14293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600" b="1" i="0">
                <a:solidFill>
                  <a:srgbClr val="E6E9CA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0727" y="1709927"/>
            <a:ext cx="8235950" cy="3682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4751832"/>
              <a:ext cx="9144000" cy="2106295"/>
            </a:xfrm>
            <a:custGeom>
              <a:avLst/>
              <a:gdLst/>
              <a:ahLst/>
              <a:cxnLst/>
              <a:rect l="l" t="t" r="r" b="b"/>
              <a:pathLst>
                <a:path w="9144000" h="2106295">
                  <a:moveTo>
                    <a:pt x="0" y="1691716"/>
                  </a:moveTo>
                  <a:lnTo>
                    <a:pt x="0" y="2106166"/>
                  </a:lnTo>
                  <a:lnTo>
                    <a:pt x="9144000" y="2106166"/>
                  </a:lnTo>
                  <a:lnTo>
                    <a:pt x="9144000" y="1750314"/>
                  </a:lnTo>
                  <a:lnTo>
                    <a:pt x="2266828" y="1750314"/>
                  </a:lnTo>
                  <a:lnTo>
                    <a:pt x="1613553" y="1742901"/>
                  </a:lnTo>
                  <a:lnTo>
                    <a:pt x="0" y="1691716"/>
                  </a:lnTo>
                  <a:close/>
                </a:path>
                <a:path w="9144000" h="2106295">
                  <a:moveTo>
                    <a:pt x="9144000" y="0"/>
                  </a:moveTo>
                  <a:lnTo>
                    <a:pt x="8953853" y="89626"/>
                  </a:lnTo>
                  <a:lnTo>
                    <a:pt x="8464392" y="314144"/>
                  </a:lnTo>
                  <a:lnTo>
                    <a:pt x="8055839" y="493864"/>
                  </a:lnTo>
                  <a:lnTo>
                    <a:pt x="7664254" y="658598"/>
                  </a:lnTo>
                  <a:lnTo>
                    <a:pt x="7341069" y="788328"/>
                  </a:lnTo>
                  <a:lnTo>
                    <a:pt x="7028467" y="907870"/>
                  </a:lnTo>
                  <a:lnTo>
                    <a:pt x="6775423" y="999981"/>
                  </a:lnTo>
                  <a:lnTo>
                    <a:pt x="6528624" y="1085500"/>
                  </a:lnTo>
                  <a:lnTo>
                    <a:pt x="6287566" y="1164647"/>
                  </a:lnTo>
                  <a:lnTo>
                    <a:pt x="6051747" y="1237642"/>
                  </a:lnTo>
                  <a:lnTo>
                    <a:pt x="5820664" y="1304704"/>
                  </a:lnTo>
                  <a:lnTo>
                    <a:pt x="5593815" y="1366054"/>
                  </a:lnTo>
                  <a:lnTo>
                    <a:pt x="5415046" y="1411168"/>
                  </a:lnTo>
                  <a:lnTo>
                    <a:pt x="5238407" y="1452879"/>
                  </a:lnTo>
                  <a:lnTo>
                    <a:pt x="5063642" y="1491299"/>
                  </a:lnTo>
                  <a:lnTo>
                    <a:pt x="4890493" y="1526541"/>
                  </a:lnTo>
                  <a:lnTo>
                    <a:pt x="4718701" y="1558718"/>
                  </a:lnTo>
                  <a:lnTo>
                    <a:pt x="4548012" y="1587941"/>
                  </a:lnTo>
                  <a:lnTo>
                    <a:pt x="4335806" y="1620488"/>
                  </a:lnTo>
                  <a:lnTo>
                    <a:pt x="4124415" y="1648816"/>
                  </a:lnTo>
                  <a:lnTo>
                    <a:pt x="3913339" y="1673145"/>
                  </a:lnTo>
                  <a:lnTo>
                    <a:pt x="3702072" y="1693694"/>
                  </a:lnTo>
                  <a:lnTo>
                    <a:pt x="3490114" y="1710683"/>
                  </a:lnTo>
                  <a:lnTo>
                    <a:pt x="3234143" y="1726680"/>
                  </a:lnTo>
                  <a:lnTo>
                    <a:pt x="2975583" y="1738245"/>
                  </a:lnTo>
                  <a:lnTo>
                    <a:pt x="2669499" y="1746646"/>
                  </a:lnTo>
                  <a:lnTo>
                    <a:pt x="2266828" y="1750314"/>
                  </a:lnTo>
                  <a:lnTo>
                    <a:pt x="9144000" y="1750314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7D7D7D">
                <a:alpha val="4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315200" y="0"/>
              <a:ext cx="1828800" cy="6858000"/>
            </a:xfrm>
            <a:custGeom>
              <a:avLst/>
              <a:gdLst/>
              <a:ahLst/>
              <a:cxnLst/>
              <a:rect l="l" t="t" r="r" b="b"/>
              <a:pathLst>
                <a:path w="1828800" h="6858000">
                  <a:moveTo>
                    <a:pt x="0" y="0"/>
                  </a:moveTo>
                  <a:lnTo>
                    <a:pt x="37678" y="52510"/>
                  </a:lnTo>
                  <a:lnTo>
                    <a:pt x="74692" y="105059"/>
                  </a:lnTo>
                  <a:lnTo>
                    <a:pt x="111045" y="157642"/>
                  </a:lnTo>
                  <a:lnTo>
                    <a:pt x="146740" y="210258"/>
                  </a:lnTo>
                  <a:lnTo>
                    <a:pt x="181781" y="262903"/>
                  </a:lnTo>
                  <a:lnTo>
                    <a:pt x="216173" y="315574"/>
                  </a:lnTo>
                  <a:lnTo>
                    <a:pt x="249918" y="368268"/>
                  </a:lnTo>
                  <a:lnTo>
                    <a:pt x="283022" y="420982"/>
                  </a:lnTo>
                  <a:lnTo>
                    <a:pt x="315488" y="473715"/>
                  </a:lnTo>
                  <a:lnTo>
                    <a:pt x="347319" y="526461"/>
                  </a:lnTo>
                  <a:lnTo>
                    <a:pt x="378519" y="579219"/>
                  </a:lnTo>
                  <a:lnTo>
                    <a:pt x="409092" y="631986"/>
                  </a:lnTo>
                  <a:lnTo>
                    <a:pt x="439043" y="684758"/>
                  </a:lnTo>
                  <a:lnTo>
                    <a:pt x="468375" y="737534"/>
                  </a:lnTo>
                  <a:lnTo>
                    <a:pt x="497091" y="790309"/>
                  </a:lnTo>
                  <a:lnTo>
                    <a:pt x="525196" y="843081"/>
                  </a:lnTo>
                  <a:lnTo>
                    <a:pt x="552693" y="895847"/>
                  </a:lnTo>
                  <a:lnTo>
                    <a:pt x="579586" y="948604"/>
                  </a:lnTo>
                  <a:lnTo>
                    <a:pt x="605880" y="1001349"/>
                  </a:lnTo>
                  <a:lnTo>
                    <a:pt x="631577" y="1054080"/>
                  </a:lnTo>
                  <a:lnTo>
                    <a:pt x="656682" y="1106792"/>
                  </a:lnTo>
                  <a:lnTo>
                    <a:pt x="681198" y="1159484"/>
                  </a:lnTo>
                  <a:lnTo>
                    <a:pt x="705130" y="1212153"/>
                  </a:lnTo>
                  <a:lnTo>
                    <a:pt x="728481" y="1264795"/>
                  </a:lnTo>
                  <a:lnTo>
                    <a:pt x="751256" y="1317407"/>
                  </a:lnTo>
                  <a:lnTo>
                    <a:pt x="773457" y="1369987"/>
                  </a:lnTo>
                  <a:lnTo>
                    <a:pt x="795088" y="1422532"/>
                  </a:lnTo>
                  <a:lnTo>
                    <a:pt x="816155" y="1475038"/>
                  </a:lnTo>
                  <a:lnTo>
                    <a:pt x="836659" y="1527504"/>
                  </a:lnTo>
                  <a:lnTo>
                    <a:pt x="856606" y="1579925"/>
                  </a:lnTo>
                  <a:lnTo>
                    <a:pt x="875999" y="1632299"/>
                  </a:lnTo>
                  <a:lnTo>
                    <a:pt x="894841" y="1684623"/>
                  </a:lnTo>
                  <a:lnTo>
                    <a:pt x="913138" y="1736895"/>
                  </a:lnTo>
                  <a:lnTo>
                    <a:pt x="930891" y="1789110"/>
                  </a:lnTo>
                  <a:lnTo>
                    <a:pt x="948107" y="1841267"/>
                  </a:lnTo>
                  <a:lnTo>
                    <a:pt x="964787" y="1893362"/>
                  </a:lnTo>
                  <a:lnTo>
                    <a:pt x="980936" y="1945392"/>
                  </a:lnTo>
                  <a:lnTo>
                    <a:pt x="996558" y="1997355"/>
                  </a:lnTo>
                  <a:lnTo>
                    <a:pt x="1011657" y="2049248"/>
                  </a:lnTo>
                  <a:lnTo>
                    <a:pt x="1026237" y="2101067"/>
                  </a:lnTo>
                  <a:lnTo>
                    <a:pt x="1040300" y="2152809"/>
                  </a:lnTo>
                  <a:lnTo>
                    <a:pt x="1053852" y="2204473"/>
                  </a:lnTo>
                  <a:lnTo>
                    <a:pt x="1066896" y="2256054"/>
                  </a:lnTo>
                  <a:lnTo>
                    <a:pt x="1079436" y="2307550"/>
                  </a:lnTo>
                  <a:lnTo>
                    <a:pt x="1091475" y="2358958"/>
                  </a:lnTo>
                  <a:lnTo>
                    <a:pt x="1103018" y="2410275"/>
                  </a:lnTo>
                  <a:lnTo>
                    <a:pt x="1114068" y="2461498"/>
                  </a:lnTo>
                  <a:lnTo>
                    <a:pt x="1124629" y="2512625"/>
                  </a:lnTo>
                  <a:lnTo>
                    <a:pt x="1134705" y="2563651"/>
                  </a:lnTo>
                  <a:lnTo>
                    <a:pt x="1144300" y="2614575"/>
                  </a:lnTo>
                  <a:lnTo>
                    <a:pt x="1153418" y="2665393"/>
                  </a:lnTo>
                  <a:lnTo>
                    <a:pt x="1162062" y="2716103"/>
                  </a:lnTo>
                  <a:lnTo>
                    <a:pt x="1170236" y="2766701"/>
                  </a:lnTo>
                  <a:lnTo>
                    <a:pt x="1177945" y="2817185"/>
                  </a:lnTo>
                  <a:lnTo>
                    <a:pt x="1185192" y="2867551"/>
                  </a:lnTo>
                  <a:lnTo>
                    <a:pt x="1191980" y="2917797"/>
                  </a:lnTo>
                  <a:lnTo>
                    <a:pt x="1198314" y="2967920"/>
                  </a:lnTo>
                  <a:lnTo>
                    <a:pt x="1204197" y="3017916"/>
                  </a:lnTo>
                  <a:lnTo>
                    <a:pt x="1209634" y="3067784"/>
                  </a:lnTo>
                  <a:lnTo>
                    <a:pt x="1214628" y="3117520"/>
                  </a:lnTo>
                  <a:lnTo>
                    <a:pt x="1219183" y="3167120"/>
                  </a:lnTo>
                  <a:lnTo>
                    <a:pt x="1223302" y="3216583"/>
                  </a:lnTo>
                  <a:lnTo>
                    <a:pt x="1226990" y="3265905"/>
                  </a:lnTo>
                  <a:lnTo>
                    <a:pt x="1230251" y="3315083"/>
                  </a:lnTo>
                  <a:lnTo>
                    <a:pt x="1233088" y="3364115"/>
                  </a:lnTo>
                  <a:lnTo>
                    <a:pt x="1235505" y="3412997"/>
                  </a:lnTo>
                  <a:lnTo>
                    <a:pt x="1237506" y="3461726"/>
                  </a:lnTo>
                  <a:lnTo>
                    <a:pt x="1239095" y="3510300"/>
                  </a:lnTo>
                  <a:lnTo>
                    <a:pt x="1240275" y="3558716"/>
                  </a:lnTo>
                  <a:lnTo>
                    <a:pt x="1241051" y="3606970"/>
                  </a:lnTo>
                  <a:lnTo>
                    <a:pt x="1241426" y="3655060"/>
                  </a:lnTo>
                  <a:lnTo>
                    <a:pt x="1241404" y="3702983"/>
                  </a:lnTo>
                  <a:lnTo>
                    <a:pt x="1240989" y="3750736"/>
                  </a:lnTo>
                  <a:lnTo>
                    <a:pt x="1240185" y="3798316"/>
                  </a:lnTo>
                  <a:lnTo>
                    <a:pt x="1238995" y="3845719"/>
                  </a:lnTo>
                  <a:lnTo>
                    <a:pt x="1237424" y="3892944"/>
                  </a:lnTo>
                  <a:lnTo>
                    <a:pt x="1235475" y="3939987"/>
                  </a:lnTo>
                  <a:lnTo>
                    <a:pt x="1233152" y="3986846"/>
                  </a:lnTo>
                  <a:lnTo>
                    <a:pt x="1230459" y="4033516"/>
                  </a:lnTo>
                  <a:lnTo>
                    <a:pt x="1227400" y="4079996"/>
                  </a:lnTo>
                  <a:lnTo>
                    <a:pt x="1223979" y="4126283"/>
                  </a:lnTo>
                  <a:lnTo>
                    <a:pt x="1220198" y="4172373"/>
                  </a:lnTo>
                  <a:lnTo>
                    <a:pt x="1216063" y="4218264"/>
                  </a:lnTo>
                  <a:lnTo>
                    <a:pt x="1211578" y="4263952"/>
                  </a:lnTo>
                  <a:lnTo>
                    <a:pt x="1206745" y="4309435"/>
                  </a:lnTo>
                  <a:lnTo>
                    <a:pt x="1201568" y="4354710"/>
                  </a:lnTo>
                  <a:lnTo>
                    <a:pt x="1196053" y="4399773"/>
                  </a:lnTo>
                  <a:lnTo>
                    <a:pt x="1190201" y="4444623"/>
                  </a:lnTo>
                  <a:lnTo>
                    <a:pt x="1184018" y="4489256"/>
                  </a:lnTo>
                  <a:lnTo>
                    <a:pt x="1177507" y="4533668"/>
                  </a:lnTo>
                  <a:lnTo>
                    <a:pt x="1170672" y="4577858"/>
                  </a:lnTo>
                  <a:lnTo>
                    <a:pt x="1163517" y="4621822"/>
                  </a:lnTo>
                  <a:lnTo>
                    <a:pt x="1156045" y="4665558"/>
                  </a:lnTo>
                  <a:lnTo>
                    <a:pt x="1148260" y="4709062"/>
                  </a:lnTo>
                  <a:lnTo>
                    <a:pt x="1140167" y="4752331"/>
                  </a:lnTo>
                  <a:lnTo>
                    <a:pt x="1131769" y="4795362"/>
                  </a:lnTo>
                  <a:lnTo>
                    <a:pt x="1123069" y="4838154"/>
                  </a:lnTo>
                  <a:lnTo>
                    <a:pt x="1114073" y="4880702"/>
                  </a:lnTo>
                  <a:lnTo>
                    <a:pt x="1104783" y="4923003"/>
                  </a:lnTo>
                  <a:lnTo>
                    <a:pt x="1095203" y="4965056"/>
                  </a:lnTo>
                  <a:lnTo>
                    <a:pt x="1085337" y="5006856"/>
                  </a:lnTo>
                  <a:lnTo>
                    <a:pt x="1075190" y="5048401"/>
                  </a:lnTo>
                  <a:lnTo>
                    <a:pt x="1064764" y="5089688"/>
                  </a:lnTo>
                  <a:lnTo>
                    <a:pt x="1054064" y="5130715"/>
                  </a:lnTo>
                  <a:lnTo>
                    <a:pt x="1043094" y="5171477"/>
                  </a:lnTo>
                  <a:lnTo>
                    <a:pt x="1031857" y="5211973"/>
                  </a:lnTo>
                  <a:lnTo>
                    <a:pt x="1020357" y="5252199"/>
                  </a:lnTo>
                  <a:lnTo>
                    <a:pt x="1008598" y="5292152"/>
                  </a:lnTo>
                  <a:lnTo>
                    <a:pt x="996584" y="5331829"/>
                  </a:lnTo>
                  <a:lnTo>
                    <a:pt x="984319" y="5371228"/>
                  </a:lnTo>
                  <a:lnTo>
                    <a:pt x="971806" y="5410346"/>
                  </a:lnTo>
                  <a:lnTo>
                    <a:pt x="959049" y="5449179"/>
                  </a:lnTo>
                  <a:lnTo>
                    <a:pt x="946053" y="5487725"/>
                  </a:lnTo>
                  <a:lnTo>
                    <a:pt x="932821" y="5525981"/>
                  </a:lnTo>
                  <a:lnTo>
                    <a:pt x="919356" y="5563944"/>
                  </a:lnTo>
                  <a:lnTo>
                    <a:pt x="905664" y="5601610"/>
                  </a:lnTo>
                  <a:lnTo>
                    <a:pt x="891746" y="5638977"/>
                  </a:lnTo>
                  <a:lnTo>
                    <a:pt x="877608" y="5676043"/>
                  </a:lnTo>
                  <a:lnTo>
                    <a:pt x="863253" y="5712803"/>
                  </a:lnTo>
                  <a:lnTo>
                    <a:pt x="848686" y="5749256"/>
                  </a:lnTo>
                  <a:lnTo>
                    <a:pt x="833909" y="5785398"/>
                  </a:lnTo>
                  <a:lnTo>
                    <a:pt x="818926" y="5821227"/>
                  </a:lnTo>
                  <a:lnTo>
                    <a:pt x="803742" y="5856738"/>
                  </a:lnTo>
                  <a:lnTo>
                    <a:pt x="788361" y="5891930"/>
                  </a:lnTo>
                  <a:lnTo>
                    <a:pt x="772785" y="5926800"/>
                  </a:lnTo>
                  <a:lnTo>
                    <a:pt x="741068" y="5995560"/>
                  </a:lnTo>
                  <a:lnTo>
                    <a:pt x="708622" y="6062996"/>
                  </a:lnTo>
                  <a:lnTo>
                    <a:pt x="675477" y="6129082"/>
                  </a:lnTo>
                  <a:lnTo>
                    <a:pt x="641663" y="6193797"/>
                  </a:lnTo>
                  <a:lnTo>
                    <a:pt x="607212" y="6257116"/>
                  </a:lnTo>
                  <a:lnTo>
                    <a:pt x="572155" y="6319017"/>
                  </a:lnTo>
                  <a:lnTo>
                    <a:pt x="536521" y="6379475"/>
                  </a:lnTo>
                  <a:lnTo>
                    <a:pt x="500341" y="6438468"/>
                  </a:lnTo>
                  <a:lnTo>
                    <a:pt x="463647" y="6495971"/>
                  </a:lnTo>
                  <a:lnTo>
                    <a:pt x="426469" y="6551962"/>
                  </a:lnTo>
                  <a:lnTo>
                    <a:pt x="388836" y="6606417"/>
                  </a:lnTo>
                  <a:lnTo>
                    <a:pt x="350781" y="6659313"/>
                  </a:lnTo>
                  <a:lnTo>
                    <a:pt x="312334" y="6710625"/>
                  </a:lnTo>
                  <a:lnTo>
                    <a:pt x="273525" y="6760331"/>
                  </a:lnTo>
                  <a:lnTo>
                    <a:pt x="234385" y="6808408"/>
                  </a:lnTo>
                  <a:lnTo>
                    <a:pt x="194945" y="6854831"/>
                  </a:lnTo>
                  <a:lnTo>
                    <a:pt x="1828800" y="6857999"/>
                  </a:lnTo>
                  <a:lnTo>
                    <a:pt x="1828800" y="142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D5D5D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4751832"/>
              <a:ext cx="9144000" cy="2106295"/>
            </a:xfrm>
            <a:custGeom>
              <a:avLst/>
              <a:gdLst/>
              <a:ahLst/>
              <a:cxnLst/>
              <a:rect l="l" t="t" r="r" b="b"/>
              <a:pathLst>
                <a:path w="9144000" h="2106295">
                  <a:moveTo>
                    <a:pt x="0" y="1691716"/>
                  </a:moveTo>
                  <a:lnTo>
                    <a:pt x="0" y="2106166"/>
                  </a:lnTo>
                  <a:lnTo>
                    <a:pt x="9144000" y="2106166"/>
                  </a:lnTo>
                  <a:lnTo>
                    <a:pt x="9144000" y="1750314"/>
                  </a:lnTo>
                  <a:lnTo>
                    <a:pt x="2266828" y="1750314"/>
                  </a:lnTo>
                  <a:lnTo>
                    <a:pt x="1613553" y="1742901"/>
                  </a:lnTo>
                  <a:lnTo>
                    <a:pt x="0" y="1691716"/>
                  </a:lnTo>
                  <a:close/>
                </a:path>
                <a:path w="9144000" h="2106295">
                  <a:moveTo>
                    <a:pt x="9144000" y="0"/>
                  </a:moveTo>
                  <a:lnTo>
                    <a:pt x="8953853" y="89626"/>
                  </a:lnTo>
                  <a:lnTo>
                    <a:pt x="8464392" y="314144"/>
                  </a:lnTo>
                  <a:lnTo>
                    <a:pt x="8055839" y="493864"/>
                  </a:lnTo>
                  <a:lnTo>
                    <a:pt x="7664254" y="658598"/>
                  </a:lnTo>
                  <a:lnTo>
                    <a:pt x="7341069" y="788328"/>
                  </a:lnTo>
                  <a:lnTo>
                    <a:pt x="7028467" y="907870"/>
                  </a:lnTo>
                  <a:lnTo>
                    <a:pt x="6775423" y="999981"/>
                  </a:lnTo>
                  <a:lnTo>
                    <a:pt x="6528624" y="1085500"/>
                  </a:lnTo>
                  <a:lnTo>
                    <a:pt x="6287566" y="1164647"/>
                  </a:lnTo>
                  <a:lnTo>
                    <a:pt x="6051747" y="1237642"/>
                  </a:lnTo>
                  <a:lnTo>
                    <a:pt x="5820664" y="1304704"/>
                  </a:lnTo>
                  <a:lnTo>
                    <a:pt x="5593815" y="1366054"/>
                  </a:lnTo>
                  <a:lnTo>
                    <a:pt x="5415046" y="1411168"/>
                  </a:lnTo>
                  <a:lnTo>
                    <a:pt x="5238407" y="1452879"/>
                  </a:lnTo>
                  <a:lnTo>
                    <a:pt x="5063642" y="1491299"/>
                  </a:lnTo>
                  <a:lnTo>
                    <a:pt x="4890493" y="1526541"/>
                  </a:lnTo>
                  <a:lnTo>
                    <a:pt x="4718701" y="1558718"/>
                  </a:lnTo>
                  <a:lnTo>
                    <a:pt x="4548012" y="1587941"/>
                  </a:lnTo>
                  <a:lnTo>
                    <a:pt x="4335806" y="1620488"/>
                  </a:lnTo>
                  <a:lnTo>
                    <a:pt x="4124415" y="1648816"/>
                  </a:lnTo>
                  <a:lnTo>
                    <a:pt x="3913339" y="1673145"/>
                  </a:lnTo>
                  <a:lnTo>
                    <a:pt x="3702072" y="1693694"/>
                  </a:lnTo>
                  <a:lnTo>
                    <a:pt x="3490114" y="1710683"/>
                  </a:lnTo>
                  <a:lnTo>
                    <a:pt x="3234143" y="1726680"/>
                  </a:lnTo>
                  <a:lnTo>
                    <a:pt x="2975583" y="1738245"/>
                  </a:lnTo>
                  <a:lnTo>
                    <a:pt x="2669499" y="1746646"/>
                  </a:lnTo>
                  <a:lnTo>
                    <a:pt x="2266828" y="1750314"/>
                  </a:lnTo>
                  <a:lnTo>
                    <a:pt x="9144000" y="1750314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7D7D7D">
                <a:alpha val="4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105144" y="0"/>
              <a:ext cx="3039110" cy="6858000"/>
            </a:xfrm>
            <a:custGeom>
              <a:avLst/>
              <a:gdLst/>
              <a:ahLst/>
              <a:cxnLst/>
              <a:rect l="l" t="t" r="r" b="b"/>
              <a:pathLst>
                <a:path w="3039109" h="6858000">
                  <a:moveTo>
                    <a:pt x="0" y="0"/>
                  </a:moveTo>
                  <a:lnTo>
                    <a:pt x="43715" y="43490"/>
                  </a:lnTo>
                  <a:lnTo>
                    <a:pt x="86826" y="87102"/>
                  </a:lnTo>
                  <a:lnTo>
                    <a:pt x="129335" y="130832"/>
                  </a:lnTo>
                  <a:lnTo>
                    <a:pt x="171243" y="174676"/>
                  </a:lnTo>
                  <a:lnTo>
                    <a:pt x="212553" y="218633"/>
                  </a:lnTo>
                  <a:lnTo>
                    <a:pt x="253267" y="262698"/>
                  </a:lnTo>
                  <a:lnTo>
                    <a:pt x="293387" y="306869"/>
                  </a:lnTo>
                  <a:lnTo>
                    <a:pt x="332915" y="351144"/>
                  </a:lnTo>
                  <a:lnTo>
                    <a:pt x="371853" y="395519"/>
                  </a:lnTo>
                  <a:lnTo>
                    <a:pt x="410204" y="439991"/>
                  </a:lnTo>
                  <a:lnTo>
                    <a:pt x="447969" y="484558"/>
                  </a:lnTo>
                  <a:lnTo>
                    <a:pt x="485150" y="529216"/>
                  </a:lnTo>
                  <a:lnTo>
                    <a:pt x="521750" y="573962"/>
                  </a:lnTo>
                  <a:lnTo>
                    <a:pt x="557770" y="618794"/>
                  </a:lnTo>
                  <a:lnTo>
                    <a:pt x="593214" y="663709"/>
                  </a:lnTo>
                  <a:lnTo>
                    <a:pt x="628082" y="708703"/>
                  </a:lnTo>
                  <a:lnTo>
                    <a:pt x="662378" y="753774"/>
                  </a:lnTo>
                  <a:lnTo>
                    <a:pt x="696102" y="798919"/>
                  </a:lnTo>
                  <a:lnTo>
                    <a:pt x="729258" y="844135"/>
                  </a:lnTo>
                  <a:lnTo>
                    <a:pt x="761847" y="889419"/>
                  </a:lnTo>
                  <a:lnTo>
                    <a:pt x="793871" y="934768"/>
                  </a:lnTo>
                  <a:lnTo>
                    <a:pt x="825333" y="980179"/>
                  </a:lnTo>
                  <a:lnTo>
                    <a:pt x="856235" y="1025649"/>
                  </a:lnTo>
                  <a:lnTo>
                    <a:pt x="886579" y="1071175"/>
                  </a:lnTo>
                  <a:lnTo>
                    <a:pt x="916366" y="1116755"/>
                  </a:lnTo>
                  <a:lnTo>
                    <a:pt x="945599" y="1162385"/>
                  </a:lnTo>
                  <a:lnTo>
                    <a:pt x="974281" y="1208063"/>
                  </a:lnTo>
                  <a:lnTo>
                    <a:pt x="1002412" y="1253785"/>
                  </a:lnTo>
                  <a:lnTo>
                    <a:pt x="1029996" y="1299548"/>
                  </a:lnTo>
                  <a:lnTo>
                    <a:pt x="1057034" y="1345351"/>
                  </a:lnTo>
                  <a:lnTo>
                    <a:pt x="1083529" y="1391189"/>
                  </a:lnTo>
                  <a:lnTo>
                    <a:pt x="1109482" y="1437060"/>
                  </a:lnTo>
                  <a:lnTo>
                    <a:pt x="1134896" y="1482960"/>
                  </a:lnTo>
                  <a:lnTo>
                    <a:pt x="1159773" y="1528888"/>
                  </a:lnTo>
                  <a:lnTo>
                    <a:pt x="1184115" y="1574840"/>
                  </a:lnTo>
                  <a:lnTo>
                    <a:pt x="1207923" y="1620812"/>
                  </a:lnTo>
                  <a:lnTo>
                    <a:pt x="1231201" y="1666803"/>
                  </a:lnTo>
                  <a:lnTo>
                    <a:pt x="1253950" y="1712809"/>
                  </a:lnTo>
                  <a:lnTo>
                    <a:pt x="1276173" y="1758828"/>
                  </a:lnTo>
                  <a:lnTo>
                    <a:pt x="1297870" y="1804855"/>
                  </a:lnTo>
                  <a:lnTo>
                    <a:pt x="1319046" y="1850889"/>
                  </a:lnTo>
                  <a:lnTo>
                    <a:pt x="1339701" y="1896927"/>
                  </a:lnTo>
                  <a:lnTo>
                    <a:pt x="1359838" y="1942965"/>
                  </a:lnTo>
                  <a:lnTo>
                    <a:pt x="1379458" y="1989001"/>
                  </a:lnTo>
                  <a:lnTo>
                    <a:pt x="1398565" y="2035031"/>
                  </a:lnTo>
                  <a:lnTo>
                    <a:pt x="1417160" y="2081053"/>
                  </a:lnTo>
                  <a:lnTo>
                    <a:pt x="1435244" y="2127064"/>
                  </a:lnTo>
                  <a:lnTo>
                    <a:pt x="1452821" y="2173061"/>
                  </a:lnTo>
                  <a:lnTo>
                    <a:pt x="1469893" y="2219040"/>
                  </a:lnTo>
                  <a:lnTo>
                    <a:pt x="1486461" y="2265000"/>
                  </a:lnTo>
                  <a:lnTo>
                    <a:pt x="1502527" y="2310937"/>
                  </a:lnTo>
                  <a:lnTo>
                    <a:pt x="1518095" y="2356848"/>
                  </a:lnTo>
                  <a:lnTo>
                    <a:pt x="1533165" y="2402730"/>
                  </a:lnTo>
                  <a:lnTo>
                    <a:pt x="1547740" y="2448581"/>
                  </a:lnTo>
                  <a:lnTo>
                    <a:pt x="1561822" y="2494397"/>
                  </a:lnTo>
                  <a:lnTo>
                    <a:pt x="1575413" y="2540175"/>
                  </a:lnTo>
                  <a:lnTo>
                    <a:pt x="1588515" y="2585913"/>
                  </a:lnTo>
                  <a:lnTo>
                    <a:pt x="1601131" y="2631607"/>
                  </a:lnTo>
                  <a:lnTo>
                    <a:pt x="1613262" y="2677255"/>
                  </a:lnTo>
                  <a:lnTo>
                    <a:pt x="1624911" y="2722854"/>
                  </a:lnTo>
                  <a:lnTo>
                    <a:pt x="1636079" y="2768400"/>
                  </a:lnTo>
                  <a:lnTo>
                    <a:pt x="1646769" y="2813892"/>
                  </a:lnTo>
                  <a:lnTo>
                    <a:pt x="1656983" y="2859325"/>
                  </a:lnTo>
                  <a:lnTo>
                    <a:pt x="1666722" y="2904697"/>
                  </a:lnTo>
                  <a:lnTo>
                    <a:pt x="1675990" y="2950005"/>
                  </a:lnTo>
                  <a:lnTo>
                    <a:pt x="1684788" y="2995247"/>
                  </a:lnTo>
                  <a:lnTo>
                    <a:pt x="1693119" y="3040418"/>
                  </a:lnTo>
                  <a:lnTo>
                    <a:pt x="1700983" y="3085517"/>
                  </a:lnTo>
                  <a:lnTo>
                    <a:pt x="1708385" y="3130540"/>
                  </a:lnTo>
                  <a:lnTo>
                    <a:pt x="1715324" y="3175484"/>
                  </a:lnTo>
                  <a:lnTo>
                    <a:pt x="1721805" y="3220347"/>
                  </a:lnTo>
                  <a:lnTo>
                    <a:pt x="1727828" y="3265126"/>
                  </a:lnTo>
                  <a:lnTo>
                    <a:pt x="1733396" y="3309817"/>
                  </a:lnTo>
                  <a:lnTo>
                    <a:pt x="1738511" y="3354417"/>
                  </a:lnTo>
                  <a:lnTo>
                    <a:pt x="1743176" y="3398925"/>
                  </a:lnTo>
                  <a:lnTo>
                    <a:pt x="1747391" y="3443336"/>
                  </a:lnTo>
                  <a:lnTo>
                    <a:pt x="1751160" y="3487648"/>
                  </a:lnTo>
                  <a:lnTo>
                    <a:pt x="1754484" y="3531858"/>
                  </a:lnTo>
                  <a:lnTo>
                    <a:pt x="1757366" y="3575963"/>
                  </a:lnTo>
                  <a:lnTo>
                    <a:pt x="1759807" y="3619960"/>
                  </a:lnTo>
                  <a:lnTo>
                    <a:pt x="1761810" y="3663846"/>
                  </a:lnTo>
                  <a:lnTo>
                    <a:pt x="1763377" y="3707618"/>
                  </a:lnTo>
                  <a:lnTo>
                    <a:pt x="1764510" y="3751274"/>
                  </a:lnTo>
                  <a:lnTo>
                    <a:pt x="1765211" y="3794810"/>
                  </a:lnTo>
                  <a:lnTo>
                    <a:pt x="1765483" y="3838223"/>
                  </a:lnTo>
                  <a:lnTo>
                    <a:pt x="1765326" y="3881511"/>
                  </a:lnTo>
                  <a:lnTo>
                    <a:pt x="1764744" y="3924670"/>
                  </a:lnTo>
                  <a:lnTo>
                    <a:pt x="1763738" y="3967698"/>
                  </a:lnTo>
                  <a:lnTo>
                    <a:pt x="1762311" y="4010592"/>
                  </a:lnTo>
                  <a:lnTo>
                    <a:pt x="1760465" y="4053348"/>
                  </a:lnTo>
                  <a:lnTo>
                    <a:pt x="1758201" y="4095964"/>
                  </a:lnTo>
                  <a:lnTo>
                    <a:pt x="1755522" y="4138437"/>
                  </a:lnTo>
                  <a:lnTo>
                    <a:pt x="1752430" y="4180764"/>
                  </a:lnTo>
                  <a:lnTo>
                    <a:pt x="1748928" y="4222942"/>
                  </a:lnTo>
                  <a:lnTo>
                    <a:pt x="1745016" y="4264969"/>
                  </a:lnTo>
                  <a:lnTo>
                    <a:pt x="1740698" y="4306840"/>
                  </a:lnTo>
                  <a:lnTo>
                    <a:pt x="1735976" y="4348553"/>
                  </a:lnTo>
                  <a:lnTo>
                    <a:pt x="1730850" y="4390106"/>
                  </a:lnTo>
                  <a:lnTo>
                    <a:pt x="1725325" y="4431495"/>
                  </a:lnTo>
                  <a:lnTo>
                    <a:pt x="1719401" y="4472718"/>
                  </a:lnTo>
                  <a:lnTo>
                    <a:pt x="1713081" y="4513771"/>
                  </a:lnTo>
                  <a:lnTo>
                    <a:pt x="1706367" y="4554651"/>
                  </a:lnTo>
                  <a:lnTo>
                    <a:pt x="1699261" y="4595357"/>
                  </a:lnTo>
                  <a:lnTo>
                    <a:pt x="1691766" y="4635884"/>
                  </a:lnTo>
                  <a:lnTo>
                    <a:pt x="1683882" y="4676229"/>
                  </a:lnTo>
                  <a:lnTo>
                    <a:pt x="1675613" y="4716391"/>
                  </a:lnTo>
                  <a:lnTo>
                    <a:pt x="1666960" y="4756365"/>
                  </a:lnTo>
                  <a:lnTo>
                    <a:pt x="1657926" y="4796150"/>
                  </a:lnTo>
                  <a:lnTo>
                    <a:pt x="1648513" y="4835741"/>
                  </a:lnTo>
                  <a:lnTo>
                    <a:pt x="1638722" y="4875137"/>
                  </a:lnTo>
                  <a:lnTo>
                    <a:pt x="1628556" y="4914333"/>
                  </a:lnTo>
                  <a:lnTo>
                    <a:pt x="1618018" y="4953328"/>
                  </a:lnTo>
                  <a:lnTo>
                    <a:pt x="1607108" y="4992119"/>
                  </a:lnTo>
                  <a:lnTo>
                    <a:pt x="1595830" y="5030701"/>
                  </a:lnTo>
                  <a:lnTo>
                    <a:pt x="1584185" y="5069073"/>
                  </a:lnTo>
                  <a:lnTo>
                    <a:pt x="1572175" y="5107232"/>
                  </a:lnTo>
                  <a:lnTo>
                    <a:pt x="1559803" y="5145174"/>
                  </a:lnTo>
                  <a:lnTo>
                    <a:pt x="1547070" y="5182897"/>
                  </a:lnTo>
                  <a:lnTo>
                    <a:pt x="1533979" y="5220398"/>
                  </a:lnTo>
                  <a:lnTo>
                    <a:pt x="1520532" y="5257673"/>
                  </a:lnTo>
                  <a:lnTo>
                    <a:pt x="1506731" y="5294720"/>
                  </a:lnTo>
                  <a:lnTo>
                    <a:pt x="1492578" y="5331536"/>
                  </a:lnTo>
                  <a:lnTo>
                    <a:pt x="1478076" y="5368119"/>
                  </a:lnTo>
                  <a:lnTo>
                    <a:pt x="1463225" y="5404464"/>
                  </a:lnTo>
                  <a:lnTo>
                    <a:pt x="1448029" y="5440569"/>
                  </a:lnTo>
                  <a:lnTo>
                    <a:pt x="1432489" y="5476432"/>
                  </a:lnTo>
                  <a:lnTo>
                    <a:pt x="1416608" y="5512048"/>
                  </a:lnTo>
                  <a:lnTo>
                    <a:pt x="1400388" y="5547416"/>
                  </a:lnTo>
                  <a:lnTo>
                    <a:pt x="1383830" y="5582533"/>
                  </a:lnTo>
                  <a:lnTo>
                    <a:pt x="1366937" y="5617395"/>
                  </a:lnTo>
                  <a:lnTo>
                    <a:pt x="1349711" y="5651999"/>
                  </a:lnTo>
                  <a:lnTo>
                    <a:pt x="1332155" y="5686344"/>
                  </a:lnTo>
                  <a:lnTo>
                    <a:pt x="1314269" y="5720424"/>
                  </a:lnTo>
                  <a:lnTo>
                    <a:pt x="1296057" y="5754239"/>
                  </a:lnTo>
                  <a:lnTo>
                    <a:pt x="1277520" y="5787784"/>
                  </a:lnTo>
                  <a:lnTo>
                    <a:pt x="1258661" y="5821058"/>
                  </a:lnTo>
                  <a:lnTo>
                    <a:pt x="1239481" y="5854056"/>
                  </a:lnTo>
                  <a:lnTo>
                    <a:pt x="1200169" y="5919215"/>
                  </a:lnTo>
                  <a:lnTo>
                    <a:pt x="1159601" y="5983239"/>
                  </a:lnTo>
                  <a:lnTo>
                    <a:pt x="1117794" y="6046104"/>
                  </a:lnTo>
                  <a:lnTo>
                    <a:pt x="1074763" y="6107787"/>
                  </a:lnTo>
                  <a:lnTo>
                    <a:pt x="1030528" y="6168264"/>
                  </a:lnTo>
                  <a:lnTo>
                    <a:pt x="985103" y="6227512"/>
                  </a:lnTo>
                  <a:lnTo>
                    <a:pt x="938506" y="6285508"/>
                  </a:lnTo>
                  <a:lnTo>
                    <a:pt x="890754" y="6342227"/>
                  </a:lnTo>
                  <a:lnTo>
                    <a:pt x="841864" y="6397646"/>
                  </a:lnTo>
                  <a:lnTo>
                    <a:pt x="791852" y="6451743"/>
                  </a:lnTo>
                  <a:lnTo>
                    <a:pt x="740735" y="6504493"/>
                  </a:lnTo>
                  <a:lnTo>
                    <a:pt x="688531" y="6555873"/>
                  </a:lnTo>
                  <a:lnTo>
                    <a:pt x="635256" y="6605859"/>
                  </a:lnTo>
                  <a:lnTo>
                    <a:pt x="580926" y="6654429"/>
                  </a:lnTo>
                  <a:lnTo>
                    <a:pt x="525559" y="6701559"/>
                  </a:lnTo>
                  <a:lnTo>
                    <a:pt x="469172" y="6747224"/>
                  </a:lnTo>
                  <a:lnTo>
                    <a:pt x="411781" y="6791403"/>
                  </a:lnTo>
                  <a:lnTo>
                    <a:pt x="353403" y="6834071"/>
                  </a:lnTo>
                  <a:lnTo>
                    <a:pt x="323850" y="6854831"/>
                  </a:lnTo>
                  <a:lnTo>
                    <a:pt x="3038855" y="6857999"/>
                  </a:lnTo>
                  <a:lnTo>
                    <a:pt x="3038855" y="142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D5D5D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039469" y="660349"/>
            <a:ext cx="7123430" cy="61258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143635" marR="1134745" algn="ctr">
              <a:lnSpc>
                <a:spcPct val="100000"/>
              </a:lnSpc>
              <a:spcBef>
                <a:spcPts val="110"/>
              </a:spcBef>
            </a:pPr>
            <a:r>
              <a:rPr sz="4000" spc="-5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«Бюджет </a:t>
            </a:r>
            <a:r>
              <a:rPr sz="4000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для </a:t>
            </a:r>
            <a:r>
              <a:rPr sz="4000" spc="-3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граждан» </a:t>
            </a:r>
            <a:r>
              <a:rPr sz="4000" spc="-98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-114" dirty="0">
                <a:solidFill>
                  <a:srgbClr val="FFFFFF"/>
                </a:solidFill>
                <a:latin typeface="Franklin Gothic Medium"/>
                <a:cs typeface="Franklin Gothic Medium"/>
              </a:rPr>
              <a:t>к</a:t>
            </a:r>
            <a:r>
              <a:rPr sz="4000" spc="-3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-9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Решению</a:t>
            </a:r>
            <a:r>
              <a:rPr sz="4000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-3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совета</a:t>
            </a:r>
            <a:r>
              <a:rPr sz="4000" spc="-4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-8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от </a:t>
            </a:r>
            <a:r>
              <a:rPr sz="4000" spc="-7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-8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27.12.2022г.</a:t>
            </a:r>
            <a:r>
              <a:rPr sz="4000" spc="-5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№</a:t>
            </a:r>
            <a:r>
              <a:rPr sz="400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49</a:t>
            </a:r>
            <a:endParaRPr sz="4000">
              <a:latin typeface="Franklin Gothic Medium"/>
              <a:cs typeface="Franklin Gothic Medium"/>
            </a:endParaRPr>
          </a:p>
          <a:p>
            <a:pPr marL="613410" marR="608965" indent="1905" algn="ctr">
              <a:lnSpc>
                <a:spcPct val="100000"/>
              </a:lnSpc>
              <a:spcBef>
                <a:spcPts val="5"/>
              </a:spcBef>
            </a:pPr>
            <a:r>
              <a:rPr sz="4000" spc="-7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Хромцовского</a:t>
            </a:r>
            <a:r>
              <a:rPr sz="4000" spc="-5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-4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сельского </a:t>
            </a:r>
            <a:r>
              <a:rPr sz="4000" spc="-4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-3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поселения</a:t>
            </a:r>
            <a:r>
              <a:rPr sz="4000" spc="-8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-6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Фурмановского </a:t>
            </a:r>
            <a:r>
              <a:rPr sz="4000" spc="-98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-7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муниципального</a:t>
            </a:r>
            <a:r>
              <a:rPr sz="4000" spc="-4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-5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района</a:t>
            </a:r>
            <a:endParaRPr sz="4000">
              <a:latin typeface="Franklin Gothic Medium"/>
              <a:cs typeface="Franklin Gothic Medium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4000" spc="6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«</a:t>
            </a:r>
            <a:r>
              <a:rPr sz="4000" spc="-2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-4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О</a:t>
            </a:r>
            <a:r>
              <a:rPr sz="4000" spc="-3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-6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бюджете</a:t>
            </a:r>
            <a:r>
              <a:rPr sz="4000" spc="-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-7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Хромцовского</a:t>
            </a:r>
            <a:endParaRPr sz="4000">
              <a:latin typeface="Franklin Gothic Medium"/>
              <a:cs typeface="Franklin Gothic Medium"/>
            </a:endParaRPr>
          </a:p>
          <a:p>
            <a:pPr marL="12065" marR="5080" algn="ctr">
              <a:lnSpc>
                <a:spcPct val="100000"/>
              </a:lnSpc>
              <a:spcBef>
                <a:spcPts val="5"/>
              </a:spcBef>
              <a:tabLst>
                <a:tab pos="5518785" algn="l"/>
              </a:tabLst>
            </a:pPr>
            <a:r>
              <a:rPr sz="4000" spc="-4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сельского</a:t>
            </a:r>
            <a:r>
              <a:rPr sz="4000" spc="-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-3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поселения</a:t>
            </a:r>
            <a:r>
              <a:rPr sz="4000" spc="-4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-5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на	</a:t>
            </a:r>
            <a:r>
              <a:rPr sz="400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2023</a:t>
            </a:r>
            <a:r>
              <a:rPr sz="4000" spc="-9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-7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и </a:t>
            </a:r>
            <a:r>
              <a:rPr sz="4000" spc="-98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-5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плановый</a:t>
            </a:r>
            <a:r>
              <a:rPr sz="4000" spc="-3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-3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период</a:t>
            </a:r>
            <a:r>
              <a:rPr sz="4000" spc="-4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-4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2024</a:t>
            </a:r>
            <a:r>
              <a:rPr sz="4000" spc="-3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-7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и</a:t>
            </a:r>
            <a:r>
              <a:rPr sz="400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2025 </a:t>
            </a:r>
            <a:r>
              <a:rPr sz="4000" spc="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4000" spc="-3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года»</a:t>
            </a:r>
            <a:endParaRPr sz="40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8263" y="1423416"/>
            <a:ext cx="8001000" cy="9525"/>
          </a:xfrm>
          <a:custGeom>
            <a:avLst/>
            <a:gdLst/>
            <a:ahLst/>
            <a:cxnLst/>
            <a:rect l="l" t="t" r="r" b="b"/>
            <a:pathLst>
              <a:path w="8001000" h="9525">
                <a:moveTo>
                  <a:pt x="8001000" y="0"/>
                </a:moveTo>
                <a:lnTo>
                  <a:pt x="0" y="0"/>
                </a:lnTo>
                <a:lnTo>
                  <a:pt x="0" y="9144"/>
                </a:lnTo>
                <a:lnTo>
                  <a:pt x="8001000" y="9144"/>
                </a:lnTo>
                <a:lnTo>
                  <a:pt x="8001000" y="0"/>
                </a:lnTo>
                <a:close/>
              </a:path>
            </a:pathLst>
          </a:custGeom>
          <a:solidFill>
            <a:srgbClr val="71A2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31745" y="57734"/>
            <a:ext cx="603631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5"/>
              </a:spcBef>
            </a:pPr>
            <a:r>
              <a:rPr sz="2000" b="1" spc="-20" dirty="0">
                <a:solidFill>
                  <a:srgbClr val="E6E9CA"/>
                </a:solidFill>
                <a:latin typeface="Cambria"/>
                <a:cs typeface="Cambria"/>
              </a:rPr>
              <a:t>Объем</a:t>
            </a:r>
            <a:r>
              <a:rPr sz="2000" b="1" spc="100" dirty="0">
                <a:solidFill>
                  <a:srgbClr val="E6E9CA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E6E9CA"/>
                </a:solidFill>
                <a:latin typeface="Cambria"/>
                <a:cs typeface="Cambria"/>
              </a:rPr>
              <a:t>и</a:t>
            </a:r>
            <a:r>
              <a:rPr sz="2000" b="1" spc="75" dirty="0">
                <a:solidFill>
                  <a:srgbClr val="E6E9CA"/>
                </a:solidFill>
                <a:latin typeface="Cambria"/>
                <a:cs typeface="Cambria"/>
              </a:rPr>
              <a:t> </a:t>
            </a:r>
            <a:r>
              <a:rPr sz="2000" b="1" spc="-10" dirty="0">
                <a:solidFill>
                  <a:srgbClr val="E6E9CA"/>
                </a:solidFill>
                <a:latin typeface="Cambria"/>
                <a:cs typeface="Cambria"/>
              </a:rPr>
              <a:t>структура</a:t>
            </a:r>
            <a:r>
              <a:rPr sz="2000" b="1" spc="80" dirty="0">
                <a:solidFill>
                  <a:srgbClr val="E6E9CA"/>
                </a:solidFill>
                <a:latin typeface="Cambria"/>
                <a:cs typeface="Cambria"/>
              </a:rPr>
              <a:t> </a:t>
            </a:r>
            <a:r>
              <a:rPr sz="2000" b="1" spc="-30" dirty="0">
                <a:solidFill>
                  <a:srgbClr val="E6E9CA"/>
                </a:solidFill>
                <a:latin typeface="Cambria"/>
                <a:cs typeface="Cambria"/>
              </a:rPr>
              <a:t>доходов</a:t>
            </a:r>
            <a:r>
              <a:rPr sz="2000" b="1" spc="85" dirty="0">
                <a:solidFill>
                  <a:srgbClr val="E6E9CA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E6E9CA"/>
                </a:solidFill>
                <a:latin typeface="Cambria"/>
                <a:cs typeface="Cambria"/>
              </a:rPr>
              <a:t>в</a:t>
            </a:r>
            <a:r>
              <a:rPr sz="2000" b="1" spc="55" dirty="0">
                <a:solidFill>
                  <a:srgbClr val="E6E9CA"/>
                </a:solidFill>
                <a:latin typeface="Cambria"/>
                <a:cs typeface="Cambria"/>
              </a:rPr>
              <a:t> </a:t>
            </a:r>
            <a:r>
              <a:rPr sz="2000" b="1" spc="-20" dirty="0">
                <a:solidFill>
                  <a:srgbClr val="E6E9CA"/>
                </a:solidFill>
                <a:latin typeface="Cambria"/>
                <a:cs typeface="Cambria"/>
              </a:rPr>
              <a:t>динамике</a:t>
            </a:r>
            <a:r>
              <a:rPr sz="2000" b="1" spc="150" dirty="0">
                <a:solidFill>
                  <a:srgbClr val="E6E9CA"/>
                </a:solidFill>
                <a:latin typeface="Cambria"/>
                <a:cs typeface="Cambria"/>
              </a:rPr>
              <a:t> </a:t>
            </a:r>
            <a:r>
              <a:rPr sz="2000" b="1" spc="-30" dirty="0">
                <a:solidFill>
                  <a:srgbClr val="E6E9CA"/>
                </a:solidFill>
                <a:latin typeface="Cambria"/>
                <a:cs typeface="Cambria"/>
              </a:rPr>
              <a:t>бюджета</a:t>
            </a:r>
            <a:endParaRPr sz="2000">
              <a:latin typeface="Cambria"/>
              <a:cs typeface="Cambria"/>
            </a:endParaRPr>
          </a:p>
          <a:p>
            <a:pPr marR="7620" algn="r">
              <a:lnSpc>
                <a:spcPct val="100000"/>
              </a:lnSpc>
            </a:pPr>
            <a:r>
              <a:rPr sz="2000" b="1" spc="-20" dirty="0">
                <a:solidFill>
                  <a:srgbClr val="E6E9CA"/>
                </a:solidFill>
                <a:latin typeface="Cambria"/>
                <a:cs typeface="Cambria"/>
              </a:rPr>
              <a:t>Хромцовского</a:t>
            </a:r>
            <a:r>
              <a:rPr sz="2000" b="1" spc="135" dirty="0">
                <a:solidFill>
                  <a:srgbClr val="E6E9CA"/>
                </a:solidFill>
                <a:latin typeface="Cambria"/>
                <a:cs typeface="Cambria"/>
              </a:rPr>
              <a:t> </a:t>
            </a:r>
            <a:r>
              <a:rPr sz="2000" b="1" spc="-15" dirty="0">
                <a:solidFill>
                  <a:srgbClr val="E6E9CA"/>
                </a:solidFill>
                <a:latin typeface="Cambria"/>
                <a:cs typeface="Cambria"/>
              </a:rPr>
              <a:t>сельского</a:t>
            </a:r>
            <a:r>
              <a:rPr sz="2000" b="1" spc="70" dirty="0">
                <a:solidFill>
                  <a:srgbClr val="E6E9CA"/>
                </a:solidFill>
                <a:latin typeface="Cambria"/>
                <a:cs typeface="Cambria"/>
              </a:rPr>
              <a:t> </a:t>
            </a:r>
            <a:r>
              <a:rPr sz="2000" b="1" spc="-10" dirty="0">
                <a:solidFill>
                  <a:srgbClr val="E6E9CA"/>
                </a:solidFill>
                <a:latin typeface="Cambria"/>
                <a:cs typeface="Cambria"/>
              </a:rPr>
              <a:t>поселения</a:t>
            </a:r>
            <a:endParaRPr sz="2000">
              <a:latin typeface="Cambria"/>
              <a:cs typeface="Cambr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41375" y="1027175"/>
          <a:ext cx="8497825" cy="5468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665"/>
                <a:gridCol w="2770760"/>
                <a:gridCol w="914400"/>
                <a:gridCol w="838200"/>
                <a:gridCol w="838200"/>
                <a:gridCol w="990600"/>
                <a:gridCol w="914400"/>
                <a:gridCol w="990600"/>
              </a:tblGrid>
              <a:tr h="59434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14"/>
                        </a:lnSpc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Наименование</a:t>
                      </a:r>
                      <a:r>
                        <a:rPr sz="1400" b="1" spc="7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доходов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264795" marR="158750" indent="-106680">
                        <a:lnSpc>
                          <a:spcPts val="1580"/>
                        </a:lnSpc>
                      </a:pPr>
                      <a:r>
                        <a:rPr lang="ru-RU" sz="1200" b="1" spc="-7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2020 </a:t>
                      </a:r>
                      <a:r>
                        <a:rPr sz="1200" b="1" spc="-45" dirty="0" err="1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год</a:t>
                      </a:r>
                      <a:r>
                        <a:rPr sz="1200" b="1" spc="-45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34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отчет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230504" marR="132080" indent="-106680">
                        <a:lnSpc>
                          <a:spcPts val="1580"/>
                        </a:lnSpc>
                      </a:pPr>
                      <a:r>
                        <a:rPr lang="ru-RU" sz="1200" b="1" spc="-7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2021 </a:t>
                      </a:r>
                      <a:r>
                        <a:rPr sz="1200" b="1" spc="-45" dirty="0" err="1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год</a:t>
                      </a:r>
                      <a:r>
                        <a:rPr sz="1200" b="1" spc="-45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34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отчет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110489" marR="117475" indent="48260">
                        <a:lnSpc>
                          <a:spcPts val="1580"/>
                        </a:lnSpc>
                      </a:pPr>
                      <a:r>
                        <a:rPr lang="ru-RU" sz="1200" b="1" spc="-5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2022 </a:t>
                      </a:r>
                      <a:r>
                        <a:rPr sz="1200" b="1" spc="-45" dirty="0" err="1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год</a:t>
                      </a:r>
                      <a:r>
                        <a:rPr sz="1200" b="1" spc="-45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4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отчет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288290" marR="162560" indent="-128270" algn="just">
                        <a:lnSpc>
                          <a:spcPts val="1580"/>
                        </a:lnSpc>
                      </a:pPr>
                      <a:r>
                        <a:rPr lang="ru-RU" sz="1200" b="1" spc="-7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2023 </a:t>
                      </a:r>
                      <a:r>
                        <a:rPr sz="1200" b="1" spc="-45" dirty="0" err="1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год</a:t>
                      </a:r>
                      <a:r>
                        <a:rPr lang="ru-RU" sz="1200" b="1" spc="-45" baseline="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200" b="1" spc="-1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утверждено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303530" marR="181610" indent="-125095">
                        <a:lnSpc>
                          <a:spcPts val="1580"/>
                        </a:lnSpc>
                      </a:pPr>
                      <a:r>
                        <a:rPr lang="ru-RU" sz="1200" b="1" spc="-7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2024 </a:t>
                      </a:r>
                      <a:r>
                        <a:rPr sz="1200" b="1" spc="-45" dirty="0" err="1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год</a:t>
                      </a:r>
                      <a:r>
                        <a:rPr sz="1200" b="1" spc="-45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34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план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306070" marR="181610" indent="-128270">
                        <a:lnSpc>
                          <a:spcPts val="1580"/>
                        </a:lnSpc>
                      </a:pPr>
                      <a:r>
                        <a:rPr lang="ru-RU" sz="1200" b="1" spc="-5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2025</a:t>
                      </a:r>
                      <a:r>
                        <a:rPr lang="ru-RU" sz="1200" b="1" spc="-70" baseline="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45" dirty="0" err="1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год</a:t>
                      </a:r>
                      <a:r>
                        <a:rPr sz="1200" b="1" spc="-45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335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план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71A276"/>
                    </a:solidFill>
                  </a:tcPr>
                </a:tc>
              </a:tr>
              <a:tr h="20059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1595"/>
                        </a:lnSpc>
                        <a:spcBef>
                          <a:spcPts val="2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</a:tr>
              <a:tr h="266840">
                <a:tc gridSpan="2">
                  <a:txBody>
                    <a:bodyPr/>
                    <a:lstStyle/>
                    <a:p>
                      <a:pPr marL="68580">
                        <a:lnSpc>
                          <a:spcPts val="1630"/>
                        </a:lnSpc>
                      </a:pP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Доходы</a:t>
                      </a:r>
                      <a:r>
                        <a:rPr sz="1200" b="1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всего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(тыс.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руб.)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6854" algn="ctr">
                        <a:lnSpc>
                          <a:spcPts val="1630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7928,5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30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15331,5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241300" algn="ctr">
                        <a:lnSpc>
                          <a:spcPts val="1630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13341,4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lang="ru-RU" sz="1200" b="1" spc="-5" dirty="0" smtClean="0">
                          <a:latin typeface="Times New Roman"/>
                          <a:cs typeface="Times New Roman"/>
                        </a:rPr>
                        <a:t>10799,0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261620" algn="ctr">
                        <a:lnSpc>
                          <a:spcPts val="1630"/>
                        </a:lnSpc>
                      </a:pPr>
                      <a:r>
                        <a:rPr lang="ru-RU" sz="1200" b="1" spc="-5" dirty="0" smtClean="0">
                          <a:latin typeface="Times New Roman"/>
                          <a:cs typeface="Times New Roman"/>
                        </a:rPr>
                        <a:t>6665,0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1630"/>
                        </a:lnSpc>
                      </a:pPr>
                      <a:r>
                        <a:rPr lang="ru-RU" sz="1200" b="1" spc="-5" dirty="0" smtClean="0">
                          <a:latin typeface="Times New Roman"/>
                          <a:cs typeface="Times New Roman"/>
                        </a:rPr>
                        <a:t>6646,9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419118">
                <a:tc gridSpan="2">
                  <a:txBody>
                    <a:bodyPr/>
                    <a:lstStyle/>
                    <a:p>
                      <a:pPr marL="68580" marR="735330">
                        <a:lnSpc>
                          <a:spcPct val="95100"/>
                        </a:lnSpc>
                        <a:spcBef>
                          <a:spcPts val="25"/>
                        </a:spcBef>
                      </a:pP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Налоговые</a:t>
                      </a:r>
                      <a:r>
                        <a:rPr sz="1200" b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не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налоговые</a:t>
                      </a:r>
                      <a:r>
                        <a:rPr sz="1200" b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доходы, </a:t>
                      </a:r>
                      <a:r>
                        <a:rPr sz="1200" b="1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том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числе: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6854" algn="ctr">
                        <a:lnSpc>
                          <a:spcPts val="1625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2804,3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ts val="1625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3090,8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198755" algn="ctr">
                        <a:lnSpc>
                          <a:spcPts val="1625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3148,0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25"/>
                        </a:lnSpc>
                      </a:pPr>
                      <a:r>
                        <a:rPr lang="ru-RU" sz="1200" b="1" spc="-5" dirty="0" smtClean="0">
                          <a:latin typeface="Times New Roman"/>
                          <a:cs typeface="Times New Roman"/>
                        </a:rPr>
                        <a:t>3041,7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261620" algn="ctr">
                        <a:lnSpc>
                          <a:spcPts val="1625"/>
                        </a:lnSpc>
                      </a:pPr>
                      <a:r>
                        <a:rPr lang="ru-RU" sz="1200" b="1" spc="-5" dirty="0" smtClean="0">
                          <a:latin typeface="Times New Roman"/>
                          <a:cs typeface="Times New Roman"/>
                        </a:rPr>
                        <a:t>3089,3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1625"/>
                        </a:lnSpc>
                      </a:pPr>
                      <a:r>
                        <a:rPr lang="ru-RU" sz="1200" b="1" spc="-5" dirty="0" smtClean="0">
                          <a:latin typeface="Times New Roman"/>
                          <a:cs typeface="Times New Roman"/>
                        </a:rPr>
                        <a:t>3139,7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</a:tr>
              <a:tr h="279411">
                <a:tc gridSpan="2">
                  <a:txBody>
                    <a:bodyPr/>
                    <a:lstStyle/>
                    <a:p>
                      <a:pPr marL="68580">
                        <a:lnSpc>
                          <a:spcPts val="1639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налоговые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доходы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6854" algn="ctr">
                        <a:lnSpc>
                          <a:spcPts val="1639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1768,0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ts val="1639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1863,6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244475" algn="ctr">
                        <a:lnSpc>
                          <a:spcPts val="1639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2156,1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lang="ru-RU" sz="1200" b="0" spc="-5" dirty="0" smtClean="0">
                          <a:latin typeface="Times New Roman"/>
                          <a:cs typeface="Times New Roman"/>
                        </a:rPr>
                        <a:t>1981,7</a:t>
                      </a: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261620" algn="ctr">
                        <a:lnSpc>
                          <a:spcPts val="1639"/>
                        </a:lnSpc>
                      </a:pPr>
                      <a:r>
                        <a:rPr lang="ru-RU" sz="1200" b="0" spc="-5" dirty="0" smtClean="0">
                          <a:latin typeface="Times New Roman"/>
                          <a:cs typeface="Times New Roman"/>
                        </a:rPr>
                        <a:t>2029,3</a:t>
                      </a: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1639"/>
                        </a:lnSpc>
                      </a:pPr>
                      <a:r>
                        <a:rPr lang="ru-RU" sz="1200" b="0" spc="-5" dirty="0" smtClean="0">
                          <a:latin typeface="Times New Roman"/>
                          <a:cs typeface="Times New Roman"/>
                        </a:rPr>
                        <a:t>2079,7</a:t>
                      </a: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279411">
                <a:tc gridSpan="2">
                  <a:txBody>
                    <a:bodyPr/>
                    <a:lstStyle/>
                    <a:p>
                      <a:pPr marL="68580">
                        <a:lnSpc>
                          <a:spcPts val="164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неналоговые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доходы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4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1036,3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4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1227,2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L="280670" algn="ctr">
                        <a:lnSpc>
                          <a:spcPts val="164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991,9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ts val="1645"/>
                        </a:lnSpc>
                      </a:pPr>
                      <a:r>
                        <a:rPr lang="ru-RU" sz="1200" b="0" spc="-5" dirty="0" smtClean="0">
                          <a:latin typeface="Times New Roman"/>
                          <a:cs typeface="Times New Roman"/>
                        </a:rPr>
                        <a:t>1060</a:t>
                      </a:r>
                      <a:r>
                        <a:rPr sz="1200" b="0" spc="-5" dirty="0" smtClean="0">
                          <a:latin typeface="Times New Roman"/>
                          <a:cs typeface="Times New Roman"/>
                        </a:rPr>
                        <a:t>,0</a:t>
                      </a: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289560" algn="ctr">
                        <a:lnSpc>
                          <a:spcPts val="1645"/>
                        </a:lnSpc>
                      </a:pPr>
                      <a:r>
                        <a:rPr lang="ru-RU" sz="1200" b="0" spc="-5" dirty="0" smtClean="0">
                          <a:latin typeface="Times New Roman"/>
                          <a:cs typeface="Times New Roman"/>
                        </a:rPr>
                        <a:t>1060,0</a:t>
                      </a: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ts val="1645"/>
                        </a:lnSpc>
                      </a:pPr>
                      <a:r>
                        <a:rPr lang="ru-RU" sz="1200" b="0" spc="-5" dirty="0" smtClean="0">
                          <a:latin typeface="Times New Roman"/>
                          <a:cs typeface="Times New Roman"/>
                        </a:rPr>
                        <a:t>1060,0</a:t>
                      </a: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</a:tr>
              <a:tr h="494105">
                <a:tc gridSpan="2">
                  <a:txBody>
                    <a:bodyPr/>
                    <a:lstStyle/>
                    <a:p>
                      <a:pPr marL="68580" marR="1082675">
                        <a:lnSpc>
                          <a:spcPct val="95100"/>
                        </a:lnSpc>
                        <a:spcBef>
                          <a:spcPts val="30"/>
                        </a:spcBef>
                      </a:pP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б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зв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дны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е  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поступления,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том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числе: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6854" algn="ctr">
                        <a:lnSpc>
                          <a:spcPts val="1650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10590,5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ts val="1650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12240,7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238125" algn="ctr">
                        <a:lnSpc>
                          <a:spcPts val="1635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10193,4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</a:pPr>
                      <a:r>
                        <a:rPr lang="ru-RU" sz="1200" b="1" spc="-5" dirty="0" smtClean="0">
                          <a:latin typeface="Times New Roman"/>
                          <a:cs typeface="Times New Roman"/>
                        </a:rPr>
                        <a:t>7757,3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272415" algn="ctr">
                        <a:lnSpc>
                          <a:spcPts val="1650"/>
                        </a:lnSpc>
                      </a:pPr>
                      <a:r>
                        <a:rPr lang="ru-RU" sz="1200" b="1" spc="-5" dirty="0" smtClean="0">
                          <a:latin typeface="Times New Roman"/>
                          <a:cs typeface="Times New Roman"/>
                        </a:rPr>
                        <a:t>3575,7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1650"/>
                        </a:lnSpc>
                      </a:pPr>
                      <a:r>
                        <a:rPr lang="ru-RU" sz="1200" b="1" spc="-5" dirty="0" smtClean="0">
                          <a:latin typeface="Times New Roman"/>
                          <a:cs typeface="Times New Roman"/>
                        </a:rPr>
                        <a:t>3507,2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277316">
                <a:tc gridSpan="2">
                  <a:txBody>
                    <a:bodyPr/>
                    <a:lstStyle/>
                    <a:p>
                      <a:pPr marL="68580">
                        <a:lnSpc>
                          <a:spcPts val="1639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дотации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6854" algn="ctr">
                        <a:lnSpc>
                          <a:spcPts val="1639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2491,5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ts val="1639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2353,3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245745" algn="ctr">
                        <a:lnSpc>
                          <a:spcPts val="1639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2650,0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9"/>
                        </a:lnSpc>
                      </a:pPr>
                      <a:r>
                        <a:rPr lang="ru-RU" sz="1200" b="0" spc="-5" dirty="0" smtClean="0">
                          <a:latin typeface="Times New Roman"/>
                          <a:cs typeface="Times New Roman"/>
                        </a:rPr>
                        <a:t>2710,0</a:t>
                      </a: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261620" algn="ctr">
                        <a:lnSpc>
                          <a:spcPts val="1639"/>
                        </a:lnSpc>
                      </a:pPr>
                      <a:r>
                        <a:rPr lang="ru-RU" sz="1200" b="0" spc="-5" dirty="0" smtClean="0">
                          <a:latin typeface="Times New Roman"/>
                          <a:cs typeface="Times New Roman"/>
                        </a:rPr>
                        <a:t>1838,8</a:t>
                      </a: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1639"/>
                        </a:lnSpc>
                      </a:pPr>
                      <a:r>
                        <a:rPr lang="ru-RU" sz="1200" b="0" spc="-5" dirty="0" smtClean="0">
                          <a:latin typeface="Times New Roman"/>
                          <a:cs typeface="Times New Roman"/>
                        </a:rPr>
                        <a:t>1718,4</a:t>
                      </a: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</a:tr>
              <a:tr h="214503">
                <a:tc gridSpan="2"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субсидии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0035" algn="ctr">
                        <a:lnSpc>
                          <a:spcPts val="163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2693,7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1635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2742,8</a:t>
                      </a:r>
                      <a:endParaRPr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2860,4</a:t>
                      </a:r>
                      <a:endParaRPr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4139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ts val="1635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677,1</a:t>
                      </a:r>
                      <a:endParaRPr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197665">
                <a:tc gridSpan="2">
                  <a:txBody>
                    <a:bodyPr/>
                    <a:lstStyle/>
                    <a:p>
                      <a:pPr marL="68580">
                        <a:lnSpc>
                          <a:spcPts val="1655"/>
                        </a:lnSpc>
                      </a:pP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субвенции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0035" algn="ctr">
                        <a:lnSpc>
                          <a:spcPts val="165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90,2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5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93,0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165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101,0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</a:pPr>
                      <a:r>
                        <a:rPr lang="ru-RU" sz="1200" b="0" spc="-5" dirty="0" smtClean="0">
                          <a:latin typeface="Times New Roman"/>
                          <a:cs typeface="Times New Roman"/>
                        </a:rPr>
                        <a:t>115,4</a:t>
                      </a: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ts val="1655"/>
                        </a:lnSpc>
                      </a:pPr>
                      <a:r>
                        <a:rPr lang="ru-RU" sz="1200" b="0" spc="-5" dirty="0" smtClean="0">
                          <a:latin typeface="Times New Roman"/>
                          <a:cs typeface="Times New Roman"/>
                        </a:rPr>
                        <a:t>120,6</a:t>
                      </a: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dirty="0" smtClean="0">
                          <a:latin typeface="Times New Roman"/>
                          <a:cs typeface="Times New Roman"/>
                        </a:rPr>
                        <a:t>124,8</a:t>
                      </a: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68580" marR="623570">
                        <a:lnSpc>
                          <a:spcPts val="1580"/>
                        </a:lnSpc>
                        <a:spcBef>
                          <a:spcPts val="9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иные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межбюджетные </a:t>
                      </a:r>
                      <a:r>
                        <a:rPr sz="12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трансферты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0035" algn="ctr">
                        <a:lnSpc>
                          <a:spcPts val="163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5485,7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ts val="163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7647,1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98755" algn="ctr">
                        <a:lnSpc>
                          <a:spcPts val="163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5497,10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lang="ru-RU" sz="1200" b="0" spc="-5" dirty="0" smtClean="0">
                          <a:latin typeface="Times New Roman"/>
                          <a:cs typeface="Times New Roman"/>
                        </a:rPr>
                        <a:t>4254,8</a:t>
                      </a: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264795" algn="ctr">
                        <a:lnSpc>
                          <a:spcPts val="1635"/>
                        </a:lnSpc>
                      </a:pPr>
                      <a:r>
                        <a:rPr lang="ru-RU" sz="1200" b="0" spc="-15" dirty="0" smtClean="0">
                          <a:latin typeface="Times New Roman"/>
                          <a:cs typeface="Times New Roman"/>
                        </a:rPr>
                        <a:t>1616,3</a:t>
                      </a: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1635"/>
                        </a:lnSpc>
                      </a:pPr>
                      <a:r>
                        <a:rPr lang="ru-RU" sz="1200" b="0" spc="-15" dirty="0" smtClean="0">
                          <a:latin typeface="Times New Roman"/>
                          <a:cs typeface="Times New Roman"/>
                        </a:rPr>
                        <a:t>1664,0</a:t>
                      </a: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D4"/>
                    </a:solidFill>
                  </a:tcPr>
                </a:tc>
              </a:tr>
              <a:tr h="838200">
                <a:tc gridSpan="2">
                  <a:txBody>
                    <a:bodyPr/>
                    <a:lstStyle/>
                    <a:p>
                      <a:pPr marL="68580" marR="623570">
                        <a:lnSpc>
                          <a:spcPts val="1580"/>
                        </a:lnSpc>
                        <a:spcBef>
                          <a:spcPts val="90"/>
                        </a:spcBef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Возврат</a:t>
                      </a:r>
                      <a:r>
                        <a:rPr lang="ru-RU" sz="1200" baseline="0" dirty="0" smtClean="0">
                          <a:latin typeface="Times New Roman"/>
                          <a:cs typeface="Times New Roman"/>
                        </a:rPr>
                        <a:t> остатков субсидий, субвенций и иных межбюджетных трансфертов, имеющих целевое назначение, прошлых лет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0035" algn="ctr">
                        <a:lnSpc>
                          <a:spcPts val="163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-185,6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ts val="163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-595,5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98755" algn="ctr">
                        <a:lnSpc>
                          <a:spcPts val="163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-935,4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lang="ru-RU" sz="1200" b="0" dirty="0" smtClean="0">
                          <a:latin typeface="Times New Roman"/>
                          <a:cs typeface="Times New Roman"/>
                        </a:rPr>
                        <a:t>-</a:t>
                      </a: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264795" algn="ctr">
                        <a:lnSpc>
                          <a:spcPts val="1635"/>
                        </a:lnSpc>
                      </a:pPr>
                      <a:r>
                        <a:rPr lang="ru-RU" sz="1200" b="0" dirty="0" smtClean="0">
                          <a:latin typeface="Times New Roman"/>
                          <a:cs typeface="Times New Roman"/>
                        </a:rPr>
                        <a:t>-</a:t>
                      </a: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1635"/>
                        </a:lnSpc>
                      </a:pPr>
                      <a:r>
                        <a:rPr lang="ru-RU" sz="1200" b="0" dirty="0" smtClean="0">
                          <a:latin typeface="Times New Roman"/>
                          <a:cs typeface="Times New Roman"/>
                        </a:rPr>
                        <a:t>-</a:t>
                      </a: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D4"/>
                    </a:solidFill>
                  </a:tcPr>
                </a:tc>
              </a:tr>
              <a:tr h="457200">
                <a:tc gridSpan="2">
                  <a:txBody>
                    <a:bodyPr/>
                    <a:lstStyle/>
                    <a:p>
                      <a:pPr marL="68580" marR="623570">
                        <a:lnSpc>
                          <a:spcPts val="1580"/>
                        </a:lnSpc>
                        <a:spcBef>
                          <a:spcPts val="90"/>
                        </a:spcBef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Доходы бюджетов системы РФ от возврата остатков субсидий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0035" algn="ctr">
                        <a:lnSpc>
                          <a:spcPts val="1635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ts val="163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-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98755" algn="ctr">
                        <a:lnSpc>
                          <a:spcPts val="163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20,30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lang="ru-RU" sz="1200" b="0" dirty="0" smtClean="0">
                          <a:latin typeface="Times New Roman"/>
                          <a:cs typeface="Times New Roman"/>
                        </a:rPr>
                        <a:t>-</a:t>
                      </a: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264795" algn="ctr">
                        <a:lnSpc>
                          <a:spcPts val="1635"/>
                        </a:lnSpc>
                      </a:pPr>
                      <a:r>
                        <a:rPr lang="ru-RU" sz="1200" b="0" dirty="0" smtClean="0">
                          <a:latin typeface="Times New Roman"/>
                          <a:cs typeface="Times New Roman"/>
                        </a:rPr>
                        <a:t>-</a:t>
                      </a: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1635"/>
                        </a:lnSpc>
                      </a:pPr>
                      <a:r>
                        <a:rPr lang="ru-RU" sz="1200" b="0" dirty="0" smtClean="0">
                          <a:latin typeface="Times New Roman"/>
                          <a:cs typeface="Times New Roman"/>
                        </a:rPr>
                        <a:t>-</a:t>
                      </a: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D4"/>
                    </a:solidFill>
                  </a:tcPr>
                </a:tc>
              </a:tr>
              <a:tr h="457200">
                <a:tc gridSpan="2">
                  <a:txBody>
                    <a:bodyPr/>
                    <a:lstStyle/>
                    <a:p>
                      <a:pPr marL="68580" marR="623570">
                        <a:lnSpc>
                          <a:spcPts val="1580"/>
                        </a:lnSpc>
                        <a:spcBef>
                          <a:spcPts val="90"/>
                        </a:spcBef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Прочие безвозмездные поступления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0035" algn="ctr">
                        <a:lnSpc>
                          <a:spcPts val="163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15,0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ts val="1635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98755" algn="ctr">
                        <a:lnSpc>
                          <a:spcPts val="1635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264795" algn="ctr">
                        <a:lnSpc>
                          <a:spcPts val="1635"/>
                        </a:lnSpc>
                      </a:pP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1635"/>
                        </a:lnSpc>
                      </a:pPr>
                      <a:endParaRPr sz="1200" b="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347472" y="6614159"/>
            <a:ext cx="8150859" cy="0"/>
          </a:xfrm>
          <a:custGeom>
            <a:avLst/>
            <a:gdLst/>
            <a:ahLst/>
            <a:cxnLst/>
            <a:rect l="l" t="t" r="r" b="b"/>
            <a:pathLst>
              <a:path w="8150859">
                <a:moveTo>
                  <a:pt x="0" y="0"/>
                </a:moveTo>
                <a:lnTo>
                  <a:pt x="2292096" y="0"/>
                </a:lnTo>
              </a:path>
              <a:path w="8150859">
                <a:moveTo>
                  <a:pt x="2313432" y="0"/>
                </a:moveTo>
                <a:lnTo>
                  <a:pt x="3273552" y="0"/>
                </a:lnTo>
              </a:path>
              <a:path w="8150859">
                <a:moveTo>
                  <a:pt x="3282695" y="0"/>
                </a:moveTo>
                <a:lnTo>
                  <a:pt x="4175760" y="0"/>
                </a:lnTo>
              </a:path>
              <a:path w="8150859">
                <a:moveTo>
                  <a:pt x="4191000" y="0"/>
                </a:moveTo>
                <a:lnTo>
                  <a:pt x="5151120" y="0"/>
                </a:lnTo>
              </a:path>
              <a:path w="8150859">
                <a:moveTo>
                  <a:pt x="5166360" y="0"/>
                </a:moveTo>
                <a:lnTo>
                  <a:pt x="6126480" y="0"/>
                </a:lnTo>
              </a:path>
              <a:path w="8150859">
                <a:moveTo>
                  <a:pt x="6141720" y="0"/>
                </a:moveTo>
                <a:lnTo>
                  <a:pt x="7138416" y="0"/>
                </a:lnTo>
              </a:path>
              <a:path w="8150859">
                <a:moveTo>
                  <a:pt x="7153656" y="0"/>
                </a:moveTo>
                <a:lnTo>
                  <a:pt x="8150352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9895" y="1071117"/>
            <a:ext cx="1956105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35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z="1800" spc="35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sz="1800" spc="-13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1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sz="1800" spc="-4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sz="1800" spc="3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23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800" spc="-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spc="-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sz="1800" spc="3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800" spc="3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0</a:t>
            </a:r>
            <a:endParaRPr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1800" spc="35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z="1800" spc="35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sz="1800" spc="-13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1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sz="1800" spc="-4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sz="1800" spc="3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23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800" spc="-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3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800" spc="3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,0</a:t>
            </a:r>
            <a:endParaRPr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1800" spc="35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z="1800" spc="35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sz="1800" spc="-13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1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sz="1800" spc="-4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sz="1800" spc="3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23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sz="1800" spc="-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3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800" spc="3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,0</a:t>
            </a:r>
            <a:endParaRPr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57928" y="944880"/>
            <a:ext cx="3974591" cy="262737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817" y="431419"/>
            <a:ext cx="810069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spc="5" dirty="0">
                <a:solidFill>
                  <a:srgbClr val="FFFFFF"/>
                </a:solidFill>
              </a:rPr>
              <a:t>Дефицит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/</a:t>
            </a:r>
            <a:r>
              <a:rPr sz="2000" spc="5" dirty="0">
                <a:solidFill>
                  <a:srgbClr val="FFFFFF"/>
                </a:solidFill>
              </a:rPr>
              <a:t>профицит</a:t>
            </a:r>
            <a:r>
              <a:rPr sz="2000" spc="145" dirty="0">
                <a:solidFill>
                  <a:srgbClr val="FFFFFF"/>
                </a:solidFill>
              </a:rPr>
              <a:t> </a:t>
            </a:r>
            <a:r>
              <a:rPr sz="2000" spc="-30" dirty="0">
                <a:solidFill>
                  <a:srgbClr val="FFFFFF"/>
                </a:solidFill>
              </a:rPr>
              <a:t>бюджета</a:t>
            </a:r>
            <a:r>
              <a:rPr sz="2000" spc="135" dirty="0">
                <a:solidFill>
                  <a:srgbClr val="FFFFFF"/>
                </a:solidFill>
              </a:rPr>
              <a:t> </a:t>
            </a:r>
            <a:r>
              <a:rPr sz="2000" spc="-20" dirty="0">
                <a:solidFill>
                  <a:srgbClr val="FFFFFF"/>
                </a:solidFill>
              </a:rPr>
              <a:t>Хромцовского</a:t>
            </a:r>
            <a:r>
              <a:rPr sz="2000" spc="160" dirty="0">
                <a:solidFill>
                  <a:srgbClr val="FFFFFF"/>
                </a:solidFill>
              </a:rPr>
              <a:t> </a:t>
            </a:r>
            <a:r>
              <a:rPr sz="2000" spc="-15" dirty="0">
                <a:solidFill>
                  <a:srgbClr val="FFFFFF"/>
                </a:solidFill>
              </a:rPr>
              <a:t>сельского</a:t>
            </a:r>
            <a:r>
              <a:rPr sz="2000" spc="95" dirty="0">
                <a:solidFill>
                  <a:srgbClr val="FFFFFF"/>
                </a:solidFill>
              </a:rPr>
              <a:t> </a:t>
            </a:r>
            <a:r>
              <a:rPr sz="2000" spc="-10" dirty="0">
                <a:solidFill>
                  <a:srgbClr val="FFFFFF"/>
                </a:solidFill>
              </a:rPr>
              <a:t>поселения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70100" y="3839717"/>
            <a:ext cx="7332345" cy="223779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35" dirty="0">
                <a:solidFill>
                  <a:srgbClr val="FFFFFF"/>
                </a:solidFill>
                <a:latin typeface="Cambria"/>
                <a:cs typeface="Cambria"/>
              </a:rPr>
              <a:t>Уровень</a:t>
            </a:r>
            <a:r>
              <a:rPr sz="2000" b="1" spc="1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000" b="1" spc="-15" dirty="0">
                <a:solidFill>
                  <a:srgbClr val="FFFFFF"/>
                </a:solidFill>
                <a:latin typeface="Cambria"/>
                <a:cs typeface="Cambria"/>
              </a:rPr>
              <a:t>долговой</a:t>
            </a:r>
            <a:r>
              <a:rPr sz="2000" b="1" spc="9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000" b="1" spc="-15" dirty="0">
                <a:solidFill>
                  <a:srgbClr val="FFFFFF"/>
                </a:solidFill>
                <a:latin typeface="Cambria"/>
                <a:cs typeface="Cambria"/>
              </a:rPr>
              <a:t>нагрузки</a:t>
            </a:r>
            <a:r>
              <a:rPr sz="2000" b="1" spc="1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mbria"/>
                <a:cs typeface="Cambria"/>
              </a:rPr>
              <a:t>на</a:t>
            </a:r>
            <a:r>
              <a:rPr sz="2000" b="1" spc="6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000" b="1" spc="-30" dirty="0">
                <a:solidFill>
                  <a:srgbClr val="FFFFFF"/>
                </a:solidFill>
                <a:latin typeface="Cambria"/>
                <a:cs typeface="Cambria"/>
              </a:rPr>
              <a:t>бюджет</a:t>
            </a:r>
            <a:endParaRPr sz="20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2300" dirty="0">
              <a:latin typeface="Cambria"/>
              <a:cs typeface="Cambria"/>
            </a:endParaRPr>
          </a:p>
          <a:p>
            <a:pPr marL="1113155" marR="5080" indent="344170" algn="just">
              <a:lnSpc>
                <a:spcPct val="100000"/>
              </a:lnSpc>
              <a:spcBef>
                <a:spcPts val="1430"/>
              </a:spcBef>
            </a:pPr>
            <a:r>
              <a:rPr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sz="1800" spc="15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1800" spc="15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22 году </a:t>
            </a:r>
            <a:r>
              <a:rPr sz="1800" spc="-5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муниципальный</a:t>
            </a:r>
            <a:r>
              <a:rPr sz="1800" spc="-5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долг </a:t>
            </a:r>
            <a:r>
              <a:rPr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sz="1800" spc="-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Хромцовского </a:t>
            </a:r>
            <a:r>
              <a:rPr sz="1800" spc="-38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</a:t>
            </a:r>
            <a:r>
              <a:rPr sz="1800" spc="-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sz="1800" spc="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sz="1800" spc="-2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sz="1800" spc="1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sz="1800" spc="-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</a:t>
            </a:r>
            <a:r>
              <a:rPr sz="1800" spc="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sz="1800" spc="-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sz="1800" spc="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sz="1800" spc="-1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ни</a:t>
            </a:r>
            <a:r>
              <a:rPr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sz="1800" spc="2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2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sz="1800" spc="-1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</a:t>
            </a:r>
            <a:r>
              <a:rPr sz="1800" spc="-1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sz="1800" spc="-1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sz="1800" spc="-1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ова</a:t>
            </a:r>
            <a:r>
              <a:rPr sz="1800" spc="1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sz="1800" spc="-13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sz="1800" spc="-204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sz="1800" spc="35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35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z="1800" spc="3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1800" spc="3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году и </a:t>
            </a:r>
            <a:r>
              <a:rPr lang="ru-RU" spc="4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sz="1800" spc="1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sz="1800" spc="-5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sz="1800" spc="1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новом</a:t>
            </a:r>
            <a:r>
              <a:rPr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sz="1800" spc="-1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периоде</a:t>
            </a:r>
            <a:r>
              <a:rPr sz="1800" spc="-1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2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z="1800" spc="2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sz="1800" spc="2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-202</a:t>
            </a:r>
            <a:r>
              <a:rPr lang="ru-RU" sz="1800" spc="2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sz="1800" spc="2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гг</a:t>
            </a:r>
            <a:r>
              <a:rPr sz="1800" spc="2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sz="1800" spc="-5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1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планируется </a:t>
            </a:r>
            <a:r>
              <a:rPr sz="1800" spc="-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осуществление </a:t>
            </a:r>
            <a:r>
              <a:rPr sz="1800" spc="-38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муниципальных заимствований </a:t>
            </a:r>
            <a:r>
              <a:rPr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sz="1800" spc="-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осуществление </a:t>
            </a:r>
            <a:r>
              <a:rPr sz="1800" spc="-1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расходов </a:t>
            </a:r>
            <a:r>
              <a:rPr sz="1800" spc="-1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1800" spc="3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spc="-5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их</a:t>
            </a:r>
            <a:r>
              <a:rPr sz="1800" spc="75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погашению</a:t>
            </a:r>
            <a:r>
              <a:rPr lang="ru-RU" sz="1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9559" y="4678679"/>
            <a:ext cx="2301240" cy="146303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8263" y="1423416"/>
            <a:ext cx="8001000" cy="9525"/>
          </a:xfrm>
          <a:custGeom>
            <a:avLst/>
            <a:gdLst/>
            <a:ahLst/>
            <a:cxnLst/>
            <a:rect l="l" t="t" r="r" b="b"/>
            <a:pathLst>
              <a:path w="8001000" h="9525">
                <a:moveTo>
                  <a:pt x="8001000" y="0"/>
                </a:moveTo>
                <a:lnTo>
                  <a:pt x="0" y="0"/>
                </a:lnTo>
                <a:lnTo>
                  <a:pt x="0" y="9144"/>
                </a:lnTo>
                <a:lnTo>
                  <a:pt x="8001000" y="9144"/>
                </a:lnTo>
                <a:lnTo>
                  <a:pt x="8001000" y="0"/>
                </a:lnTo>
                <a:close/>
              </a:path>
            </a:pathLst>
          </a:custGeom>
          <a:solidFill>
            <a:srgbClr val="71A2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14422" y="523747"/>
            <a:ext cx="59944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/>
              <a:t>Бюджетная</a:t>
            </a:r>
            <a:r>
              <a:rPr sz="2400" spc="105" dirty="0"/>
              <a:t> </a:t>
            </a:r>
            <a:r>
              <a:rPr sz="2400" spc="-5" dirty="0"/>
              <a:t>политика</a:t>
            </a:r>
            <a:r>
              <a:rPr sz="2400" spc="50" dirty="0"/>
              <a:t> </a:t>
            </a:r>
            <a:r>
              <a:rPr sz="2400" dirty="0"/>
              <a:t>в</a:t>
            </a:r>
            <a:r>
              <a:rPr sz="2400" spc="70" dirty="0"/>
              <a:t> </a:t>
            </a:r>
            <a:r>
              <a:rPr sz="2400" dirty="0"/>
              <a:t>области</a:t>
            </a:r>
            <a:r>
              <a:rPr sz="2400" spc="45" dirty="0"/>
              <a:t> </a:t>
            </a:r>
            <a:r>
              <a:rPr sz="2400" spc="-35" dirty="0"/>
              <a:t>доходов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592937" y="1741678"/>
            <a:ext cx="8019415" cy="3111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Мероприятия,</a:t>
            </a:r>
            <a:r>
              <a:rPr sz="1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направленные</a:t>
            </a:r>
            <a:r>
              <a:rPr sz="12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на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увеличение</a:t>
            </a:r>
            <a:r>
              <a:rPr sz="12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собираемости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платежей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в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Times New Roman"/>
                <a:cs typeface="Times New Roman"/>
              </a:rPr>
              <a:t>бюджет: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71145" algn="l"/>
                <a:tab pos="1158875" algn="l"/>
                <a:tab pos="2378075" algn="l"/>
                <a:tab pos="3049270" algn="l"/>
                <a:tab pos="4237990" algn="l"/>
                <a:tab pos="4893945" algn="l"/>
                <a:tab pos="5598160" algn="l"/>
                <a:tab pos="5866130" algn="l"/>
                <a:tab pos="6851015" algn="l"/>
              </a:tabLst>
            </a:pPr>
            <a:r>
              <a:rPr sz="850" spc="-105" dirty="0">
                <a:solidFill>
                  <a:srgbClr val="71A276"/>
                </a:solidFill>
                <a:latin typeface="Cambria"/>
                <a:cs typeface="Cambria"/>
              </a:rPr>
              <a:t>⦿	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повышение	ответственности	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каждого	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администратора	</a:t>
            </a:r>
            <a:r>
              <a:rPr sz="1200" spc="-20" dirty="0">
                <a:solidFill>
                  <a:srgbClr val="FFFFFF"/>
                </a:solidFill>
                <a:latin typeface="Times New Roman"/>
                <a:cs typeface="Times New Roman"/>
              </a:rPr>
              <a:t>доходов	бюджета	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за	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эффективное	прогнозирование,</a:t>
            </a:r>
            <a:endParaRPr sz="1200">
              <a:latin typeface="Times New Roman"/>
              <a:cs typeface="Times New Roman"/>
            </a:endParaRPr>
          </a:p>
          <a:p>
            <a:pPr marL="271145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своевременность,</a:t>
            </a:r>
            <a:r>
              <a:rPr sz="12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правильность</a:t>
            </a:r>
            <a:r>
              <a:rPr sz="1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12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полноту</a:t>
            </a:r>
            <a:r>
              <a:rPr sz="12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поступления</a:t>
            </a:r>
            <a:r>
              <a:rPr sz="12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администрируемых</a:t>
            </a:r>
            <a:r>
              <a:rPr sz="12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им</a:t>
            </a:r>
            <a:r>
              <a:rPr sz="12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платежей;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271145" marR="5080" indent="-259079" algn="just">
              <a:lnSpc>
                <a:spcPct val="100000"/>
              </a:lnSpc>
            </a:pPr>
            <a:r>
              <a:rPr sz="850" spc="-105" dirty="0">
                <a:solidFill>
                  <a:srgbClr val="71A276"/>
                </a:solidFill>
                <a:latin typeface="Cambria"/>
                <a:cs typeface="Cambria"/>
              </a:rPr>
              <a:t>⦿</a:t>
            </a:r>
            <a:r>
              <a:rPr sz="850" spc="15" dirty="0">
                <a:solidFill>
                  <a:srgbClr val="71A276"/>
                </a:solidFill>
                <a:latin typeface="Cambria"/>
                <a:cs typeface="Cambria"/>
              </a:rPr>
              <a:t> </a:t>
            </a:r>
            <a:r>
              <a:rPr sz="850" spc="20" dirty="0">
                <a:solidFill>
                  <a:srgbClr val="71A276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усиление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совместно с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налоговыми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органами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работы</a:t>
            </a:r>
            <a:r>
              <a:rPr sz="1200" spc="2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по</a:t>
            </a:r>
            <a:r>
              <a:rPr sz="1200" spc="2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легализации заработной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платы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работающего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населения и 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выводу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из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«тени»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доходов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предпринимателей,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а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также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по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 установлению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причин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образования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и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обоснованности 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Times New Roman"/>
                <a:cs typeface="Times New Roman"/>
              </a:rPr>
              <a:t>убытков.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В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целях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увеличения</a:t>
            </a:r>
            <a:r>
              <a:rPr sz="12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доходов</a:t>
            </a:r>
            <a:r>
              <a:rPr sz="1200" spc="-20" dirty="0">
                <a:solidFill>
                  <a:srgbClr val="FFFFFF"/>
                </a:solidFill>
                <a:latin typeface="Times New Roman"/>
                <a:cs typeface="Times New Roman"/>
              </a:rPr>
              <a:t> бюджета</a:t>
            </a:r>
            <a:r>
              <a:rPr sz="12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15" dirty="0">
                <a:solidFill>
                  <a:srgbClr val="FFFFFF"/>
                </a:solidFill>
                <a:latin typeface="Times New Roman"/>
                <a:cs typeface="Times New Roman"/>
              </a:rPr>
              <a:t>особое</a:t>
            </a:r>
            <a:r>
              <a:rPr sz="1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внимание</a:t>
            </a:r>
            <a:r>
              <a:rPr sz="12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Times New Roman"/>
                <a:cs typeface="Times New Roman"/>
              </a:rPr>
              <a:t>следует</a:t>
            </a:r>
            <a:r>
              <a:rPr sz="1200" spc="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Times New Roman"/>
                <a:cs typeface="Times New Roman"/>
              </a:rPr>
              <a:t>уделять</a:t>
            </a:r>
            <a:r>
              <a:rPr sz="12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следующим</a:t>
            </a:r>
            <a:r>
              <a:rPr sz="12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направлениям: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71145" algn="l"/>
              </a:tabLst>
            </a:pPr>
            <a:r>
              <a:rPr sz="850" spc="-105" dirty="0">
                <a:solidFill>
                  <a:srgbClr val="71A276"/>
                </a:solidFill>
                <a:latin typeface="Cambria"/>
                <a:cs typeface="Cambria"/>
              </a:rPr>
              <a:t>⦿	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обеспечению</a:t>
            </a:r>
            <a:r>
              <a:rPr sz="1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эффективного</a:t>
            </a:r>
            <a:r>
              <a:rPr sz="1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управления</a:t>
            </a:r>
            <a:r>
              <a:rPr sz="12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муниципальной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собственностью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Хромцовского</a:t>
            </a:r>
            <a:r>
              <a:rPr sz="12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сельского</a:t>
            </a:r>
            <a:r>
              <a:rPr sz="1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поселения;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271145" marR="6350" indent="-259079" algn="just">
              <a:lnSpc>
                <a:spcPct val="100000"/>
              </a:lnSpc>
            </a:pPr>
            <a:r>
              <a:rPr sz="850" spc="-105" dirty="0">
                <a:solidFill>
                  <a:srgbClr val="71A276"/>
                </a:solidFill>
                <a:latin typeface="Cambria"/>
                <a:cs typeface="Cambria"/>
              </a:rPr>
              <a:t>⦿</a:t>
            </a:r>
            <a:r>
              <a:rPr sz="850" spc="140" dirty="0">
                <a:solidFill>
                  <a:srgbClr val="71A276"/>
                </a:solidFill>
                <a:latin typeface="Cambria"/>
                <a:cs typeface="Cambria"/>
              </a:rPr>
              <a:t>   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активизации работы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по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выявлению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не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оформленных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в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установленном 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законодательством порядке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земельных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участков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и не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оформленных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в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собственность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объектов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недвижимости,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в </a:t>
            </a:r>
            <a:r>
              <a:rPr sz="1200" spc="-20" dirty="0">
                <a:solidFill>
                  <a:srgbClr val="FFFFFF"/>
                </a:solidFill>
                <a:latin typeface="Times New Roman"/>
                <a:cs typeface="Times New Roman"/>
              </a:rPr>
              <a:t>том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числе объектов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незавершенного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строительства, с 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последующим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понуждением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собственников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земельных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участков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объектов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 недвижимости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к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своевременной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регистрации</a:t>
            </a:r>
            <a:r>
              <a:rPr sz="1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прав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собственности</a:t>
            </a:r>
            <a:r>
              <a:rPr sz="1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на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данные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объекты;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2937" y="5004003"/>
            <a:ext cx="41243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2225" algn="r">
              <a:lnSpc>
                <a:spcPct val="100000"/>
              </a:lnSpc>
              <a:spcBef>
                <a:spcPts val="100"/>
              </a:spcBef>
              <a:tabLst>
                <a:tab pos="258445" algn="l"/>
              </a:tabLst>
            </a:pPr>
            <a:r>
              <a:rPr sz="850" spc="-100" dirty="0">
                <a:solidFill>
                  <a:srgbClr val="71A276"/>
                </a:solidFill>
                <a:latin typeface="Cambria"/>
                <a:cs typeface="Cambria"/>
              </a:rPr>
              <a:t>⦿	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сокращению</a:t>
            </a:r>
            <a:r>
              <a:rPr sz="1200" spc="50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задолженности</a:t>
            </a:r>
            <a:r>
              <a:rPr sz="1200" spc="48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1200" spc="5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недоимки</a:t>
            </a:r>
            <a:r>
              <a:rPr sz="1200" spc="5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по</a:t>
            </a:r>
            <a:r>
              <a:rPr sz="1200" spc="5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платежам</a:t>
            </a:r>
            <a:endParaRPr sz="12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  <a:tabLst>
                <a:tab pos="1414780" algn="l"/>
                <a:tab pos="2176780" algn="l"/>
                <a:tab pos="2383790" algn="l"/>
              </a:tabLst>
            </a:pP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межведомственных	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комиссий	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с	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налогоплательщиками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75961" y="5004003"/>
            <a:ext cx="3834129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в</a:t>
            </a:r>
            <a:r>
              <a:rPr sz="1200" spc="4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Times New Roman"/>
                <a:cs typeface="Times New Roman"/>
              </a:rPr>
              <a:t>бюджет</a:t>
            </a:r>
            <a:r>
              <a:rPr sz="1200" spc="50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поселения </a:t>
            </a:r>
            <a:r>
              <a:rPr sz="1200" spc="1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путем</a:t>
            </a:r>
            <a:r>
              <a:rPr sz="1200" spc="5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взаимодействия</a:t>
            </a:r>
            <a:r>
              <a:rPr sz="1200" spc="4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в</a:t>
            </a:r>
            <a:r>
              <a:rPr sz="1200" spc="5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рамках</a:t>
            </a:r>
            <a:endParaRPr sz="1200">
              <a:latin typeface="Times New Roman"/>
              <a:cs typeface="Times New Roman"/>
            </a:endParaRPr>
          </a:p>
          <a:p>
            <a:pPr marL="73660">
              <a:lnSpc>
                <a:spcPct val="100000"/>
              </a:lnSpc>
              <a:spcBef>
                <a:spcPts val="5"/>
              </a:spcBef>
              <a:tabLst>
                <a:tab pos="1146810" algn="l"/>
                <a:tab pos="1921510" algn="l"/>
                <a:tab pos="2738120" algn="l"/>
                <a:tab pos="2964180" algn="l"/>
              </a:tabLst>
            </a:pP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Хромцовского	сельского	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поселения	и	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эффективной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2937" y="5370321"/>
            <a:ext cx="8012430" cy="1114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1145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реализацией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контрольных</a:t>
            </a:r>
            <a:r>
              <a:rPr sz="1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функций</a:t>
            </a:r>
            <a:r>
              <a:rPr sz="12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главными</a:t>
            </a:r>
            <a:r>
              <a:rPr sz="1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администраторами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доходов</a:t>
            </a:r>
            <a:r>
              <a:rPr sz="1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местного</a:t>
            </a:r>
            <a:r>
              <a:rPr sz="12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бюджета;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71145" algn="l"/>
              </a:tabLst>
            </a:pPr>
            <a:r>
              <a:rPr sz="850" spc="-105" dirty="0">
                <a:solidFill>
                  <a:srgbClr val="71A276"/>
                </a:solidFill>
                <a:latin typeface="Cambria"/>
                <a:cs typeface="Cambria"/>
              </a:rPr>
              <a:t>⦿	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поддержке</a:t>
            </a:r>
            <a:r>
              <a:rPr sz="1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малого</a:t>
            </a:r>
            <a:r>
              <a:rPr sz="1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1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среднего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предпринимательства.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Кардинальное</a:t>
            </a:r>
            <a:r>
              <a:rPr sz="12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увеличение</a:t>
            </a:r>
            <a:r>
              <a:rPr sz="12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Times New Roman"/>
                <a:cs typeface="Times New Roman"/>
              </a:rPr>
              <a:t>доходной</a:t>
            </a:r>
            <a:r>
              <a:rPr sz="12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базы</a:t>
            </a:r>
            <a:r>
              <a:rPr sz="12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бюджета</a:t>
            </a:r>
            <a:r>
              <a:rPr sz="12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Хромцовского</a:t>
            </a:r>
            <a:r>
              <a:rPr sz="12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сельского</a:t>
            </a:r>
            <a:r>
              <a:rPr sz="12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поселения</a:t>
            </a:r>
            <a:r>
              <a:rPr sz="12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может</a:t>
            </a:r>
            <a:r>
              <a:rPr sz="12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быть</a:t>
            </a:r>
            <a:r>
              <a:rPr sz="12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обеспечено</a:t>
            </a:r>
            <a:r>
              <a:rPr sz="12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развитием</a:t>
            </a:r>
            <a:endParaRPr sz="1200">
              <a:latin typeface="Times New Roman"/>
              <a:cs typeface="Times New Roman"/>
            </a:endParaRPr>
          </a:p>
          <a:p>
            <a:pPr marL="286385">
              <a:lnSpc>
                <a:spcPct val="100000"/>
              </a:lnSpc>
            </a:pP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экономики</a:t>
            </a:r>
            <a:r>
              <a:rPr sz="1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поселения,</a:t>
            </a:r>
            <a:r>
              <a:rPr sz="1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привлечением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инвестиций</a:t>
            </a:r>
            <a:r>
              <a:rPr sz="12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появлением</a:t>
            </a:r>
            <a:r>
              <a:rPr sz="12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новых</a:t>
            </a:r>
            <a:r>
              <a:rPr sz="12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налогоплательщиков.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8263" y="1423416"/>
            <a:ext cx="8001000" cy="9525"/>
          </a:xfrm>
          <a:custGeom>
            <a:avLst/>
            <a:gdLst/>
            <a:ahLst/>
            <a:cxnLst/>
            <a:rect l="l" t="t" r="r" b="b"/>
            <a:pathLst>
              <a:path w="8001000" h="9525">
                <a:moveTo>
                  <a:pt x="8001000" y="0"/>
                </a:moveTo>
                <a:lnTo>
                  <a:pt x="0" y="0"/>
                </a:lnTo>
                <a:lnTo>
                  <a:pt x="0" y="9144"/>
                </a:lnTo>
                <a:lnTo>
                  <a:pt x="8001000" y="9144"/>
                </a:lnTo>
                <a:lnTo>
                  <a:pt x="8001000" y="0"/>
                </a:lnTo>
                <a:close/>
              </a:path>
            </a:pathLst>
          </a:custGeom>
          <a:solidFill>
            <a:srgbClr val="71A2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7175" y="520699"/>
            <a:ext cx="715581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-25" dirty="0"/>
              <a:t>Бюджетная</a:t>
            </a:r>
            <a:r>
              <a:rPr sz="2800" spc="60" dirty="0"/>
              <a:t> </a:t>
            </a:r>
            <a:r>
              <a:rPr sz="2800" dirty="0"/>
              <a:t>политика</a:t>
            </a:r>
            <a:r>
              <a:rPr sz="2800" spc="30" dirty="0"/>
              <a:t> </a:t>
            </a:r>
            <a:r>
              <a:rPr sz="2800" dirty="0"/>
              <a:t>в</a:t>
            </a:r>
            <a:r>
              <a:rPr sz="2800" spc="100" dirty="0"/>
              <a:t> </a:t>
            </a:r>
            <a:r>
              <a:rPr sz="2800" dirty="0"/>
              <a:t>области</a:t>
            </a:r>
            <a:r>
              <a:rPr sz="2800" spc="50" dirty="0"/>
              <a:t> </a:t>
            </a:r>
            <a:r>
              <a:rPr sz="2800" spc="-20" dirty="0"/>
              <a:t>расходов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521309" y="1666697"/>
            <a:ext cx="7680959" cy="40925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25" dirty="0">
                <a:solidFill>
                  <a:srgbClr val="FFFFFF"/>
                </a:solidFill>
                <a:latin typeface="Times New Roman"/>
                <a:cs typeface="Times New Roman"/>
              </a:rPr>
              <a:t>Бюджетная</a:t>
            </a:r>
            <a:r>
              <a:rPr sz="20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imes New Roman"/>
                <a:cs typeface="Times New Roman"/>
              </a:rPr>
              <a:t>политика</a:t>
            </a:r>
            <a:r>
              <a:rPr sz="20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imes New Roman"/>
                <a:cs typeface="Times New Roman"/>
              </a:rPr>
              <a:t>соответствует</a:t>
            </a:r>
            <a:r>
              <a:rPr sz="20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стратегическим</a:t>
            </a:r>
            <a:r>
              <a:rPr sz="2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целям</a:t>
            </a:r>
            <a:r>
              <a:rPr sz="2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Times New Roman"/>
                <a:cs typeface="Times New Roman"/>
              </a:rPr>
              <a:t>задачам</a:t>
            </a:r>
            <a:endParaRPr sz="200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</a:pPr>
            <a:r>
              <a:rPr sz="2000" spc="-15" dirty="0">
                <a:solidFill>
                  <a:srgbClr val="FFFFFF"/>
                </a:solidFill>
                <a:latin typeface="Times New Roman"/>
                <a:cs typeface="Times New Roman"/>
              </a:rPr>
              <a:t>Хромцовское</a:t>
            </a:r>
            <a:r>
              <a:rPr sz="2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imes New Roman"/>
                <a:cs typeface="Times New Roman"/>
              </a:rPr>
              <a:t>сельского</a:t>
            </a:r>
            <a:r>
              <a:rPr sz="2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поселения</a:t>
            </a:r>
            <a:r>
              <a:rPr sz="20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и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направлена: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15"/>
              </a:spcBef>
            </a:pPr>
            <a:r>
              <a:rPr sz="1400" spc="-160" dirty="0">
                <a:solidFill>
                  <a:srgbClr val="71A276"/>
                </a:solidFill>
                <a:latin typeface="Cambria"/>
                <a:cs typeface="Cambria"/>
              </a:rPr>
              <a:t>⦿</a:t>
            </a:r>
            <a:r>
              <a:rPr sz="1400" spc="90" dirty="0">
                <a:solidFill>
                  <a:srgbClr val="71A276"/>
                </a:solidFill>
                <a:latin typeface="Cambria"/>
                <a:cs typeface="Cambria"/>
              </a:rPr>
              <a:t> 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на</a:t>
            </a:r>
            <a:r>
              <a:rPr sz="2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обеспечение</a:t>
            </a:r>
            <a:r>
              <a:rPr sz="2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равного</a:t>
            </a:r>
            <a:r>
              <a:rPr sz="20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доступа</a:t>
            </a:r>
            <a:r>
              <a:rPr sz="2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населения</a:t>
            </a:r>
            <a:r>
              <a:rPr sz="2000" spc="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к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социальным</a:t>
            </a:r>
            <a:r>
              <a:rPr sz="20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Times New Roman"/>
                <a:cs typeface="Times New Roman"/>
              </a:rPr>
              <a:t>услугам</a:t>
            </a:r>
            <a:r>
              <a:rPr sz="2000" spc="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в</a:t>
            </a:r>
            <a:endParaRPr sz="2000">
              <a:latin typeface="Times New Roman"/>
              <a:cs typeface="Times New Roman"/>
            </a:endParaRPr>
          </a:p>
          <a:p>
            <a:pPr marL="271780">
              <a:lnSpc>
                <a:spcPct val="100000"/>
              </a:lnSpc>
              <a:spcBef>
                <a:spcPts val="5"/>
              </a:spcBef>
            </a:pPr>
            <a:r>
              <a:rPr sz="2000" spc="5" dirty="0">
                <a:solidFill>
                  <a:srgbClr val="FFFFFF"/>
                </a:solidFill>
                <a:latin typeface="Times New Roman"/>
                <a:cs typeface="Times New Roman"/>
              </a:rPr>
              <a:t>сфере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образования,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Times New Roman"/>
                <a:cs typeface="Times New Roman"/>
              </a:rPr>
              <a:t>культуры</a:t>
            </a:r>
            <a:r>
              <a:rPr sz="2000" spc="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2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спорта,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95"/>
              </a:spcBef>
            </a:pPr>
            <a:r>
              <a:rPr sz="1400" spc="-160" dirty="0">
                <a:solidFill>
                  <a:srgbClr val="71A276"/>
                </a:solidFill>
                <a:latin typeface="Cambria"/>
                <a:cs typeface="Cambria"/>
              </a:rPr>
              <a:t>⦿</a:t>
            </a:r>
            <a:r>
              <a:rPr sz="1400" spc="200" dirty="0">
                <a:solidFill>
                  <a:srgbClr val="71A276"/>
                </a:solidFill>
                <a:latin typeface="Cambria"/>
                <a:cs typeface="Cambri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на</a:t>
            </a:r>
            <a:r>
              <a:rPr sz="2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повышение</a:t>
            </a:r>
            <a:r>
              <a:rPr sz="2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Times New Roman"/>
                <a:cs typeface="Times New Roman"/>
              </a:rPr>
              <a:t>качества</a:t>
            </a:r>
            <a:r>
              <a:rPr sz="2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предоставляемых</a:t>
            </a:r>
            <a:r>
              <a:rPr sz="20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imes New Roman"/>
                <a:cs typeface="Times New Roman"/>
              </a:rPr>
              <a:t>услуг;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90"/>
              </a:spcBef>
            </a:pPr>
            <a:r>
              <a:rPr sz="1400" spc="-160" dirty="0">
                <a:solidFill>
                  <a:srgbClr val="71A276"/>
                </a:solidFill>
                <a:latin typeface="Cambria"/>
                <a:cs typeface="Cambria"/>
              </a:rPr>
              <a:t>⦿</a:t>
            </a:r>
            <a:r>
              <a:rPr sz="1400" spc="210" dirty="0">
                <a:solidFill>
                  <a:srgbClr val="71A276"/>
                </a:solidFill>
                <a:latin typeface="Cambria"/>
                <a:cs typeface="Cambri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на</a:t>
            </a:r>
            <a:r>
              <a:rPr sz="2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оптимизацию</a:t>
            </a:r>
            <a:r>
              <a:rPr sz="20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imes New Roman"/>
                <a:cs typeface="Times New Roman"/>
              </a:rPr>
              <a:t>расходов</a:t>
            </a:r>
            <a:r>
              <a:rPr sz="2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imes New Roman"/>
                <a:cs typeface="Times New Roman"/>
              </a:rPr>
              <a:t>бюджета,</a:t>
            </a:r>
            <a:r>
              <a:rPr sz="20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обеспечение</a:t>
            </a:r>
            <a:r>
              <a:rPr sz="20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режима</a:t>
            </a:r>
            <a:endParaRPr sz="2000">
              <a:latin typeface="Times New Roman"/>
              <a:cs typeface="Times New Roman"/>
            </a:endParaRPr>
          </a:p>
          <a:p>
            <a:pPr marL="271780">
              <a:lnSpc>
                <a:spcPct val="100000"/>
              </a:lnSpc>
              <a:spcBef>
                <a:spcPts val="5"/>
              </a:spcBef>
            </a:pPr>
            <a:r>
              <a:rPr sz="2000" spc="-15" dirty="0">
                <a:solidFill>
                  <a:srgbClr val="FFFFFF"/>
                </a:solidFill>
                <a:latin typeface="Times New Roman"/>
                <a:cs typeface="Times New Roman"/>
              </a:rPr>
              <a:t>эффективного</a:t>
            </a:r>
            <a:r>
              <a:rPr sz="2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2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Times New Roman"/>
                <a:cs typeface="Times New Roman"/>
              </a:rPr>
              <a:t>экономного</a:t>
            </a:r>
            <a:r>
              <a:rPr sz="2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imes New Roman"/>
                <a:cs typeface="Times New Roman"/>
              </a:rPr>
              <a:t>расходования</a:t>
            </a:r>
            <a:r>
              <a:rPr sz="20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средств.</a:t>
            </a:r>
            <a:endParaRPr sz="2000">
              <a:latin typeface="Times New Roman"/>
              <a:cs typeface="Times New Roman"/>
            </a:endParaRPr>
          </a:p>
          <a:p>
            <a:pPr marL="287020" marR="222250" indent="-274320">
              <a:lnSpc>
                <a:spcPct val="100000"/>
              </a:lnSpc>
              <a:spcBef>
                <a:spcPts val="1415"/>
              </a:spcBef>
            </a:pP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В</a:t>
            </a:r>
            <a:r>
              <a:rPr sz="2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основу</a:t>
            </a:r>
            <a:r>
              <a:rPr sz="2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Times New Roman"/>
                <a:cs typeface="Times New Roman"/>
              </a:rPr>
              <a:t>бюджетной</a:t>
            </a:r>
            <a:r>
              <a:rPr sz="2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Times New Roman"/>
                <a:cs typeface="Times New Roman"/>
              </a:rPr>
              <a:t>политики</a:t>
            </a:r>
            <a:r>
              <a:rPr sz="20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imes New Roman"/>
                <a:cs typeface="Times New Roman"/>
              </a:rPr>
              <a:t>Хромцовское</a:t>
            </a:r>
            <a:r>
              <a:rPr sz="2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imes New Roman"/>
                <a:cs typeface="Times New Roman"/>
              </a:rPr>
              <a:t>сельского</a:t>
            </a:r>
            <a:r>
              <a:rPr sz="2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поселения </a:t>
            </a:r>
            <a:r>
              <a:rPr sz="2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imes New Roman"/>
                <a:cs typeface="Times New Roman"/>
              </a:rPr>
              <a:t>положено</a:t>
            </a:r>
            <a:r>
              <a:rPr sz="20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безусловное</a:t>
            </a:r>
            <a:r>
              <a:rPr sz="20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исполнение</a:t>
            </a:r>
            <a:r>
              <a:rPr sz="2000" spc="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imes New Roman"/>
                <a:cs typeface="Times New Roman"/>
              </a:rPr>
              <a:t>действующих</a:t>
            </a:r>
            <a:r>
              <a:rPr sz="2000" spc="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Times New Roman"/>
                <a:cs typeface="Times New Roman"/>
              </a:rPr>
              <a:t>обязательств.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Times New Roman"/>
                <a:cs typeface="Times New Roman"/>
              </a:rPr>
              <a:t>Необходимо</a:t>
            </a:r>
            <a:r>
              <a:rPr sz="2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временно</a:t>
            </a:r>
            <a:r>
              <a:rPr sz="2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приостановить</a:t>
            </a:r>
            <a:r>
              <a:rPr sz="20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принятие</a:t>
            </a:r>
            <a:r>
              <a:rPr sz="2000" spc="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новых</a:t>
            </a:r>
            <a:r>
              <a:rPr sz="2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imes New Roman"/>
                <a:cs typeface="Times New Roman"/>
              </a:rPr>
              <a:t>расходных </a:t>
            </a:r>
            <a:r>
              <a:rPr sz="2000" spc="-48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Times New Roman"/>
                <a:cs typeface="Times New Roman"/>
              </a:rPr>
              <a:t>обязательств</a:t>
            </a:r>
            <a:r>
              <a:rPr sz="20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с</a:t>
            </a:r>
            <a:r>
              <a:rPr sz="2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imes New Roman"/>
                <a:cs typeface="Times New Roman"/>
              </a:rPr>
              <a:t>учетом</a:t>
            </a:r>
            <a:r>
              <a:rPr sz="20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Times New Roman"/>
                <a:cs typeface="Times New Roman"/>
              </a:rPr>
              <a:t>сложной</a:t>
            </a:r>
            <a:r>
              <a:rPr sz="20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imes New Roman"/>
                <a:cs typeface="Times New Roman"/>
              </a:rPr>
              <a:t>экономической</a:t>
            </a:r>
            <a:r>
              <a:rPr sz="20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imes New Roman"/>
                <a:cs typeface="Times New Roman"/>
              </a:rPr>
              <a:t>ситуации.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46316" y="442671"/>
            <a:ext cx="226504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110" dirty="0"/>
              <a:t>Р</a:t>
            </a:r>
            <a:r>
              <a:rPr sz="4400" spc="-10" dirty="0"/>
              <a:t>ас</a:t>
            </a:r>
            <a:r>
              <a:rPr sz="4400" spc="-125" dirty="0"/>
              <a:t>х</a:t>
            </a:r>
            <a:r>
              <a:rPr sz="4400" spc="-229" dirty="0"/>
              <a:t>о</a:t>
            </a:r>
            <a:r>
              <a:rPr sz="4400" spc="-5" dirty="0"/>
              <a:t>ды</a:t>
            </a:r>
            <a:endParaRPr sz="4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56232" y="1499616"/>
            <a:ext cx="5394960" cy="359054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0745" y="97916"/>
            <a:ext cx="7910830" cy="1179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6375400" algn="l"/>
              </a:tabLst>
            </a:pP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Б</a:t>
            </a:r>
            <a:r>
              <a:rPr sz="1600" spc="-60" dirty="0">
                <a:solidFill>
                  <a:srgbClr val="FFFFFF"/>
                </a:solidFill>
                <a:latin typeface="Cambria"/>
                <a:cs typeface="Cambria"/>
              </a:rPr>
              <a:t>ю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д</a:t>
            </a:r>
            <a:r>
              <a:rPr sz="1600" spc="-20" dirty="0">
                <a:solidFill>
                  <a:srgbClr val="FFFFFF"/>
                </a:solidFill>
                <a:latin typeface="Cambria"/>
                <a:cs typeface="Cambria"/>
              </a:rPr>
              <a:t>ж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е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т</a:t>
            </a:r>
            <a:r>
              <a:rPr sz="1600" spc="3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35" dirty="0">
                <a:solidFill>
                  <a:srgbClr val="FFFFFF"/>
                </a:solidFill>
                <a:latin typeface="Cambria"/>
                <a:cs typeface="Cambria"/>
              </a:rPr>
              <a:t>Х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р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ом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ц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о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с</a:t>
            </a:r>
            <a:r>
              <a:rPr sz="1600" spc="-30" dirty="0">
                <a:solidFill>
                  <a:srgbClr val="FFFFFF"/>
                </a:solidFill>
                <a:latin typeface="Cambria"/>
                <a:cs typeface="Cambria"/>
              </a:rPr>
              <a:t>к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о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го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Cambria"/>
                <a:cs typeface="Cambria"/>
              </a:rPr>
              <a:t>с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е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ль</a:t>
            </a:r>
            <a:r>
              <a:rPr sz="1600" spc="10" dirty="0">
                <a:solidFill>
                  <a:srgbClr val="FFFFFF"/>
                </a:solidFill>
                <a:latin typeface="Cambria"/>
                <a:cs typeface="Cambria"/>
              </a:rPr>
              <a:t>с</a:t>
            </a:r>
            <a:r>
              <a:rPr sz="1600" spc="-30" dirty="0">
                <a:solidFill>
                  <a:srgbClr val="FFFFFF"/>
                </a:solidFill>
                <a:latin typeface="Cambria"/>
                <a:cs typeface="Cambria"/>
              </a:rPr>
              <a:t>к</a:t>
            </a:r>
            <a:r>
              <a:rPr sz="1600" spc="10" dirty="0">
                <a:solidFill>
                  <a:srgbClr val="FFFFFF"/>
                </a:solidFill>
                <a:latin typeface="Cambria"/>
                <a:cs typeface="Cambria"/>
              </a:rPr>
              <a:t>о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го</a:t>
            </a:r>
            <a:r>
              <a:rPr sz="1600" spc="-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п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осе</a:t>
            </a:r>
            <a:r>
              <a:rPr sz="1600" spc="-15" dirty="0">
                <a:solidFill>
                  <a:srgbClr val="FFFFFF"/>
                </a:solidFill>
                <a:latin typeface="Cambria"/>
                <a:cs typeface="Cambria"/>
              </a:rPr>
              <a:t>л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е</a:t>
            </a:r>
            <a:r>
              <a:rPr sz="1600" spc="-15" dirty="0">
                <a:solidFill>
                  <a:srgbClr val="FFFFFF"/>
                </a:solidFill>
                <a:latin typeface="Cambria"/>
                <a:cs typeface="Cambria"/>
              </a:rPr>
              <a:t>н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и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я</a:t>
            </a:r>
            <a:r>
              <a:rPr sz="1600" spc="-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ф</a:t>
            </a:r>
            <a:r>
              <a:rPr sz="1600" spc="10" dirty="0">
                <a:solidFill>
                  <a:srgbClr val="FFFFFF"/>
                </a:solidFill>
                <a:latin typeface="Cambria"/>
                <a:cs typeface="Cambria"/>
              </a:rPr>
              <a:t>о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р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ми</a:t>
            </a:r>
            <a:r>
              <a:rPr sz="1600" spc="-35" dirty="0">
                <a:solidFill>
                  <a:srgbClr val="FFFFFF"/>
                </a:solidFill>
                <a:latin typeface="Cambria"/>
                <a:cs typeface="Cambria"/>
              </a:rPr>
              <a:t>р</a:t>
            </a:r>
            <a:r>
              <a:rPr sz="1600" spc="-20" dirty="0">
                <a:solidFill>
                  <a:srgbClr val="FFFFFF"/>
                </a:solidFill>
                <a:latin typeface="Cambria"/>
                <a:cs typeface="Cambria"/>
              </a:rPr>
              <a:t>у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е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т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с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я</a:t>
            </a:r>
            <a:r>
              <a:rPr sz="1600" spc="-2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r>
              <a:rPr sz="1600" spc="5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р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ам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к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а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х	му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н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и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ц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и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п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а</a:t>
            </a:r>
            <a:r>
              <a:rPr sz="1600" spc="-15" dirty="0">
                <a:solidFill>
                  <a:srgbClr val="FFFFFF"/>
                </a:solidFill>
                <a:latin typeface="Cambria"/>
                <a:cs typeface="Cambria"/>
              </a:rPr>
              <a:t>льн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ых  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программ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и</a:t>
            </a:r>
            <a:r>
              <a:rPr sz="1600" spc="4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не</a:t>
            </a:r>
            <a:r>
              <a:rPr sz="1600" spc="4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программных</a:t>
            </a:r>
            <a:r>
              <a:rPr sz="1600" spc="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направлений</a:t>
            </a:r>
            <a:r>
              <a:rPr sz="1600" spc="2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деятельности</a:t>
            </a:r>
            <a:r>
              <a:rPr sz="1600" spc="-1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600" dirty="0">
              <a:latin typeface="Trebuchet MS"/>
              <a:cs typeface="Trebuchet MS"/>
            </a:endParaRPr>
          </a:p>
          <a:p>
            <a:pPr marL="12700" marR="501015">
              <a:lnSpc>
                <a:spcPct val="100000"/>
              </a:lnSpc>
              <a:spcBef>
                <a:spcPts val="1395"/>
              </a:spcBef>
            </a:pP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r>
              <a:rPr sz="1600" spc="3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25" dirty="0" smtClean="0">
                <a:solidFill>
                  <a:srgbClr val="FFFFFF"/>
                </a:solidFill>
                <a:latin typeface="Trebuchet MS"/>
                <a:cs typeface="Trebuchet MS"/>
              </a:rPr>
              <a:t>202</a:t>
            </a:r>
            <a:r>
              <a:rPr lang="ru-RU" sz="1600" spc="25" dirty="0" smtClean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r>
              <a:rPr sz="1600" spc="-75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году</a:t>
            </a:r>
            <a:r>
              <a:rPr sz="1600" spc="4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и</a:t>
            </a:r>
            <a:r>
              <a:rPr sz="1600" spc="4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плановом</a:t>
            </a:r>
            <a:r>
              <a:rPr sz="1600" spc="2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5" dirty="0" err="1">
                <a:solidFill>
                  <a:srgbClr val="FFFFFF"/>
                </a:solidFill>
                <a:latin typeface="Cambria"/>
                <a:cs typeface="Cambria"/>
              </a:rPr>
              <a:t>периоде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15" dirty="0" smtClean="0">
                <a:solidFill>
                  <a:srgbClr val="FFFFFF"/>
                </a:solidFill>
                <a:latin typeface="Trebuchet MS"/>
                <a:cs typeface="Trebuchet MS"/>
              </a:rPr>
              <a:t>202</a:t>
            </a:r>
            <a:r>
              <a:rPr lang="ru-RU" sz="1600" spc="15" dirty="0" smtClean="0">
                <a:solidFill>
                  <a:srgbClr val="FFFFFF"/>
                </a:solidFill>
                <a:latin typeface="Trebuchet MS"/>
                <a:cs typeface="Trebuchet MS"/>
              </a:rPr>
              <a:t>4</a:t>
            </a:r>
            <a:r>
              <a:rPr sz="1600" spc="15" dirty="0" smtClean="0">
                <a:solidFill>
                  <a:srgbClr val="FFFFFF"/>
                </a:solidFill>
                <a:latin typeface="Trebuchet MS"/>
                <a:cs typeface="Trebuchet MS"/>
              </a:rPr>
              <a:t>-202</a:t>
            </a:r>
            <a:r>
              <a:rPr lang="ru-RU" sz="1600" spc="15" dirty="0" smtClean="0">
                <a:solidFill>
                  <a:srgbClr val="FFFFFF"/>
                </a:solidFill>
                <a:latin typeface="Trebuchet MS"/>
                <a:cs typeface="Trebuchet MS"/>
              </a:rPr>
              <a:t>5</a:t>
            </a:r>
            <a:r>
              <a:rPr sz="1600" spc="15" dirty="0" err="1" smtClean="0">
                <a:solidFill>
                  <a:srgbClr val="FFFFFF"/>
                </a:solidFill>
                <a:latin typeface="Cambria"/>
                <a:cs typeface="Cambria"/>
              </a:rPr>
              <a:t>гг</a:t>
            </a:r>
            <a:r>
              <a:rPr sz="1600" spc="10" dirty="0" smtClean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планируется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реализация</a:t>
            </a:r>
            <a:r>
              <a:rPr sz="1600" spc="3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четырех </a:t>
            </a:r>
            <a:r>
              <a:rPr sz="1600" spc="-33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муниципальных</a:t>
            </a:r>
            <a:r>
              <a:rPr sz="1600" spc="4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программ</a:t>
            </a:r>
            <a:r>
              <a:rPr sz="1600" spc="-10" dirty="0">
                <a:solidFill>
                  <a:srgbClr val="FFFFFF"/>
                </a:solidFill>
                <a:latin typeface="Trebuchet MS"/>
                <a:cs typeface="Trebuchet MS"/>
              </a:rPr>
              <a:t>:</a:t>
            </a:r>
            <a:endParaRPr sz="1600" dirty="0">
              <a:latin typeface="Trebuchet MS"/>
              <a:cs typeface="Trebuchet MS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04801" y="1432560"/>
          <a:ext cx="8610598" cy="42651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70443"/>
                <a:gridCol w="46401"/>
                <a:gridCol w="915861"/>
                <a:gridCol w="771514"/>
                <a:gridCol w="906379"/>
              </a:tblGrid>
              <a:tr h="35661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113155" algn="ctr">
                        <a:lnSpc>
                          <a:spcPts val="1520"/>
                        </a:lnSpc>
                      </a:pPr>
                      <a:r>
                        <a:rPr sz="13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Сумма,</a:t>
                      </a:r>
                      <a:r>
                        <a:rPr sz="13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тысяч</a:t>
                      </a:r>
                      <a:r>
                        <a:rPr sz="13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рублей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68807">
                <a:tc gridSpan="2">
                  <a:txBody>
                    <a:bodyPr/>
                    <a:lstStyle/>
                    <a:p>
                      <a:pPr marR="5715" algn="ctr">
                        <a:lnSpc>
                          <a:spcPts val="1620"/>
                        </a:lnSpc>
                      </a:pP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1620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400" spc="-3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ctr">
                        <a:lnSpc>
                          <a:spcPts val="1620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400" spc="-3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292735">
                        <a:lnSpc>
                          <a:spcPts val="1620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400" spc="-3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649224">
                <a:tc gridSpan="2">
                  <a:txBody>
                    <a:bodyPr/>
                    <a:lstStyle/>
                    <a:p>
                      <a:pPr marL="68580" marR="315595">
                        <a:lnSpc>
                          <a:spcPct val="95000"/>
                        </a:lnSpc>
                        <a:spcBef>
                          <a:spcPts val="70"/>
                        </a:spcBef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«Совершенствование местного самоуправления Хромцовского сельского поселения Фурмановского муниципального района»</a:t>
                      </a:r>
                      <a:endParaRPr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6350"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3320,9</a:t>
                      </a: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90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1430"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2613,9</a:t>
                      </a: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254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L="381635" algn="ctr">
                        <a:lnSpc>
                          <a:spcPts val="1664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2613,9</a:t>
                      </a: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</a:tr>
              <a:tr h="637032">
                <a:tc gridSpan="2">
                  <a:txBody>
                    <a:bodyPr/>
                    <a:lstStyle/>
                    <a:p>
                      <a:pPr marL="68580" marR="76835" algn="just">
                        <a:lnSpc>
                          <a:spcPct val="95100"/>
                        </a:lnSpc>
                        <a:spcBef>
                          <a:spcPts val="3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Муниципальная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программа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«Развитие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культуры 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Хромцовского</a:t>
                      </a:r>
                      <a:r>
                        <a:rPr sz="14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сельского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поселения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Фурмановского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муниципального</a:t>
                      </a:r>
                      <a:r>
                        <a:rPr sz="14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района»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6350"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4288,2</a:t>
                      </a: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508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2311,1</a:t>
                      </a: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508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68935"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2132,6</a:t>
                      </a: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508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862583">
                <a:tc gridSpan="2">
                  <a:txBody>
                    <a:bodyPr/>
                    <a:lstStyle/>
                    <a:p>
                      <a:pPr marL="68580" marR="77470" algn="just">
                        <a:lnSpc>
                          <a:spcPct val="94800"/>
                        </a:lnSpc>
                        <a:spcBef>
                          <a:spcPts val="50"/>
                        </a:spcBef>
                        <a:tabLst>
                          <a:tab pos="1845945" algn="l"/>
                          <a:tab pos="3215005" algn="l"/>
                        </a:tabLs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«Обеспечение безопасности населения Хромцовского сельского поселения Фурмановского муниципального района»</a:t>
                      </a:r>
                      <a:endParaRPr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5715"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635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2065"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,0</a:t>
                      </a: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635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6350"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,0</a:t>
                      </a: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635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FEB"/>
                    </a:solidFill>
                  </a:tcPr>
                </a:tc>
              </a:tr>
              <a:tr h="649224">
                <a:tc gridSpan="2">
                  <a:txBody>
                    <a:bodyPr/>
                    <a:lstStyle/>
                    <a:p>
                      <a:pPr marL="68580" marR="74930" algn="just">
                        <a:lnSpc>
                          <a:spcPct val="95100"/>
                        </a:lnSpc>
                        <a:spcBef>
                          <a:spcPts val="4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Муниципальная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программа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«Благоустройство</a:t>
                      </a:r>
                      <a:r>
                        <a:rPr sz="14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уличное</a:t>
                      </a:r>
                      <a:r>
                        <a:rPr sz="14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освещение</a:t>
                      </a:r>
                      <a:r>
                        <a:rPr sz="1400" spc="3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Хромцовского</a:t>
                      </a:r>
                      <a:r>
                        <a:rPr sz="14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сельского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поселения</a:t>
                      </a:r>
                      <a:r>
                        <a:rPr sz="14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Фурмановского</a:t>
                      </a:r>
                      <a:r>
                        <a:rPr sz="14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муниципального</a:t>
                      </a:r>
                      <a:r>
                        <a:rPr sz="14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района»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1252,0</a:t>
                      </a: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635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6350"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72,3</a:t>
                      </a: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635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3175"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55,0</a:t>
                      </a: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635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D4"/>
                    </a:solidFill>
                  </a:tcPr>
                </a:tc>
              </a:tr>
              <a:tr h="704087">
                <a:tc>
                  <a:txBody>
                    <a:bodyPr/>
                    <a:lstStyle/>
                    <a:p>
                      <a:pPr marL="53340" marR="4023995" algn="just">
                        <a:lnSpc>
                          <a:spcPct val="95100"/>
                        </a:lnSpc>
                        <a:spcBef>
                          <a:spcPts val="45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7150" marB="0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8911,1</a:t>
                      </a: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7625" marB="0" anchor="ctr">
                    <a:lnL w="317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4998,3</a:t>
                      </a: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7625" marB="0" anchor="ctr">
                    <a:lnR w="3175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7528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4802,5</a:t>
                      </a:r>
                      <a:endParaRPr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7625" marB="0" anchor="ctr">
                    <a:lnL w="3175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33400" y="2343911"/>
          <a:ext cx="7906382" cy="40081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38145"/>
                <a:gridCol w="762000"/>
                <a:gridCol w="758825"/>
                <a:gridCol w="636904"/>
                <a:gridCol w="701039"/>
                <a:gridCol w="704214"/>
                <a:gridCol w="701040"/>
                <a:gridCol w="704215"/>
              </a:tblGrid>
              <a:tr h="569976">
                <a:tc>
                  <a:txBody>
                    <a:bodyPr/>
                    <a:lstStyle/>
                    <a:p>
                      <a:pPr marR="8255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Наименование</a:t>
                      </a:r>
                      <a:r>
                        <a:rPr sz="1400" spc="1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показателей</a:t>
                      </a:r>
                      <a:endParaRPr sz="1400" dirty="0">
                        <a:latin typeface="Cambria"/>
                        <a:cs typeface="Cambria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201</a:t>
                      </a:r>
                      <a:r>
                        <a:rPr lang="ru-RU"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9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  <a:p>
                      <a:pPr marL="243204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год</a:t>
                      </a:r>
                      <a:endParaRPr sz="1400" dirty="0">
                        <a:latin typeface="Cambria"/>
                        <a:cs typeface="Cambria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18669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spc="1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</a:t>
                      </a:r>
                      <a:r>
                        <a:rPr lang="ru-RU" sz="1400" spc="1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  <a:p>
                      <a:pPr marL="24193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год</a:t>
                      </a:r>
                      <a:endParaRPr sz="1400" dirty="0">
                        <a:latin typeface="Cambria"/>
                        <a:cs typeface="Cambria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</a:t>
                      </a:r>
                      <a:r>
                        <a:rPr lang="ru-RU"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21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  <a:p>
                      <a:pPr marL="17780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год</a:t>
                      </a:r>
                      <a:endParaRPr sz="1400" dirty="0">
                        <a:latin typeface="Cambria"/>
                        <a:cs typeface="Cambria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202</a:t>
                      </a:r>
                      <a:r>
                        <a:rPr lang="ru-RU"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  <a:p>
                      <a:pPr marL="20955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год</a:t>
                      </a:r>
                      <a:endParaRPr sz="1400" dirty="0">
                        <a:latin typeface="Cambria"/>
                        <a:cs typeface="Cambria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202</a:t>
                      </a:r>
                      <a:r>
                        <a:rPr lang="ru-RU"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  <a:p>
                      <a:pPr marL="21018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год</a:t>
                      </a:r>
                      <a:endParaRPr sz="1400" dirty="0">
                        <a:latin typeface="Cambria"/>
                        <a:cs typeface="Cambria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202</a:t>
                      </a:r>
                      <a:r>
                        <a:rPr lang="ru-RU"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4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  <a:p>
                      <a:pPr marL="20955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год</a:t>
                      </a:r>
                      <a:endParaRPr sz="1400" dirty="0">
                        <a:latin typeface="Cambria"/>
                        <a:cs typeface="Cambria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202</a:t>
                      </a:r>
                      <a:r>
                        <a:rPr lang="ru-RU" sz="1400" spc="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5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  <a:p>
                      <a:pPr marL="21082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год</a:t>
                      </a:r>
                      <a:endParaRPr sz="1400" dirty="0">
                        <a:latin typeface="Cambria"/>
                        <a:cs typeface="Cambria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</a:tr>
              <a:tr h="569976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spc="-15" dirty="0">
                          <a:latin typeface="Cambria"/>
                          <a:cs typeface="Cambria"/>
                        </a:rPr>
                        <a:t>Количество</a:t>
                      </a:r>
                      <a:r>
                        <a:rPr sz="140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муниципальных</a:t>
                      </a:r>
                      <a:endParaRPr sz="1400">
                        <a:latin typeface="Cambria"/>
                        <a:cs typeface="Cambria"/>
                      </a:endParaRPr>
                    </a:p>
                    <a:p>
                      <a:pPr marR="6985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400" spc="-15" dirty="0">
                          <a:latin typeface="Cambria"/>
                          <a:cs typeface="Cambria"/>
                        </a:rPr>
                        <a:t>служащих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334645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dirty="0">
                          <a:latin typeface="Microsoft Sans Serif"/>
                          <a:cs typeface="Microsoft Sans Serif"/>
                        </a:rPr>
                        <a:t>2</a:t>
                      </a:r>
                      <a:endParaRPr sz="1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327660" algn="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dirty="0">
                          <a:latin typeface="Trebuchet MS"/>
                          <a:cs typeface="Trebuchet MS"/>
                        </a:rPr>
                        <a:t>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400" dirty="0">
                          <a:latin typeface="Trebuchet MS"/>
                          <a:cs typeface="Trebuchet MS"/>
                        </a:rPr>
                        <a:t>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lang="ru-RU" sz="1400" dirty="0" smtClean="0">
                          <a:latin typeface="Trebuchet MS"/>
                          <a:cs typeface="Trebuchet MS"/>
                        </a:rPr>
                        <a:t>2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lang="ru-RU" sz="1400" dirty="0" smtClean="0">
                          <a:latin typeface="Trebuchet MS"/>
                          <a:cs typeface="Trebuchet MS"/>
                        </a:rPr>
                        <a:t>2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lang="ru-RU" sz="1400" dirty="0" smtClean="0">
                          <a:latin typeface="Trebuchet MS"/>
                          <a:cs typeface="Trebuchet MS"/>
                        </a:rPr>
                        <a:t>2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lang="ru-RU" sz="1400" dirty="0" smtClean="0">
                          <a:latin typeface="Trebuchet MS"/>
                          <a:cs typeface="Trebuchet MS"/>
                        </a:rPr>
                        <a:t>2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560832">
                <a:tc>
                  <a:txBody>
                    <a:bodyPr/>
                    <a:lstStyle/>
                    <a:p>
                      <a:pPr marL="1059180" marR="200660" indent="-869315">
                        <a:lnSpc>
                          <a:spcPct val="111400"/>
                        </a:lnSpc>
                        <a:spcBef>
                          <a:spcPts val="195"/>
                        </a:spcBef>
                      </a:pPr>
                      <a:r>
                        <a:rPr sz="1400" spc="-15" dirty="0">
                          <a:latin typeface="Cambria"/>
                          <a:cs typeface="Cambria"/>
                        </a:rPr>
                        <a:t>Количество</a:t>
                      </a:r>
                      <a:r>
                        <a:rPr sz="140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не</a:t>
                      </a:r>
                      <a:r>
                        <a:rPr sz="140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муниципальных </a:t>
                      </a:r>
                      <a:r>
                        <a:rPr sz="1400" spc="-2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служащих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329565" algn="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400" dirty="0">
                          <a:latin typeface="Trebuchet MS"/>
                          <a:cs typeface="Trebuchet MS"/>
                        </a:rPr>
                        <a:t>6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327660" algn="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400" dirty="0">
                          <a:latin typeface="Trebuchet MS"/>
                          <a:cs typeface="Trebuchet MS"/>
                        </a:rPr>
                        <a:t>6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lang="ru-RU" sz="1400" dirty="0" smtClean="0">
                          <a:latin typeface="Trebuchet MS"/>
                          <a:cs typeface="Trebuchet MS"/>
                        </a:rPr>
                        <a:t>3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lang="ru-RU" sz="1400" dirty="0" smtClean="0">
                          <a:latin typeface="Trebuchet MS"/>
                          <a:cs typeface="Trebuchet MS"/>
                        </a:rPr>
                        <a:t>2,1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lang="ru-RU" sz="1400" dirty="0" smtClean="0">
                          <a:latin typeface="Trebuchet MS"/>
                          <a:cs typeface="Trebuchet MS"/>
                        </a:rPr>
                        <a:t>2,1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lang="ru-RU" sz="1400" dirty="0" smtClean="0">
                          <a:latin typeface="Trebuchet MS"/>
                          <a:cs typeface="Trebuchet MS"/>
                        </a:rPr>
                        <a:t>2,1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L="660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ru-RU" sz="1400" dirty="0" smtClean="0">
                          <a:latin typeface="Trebuchet MS"/>
                          <a:cs typeface="Trebuchet MS"/>
                        </a:rPr>
                        <a:t>2,1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</a:tr>
              <a:tr h="326135"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spc="-15" dirty="0">
                          <a:latin typeface="Cambria"/>
                          <a:cs typeface="Cambria"/>
                        </a:rPr>
                        <a:t>Количество</a:t>
                      </a:r>
                      <a:r>
                        <a:rPr sz="1400" spc="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рабочих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329565" algn="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dirty="0">
                          <a:latin typeface="Trebuchet MS"/>
                          <a:cs typeface="Trebuchet MS"/>
                        </a:rPr>
                        <a:t>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327660" algn="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400" dirty="0">
                          <a:latin typeface="Trebuchet MS"/>
                          <a:cs typeface="Trebuchet MS"/>
                        </a:rPr>
                        <a:t>1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lang="ru-RU" sz="1400" dirty="0" smtClean="0">
                          <a:latin typeface="Trebuchet MS"/>
                          <a:cs typeface="Trebuchet MS"/>
                        </a:rPr>
                        <a:t>0,5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lang="ru-RU" sz="1400" dirty="0" smtClean="0">
                          <a:latin typeface="Trebuchet MS"/>
                          <a:cs typeface="Trebuchet MS"/>
                        </a:rPr>
                        <a:t>2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lang="ru-RU" sz="1400" spc="-30" dirty="0" smtClean="0">
                          <a:latin typeface="Trebuchet MS"/>
                          <a:cs typeface="Trebuchet MS"/>
                        </a:rPr>
                        <a:t>2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lang="ru-RU" sz="1400" dirty="0" smtClean="0">
                          <a:latin typeface="Trebuchet MS"/>
                          <a:cs typeface="Trebuchet MS"/>
                        </a:rPr>
                        <a:t>2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lang="ru-RU" sz="1400" dirty="0" smtClean="0">
                          <a:latin typeface="Trebuchet MS"/>
                          <a:cs typeface="Trebuchet MS"/>
                        </a:rPr>
                        <a:t>2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1981200">
                <a:tc>
                  <a:txBody>
                    <a:bodyPr/>
                    <a:lstStyle/>
                    <a:p>
                      <a:pPr marL="409575" marR="415290" algn="ctr">
                        <a:lnSpc>
                          <a:spcPct val="112000"/>
                        </a:lnSpc>
                        <a:spcBef>
                          <a:spcPts val="185"/>
                        </a:spcBef>
                      </a:pPr>
                      <a:r>
                        <a:rPr sz="1400" spc="-10" dirty="0">
                          <a:latin typeface="Cambria"/>
                          <a:cs typeface="Cambria"/>
                        </a:rPr>
                        <a:t>Число</a:t>
                      </a:r>
                      <a:r>
                        <a:rPr sz="140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случаев</a:t>
                      </a:r>
                      <a:r>
                        <a:rPr sz="140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нарушения </a:t>
                      </a:r>
                      <a:r>
                        <a:rPr sz="1400" spc="-2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установленных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сроков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выделения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 средств 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из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 резервного</a:t>
                      </a:r>
                      <a:r>
                        <a:rPr sz="1400" spc="8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фонда</a:t>
                      </a:r>
                      <a:endParaRPr sz="1400">
                        <a:latin typeface="Cambria"/>
                        <a:cs typeface="Cambria"/>
                      </a:endParaRPr>
                    </a:p>
                    <a:p>
                      <a:pPr marL="226695" marR="238760" algn="ctr">
                        <a:lnSpc>
                          <a:spcPts val="1900"/>
                        </a:lnSpc>
                        <a:spcBef>
                          <a:spcPts val="75"/>
                        </a:spcBef>
                      </a:pPr>
                      <a:r>
                        <a:rPr sz="1400" spc="-10" dirty="0">
                          <a:latin typeface="Cambria"/>
                          <a:cs typeface="Cambria"/>
                        </a:rPr>
                        <a:t>администрации</a:t>
                      </a:r>
                      <a:r>
                        <a:rPr sz="1400" spc="1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5" dirty="0">
                          <a:latin typeface="Cambria"/>
                          <a:cs typeface="Cambria"/>
                        </a:rPr>
                        <a:t>Хромцовского </a:t>
                      </a:r>
                      <a:r>
                        <a:rPr sz="1400" spc="-2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сельского</a:t>
                      </a:r>
                      <a:r>
                        <a:rPr sz="1400" spc="8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поселения</a:t>
                      </a:r>
                      <a:endParaRPr sz="1400">
                        <a:latin typeface="Cambria"/>
                        <a:cs typeface="Cambria"/>
                      </a:endParaRPr>
                    </a:p>
                    <a:p>
                      <a:pPr marR="11430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400" spc="-15" dirty="0">
                          <a:latin typeface="Cambria"/>
                          <a:cs typeface="Cambria"/>
                        </a:rPr>
                        <a:t>Фурмановского</a:t>
                      </a:r>
                      <a:r>
                        <a:rPr sz="1400" spc="8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0" dirty="0">
                          <a:latin typeface="Cambria"/>
                          <a:cs typeface="Cambria"/>
                        </a:rPr>
                        <a:t>муниципального</a:t>
                      </a:r>
                      <a:endParaRPr sz="1400">
                        <a:latin typeface="Cambria"/>
                        <a:cs typeface="Cambria"/>
                      </a:endParaRPr>
                    </a:p>
                    <a:p>
                      <a:pPr marR="889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spc="-10" dirty="0">
                          <a:latin typeface="Cambria"/>
                          <a:cs typeface="Cambria"/>
                        </a:rPr>
                        <a:t>района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329565" algn="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400" dirty="0">
                          <a:latin typeface="Trebuchet MS"/>
                          <a:cs typeface="Trebuchet MS"/>
                        </a:rPr>
                        <a:t>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327660" algn="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400" dirty="0">
                          <a:latin typeface="Trebuchet MS"/>
                          <a:cs typeface="Trebuchet MS"/>
                        </a:rPr>
                        <a:t>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400" dirty="0">
                          <a:latin typeface="Trebuchet MS"/>
                          <a:cs typeface="Trebuchet MS"/>
                        </a:rPr>
                        <a:t>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400" dirty="0">
                          <a:latin typeface="Trebuchet MS"/>
                          <a:cs typeface="Trebuchet MS"/>
                        </a:rPr>
                        <a:t>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400" dirty="0">
                          <a:latin typeface="Trebuchet MS"/>
                          <a:cs typeface="Trebuchet MS"/>
                        </a:rPr>
                        <a:t>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400" dirty="0">
                          <a:latin typeface="Trebuchet MS"/>
                          <a:cs typeface="Trebuchet MS"/>
                        </a:rPr>
                        <a:t>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400" dirty="0">
                          <a:latin typeface="Trebuchet MS"/>
                          <a:cs typeface="Trebuchet MS"/>
                        </a:rPr>
                        <a:t>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BEFEB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539495" y="6385559"/>
            <a:ext cx="7891780" cy="0"/>
          </a:xfrm>
          <a:custGeom>
            <a:avLst/>
            <a:gdLst/>
            <a:ahLst/>
            <a:cxnLst/>
            <a:rect l="l" t="t" r="r" b="b"/>
            <a:pathLst>
              <a:path w="7891780">
                <a:moveTo>
                  <a:pt x="0" y="0"/>
                </a:moveTo>
                <a:lnTo>
                  <a:pt x="2923032" y="0"/>
                </a:lnTo>
              </a:path>
              <a:path w="7891780">
                <a:moveTo>
                  <a:pt x="2938272" y="0"/>
                </a:moveTo>
                <a:lnTo>
                  <a:pt x="3691128" y="0"/>
                </a:lnTo>
              </a:path>
              <a:path w="7891780">
                <a:moveTo>
                  <a:pt x="3700271" y="0"/>
                </a:moveTo>
                <a:lnTo>
                  <a:pt x="4450080" y="0"/>
                </a:lnTo>
              </a:path>
              <a:path w="7891780">
                <a:moveTo>
                  <a:pt x="4459224" y="0"/>
                </a:moveTo>
                <a:lnTo>
                  <a:pt x="5081016" y="0"/>
                </a:lnTo>
              </a:path>
              <a:path w="7891780">
                <a:moveTo>
                  <a:pt x="5096256" y="0"/>
                </a:moveTo>
                <a:lnTo>
                  <a:pt x="5782056" y="0"/>
                </a:lnTo>
              </a:path>
              <a:path w="7891780">
                <a:moveTo>
                  <a:pt x="5797295" y="0"/>
                </a:moveTo>
                <a:lnTo>
                  <a:pt x="6483096" y="0"/>
                </a:lnTo>
              </a:path>
              <a:path w="7891780">
                <a:moveTo>
                  <a:pt x="6501383" y="0"/>
                </a:moveTo>
                <a:lnTo>
                  <a:pt x="7187183" y="0"/>
                </a:lnTo>
              </a:path>
              <a:path w="7891780">
                <a:moveTo>
                  <a:pt x="7202424" y="0"/>
                </a:moveTo>
                <a:lnTo>
                  <a:pt x="7891272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17042" y="791971"/>
            <a:ext cx="6774180" cy="1032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sz="11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1100" u="sng" spc="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100" b="1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cs typeface="Cambria"/>
              </a:rPr>
              <a:t>Целью</a:t>
            </a:r>
            <a:r>
              <a:rPr sz="1100" b="1" u="sng" spc="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cs typeface="Cambria"/>
              </a:rPr>
              <a:t> </a:t>
            </a:r>
            <a:r>
              <a:rPr sz="1100" b="1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cs typeface="Cambria"/>
              </a:rPr>
              <a:t>реализации</a:t>
            </a:r>
            <a:r>
              <a:rPr sz="1100" b="1" u="sng" spc="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cs typeface="Cambria"/>
              </a:rPr>
              <a:t> </a:t>
            </a:r>
            <a:r>
              <a:rPr sz="1100" b="1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cs typeface="Cambria"/>
              </a:rPr>
              <a:t>муниципальной</a:t>
            </a:r>
            <a:r>
              <a:rPr sz="1100" b="1" u="sng" spc="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cs typeface="Cambria"/>
              </a:rPr>
              <a:t> </a:t>
            </a:r>
            <a:r>
              <a:rPr sz="1100" b="1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cs typeface="Cambria"/>
              </a:rPr>
              <a:t>программы</a:t>
            </a:r>
            <a:r>
              <a:rPr sz="1100" b="1" spc="9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является</a:t>
            </a:r>
            <a:r>
              <a:rPr sz="1100" b="1" spc="2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обеспечение</a:t>
            </a:r>
            <a:r>
              <a:rPr sz="1100" b="1" spc="1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деятельности</a:t>
            </a:r>
            <a:r>
              <a:rPr sz="1100" b="1" spc="6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органов</a:t>
            </a:r>
            <a:endParaRPr sz="1100">
              <a:latin typeface="Cambria"/>
              <a:cs typeface="Cambria"/>
            </a:endParaRPr>
          </a:p>
          <a:p>
            <a:pPr marL="2445385">
              <a:lnSpc>
                <a:spcPct val="100000"/>
              </a:lnSpc>
            </a:pP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местного</a:t>
            </a:r>
            <a:r>
              <a:rPr sz="1100" b="1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самоуправления</a:t>
            </a:r>
            <a:r>
              <a:rPr sz="1100" b="1" spc="-5" dirty="0">
                <a:solidFill>
                  <a:srgbClr val="FFFFFF"/>
                </a:solidFill>
                <a:latin typeface="Trebuchet MS"/>
                <a:cs typeface="Trebuchet MS"/>
              </a:rPr>
              <a:t>:</a:t>
            </a:r>
            <a:endParaRPr sz="1100">
              <a:latin typeface="Trebuchet MS"/>
              <a:cs typeface="Trebuchet MS"/>
            </a:endParaRPr>
          </a:p>
          <a:p>
            <a:pPr marL="1506220" marR="225425" indent="-1494155">
              <a:lnSpc>
                <a:spcPct val="100000"/>
              </a:lnSpc>
              <a:tabLst>
                <a:tab pos="265430" algn="l"/>
              </a:tabLst>
            </a:pPr>
            <a:r>
              <a:rPr sz="500" dirty="0">
                <a:latin typeface="Microsoft Sans Serif"/>
                <a:cs typeface="Microsoft Sans Serif"/>
              </a:rPr>
              <a:t>-	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обеспечение</a:t>
            </a:r>
            <a:r>
              <a:rPr sz="1100" b="1" spc="6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своевременного</a:t>
            </a:r>
            <a:r>
              <a:rPr sz="1100" b="1" spc="5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dirty="0">
                <a:solidFill>
                  <a:srgbClr val="FFFFFF"/>
                </a:solidFill>
                <a:latin typeface="Cambria"/>
                <a:cs typeface="Cambria"/>
              </a:rPr>
              <a:t>и</a:t>
            </a:r>
            <a:r>
              <a:rPr sz="1100" b="1" spc="2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dirty="0">
                <a:solidFill>
                  <a:srgbClr val="FFFFFF"/>
                </a:solidFill>
                <a:latin typeface="Cambria"/>
                <a:cs typeface="Cambria"/>
              </a:rPr>
              <a:t>полного</a:t>
            </a:r>
            <a:r>
              <a:rPr sz="1100" b="1" spc="5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исполнения</a:t>
            </a:r>
            <a:r>
              <a:rPr sz="1100" b="1" spc="-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расходных</a:t>
            </a:r>
            <a:r>
              <a:rPr sz="1100" b="1" spc="5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dirty="0">
                <a:solidFill>
                  <a:srgbClr val="FFFFFF"/>
                </a:solidFill>
                <a:latin typeface="Cambria"/>
                <a:cs typeface="Cambria"/>
              </a:rPr>
              <a:t>обязательств</a:t>
            </a:r>
            <a:r>
              <a:rPr sz="1100" b="1" spc="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Хромцовского </a:t>
            </a:r>
            <a:r>
              <a:rPr sz="1100" b="1" spc="-229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dirty="0">
                <a:solidFill>
                  <a:srgbClr val="FFFFFF"/>
                </a:solidFill>
                <a:latin typeface="Cambria"/>
                <a:cs typeface="Cambria"/>
              </a:rPr>
              <a:t>сельского</a:t>
            </a:r>
            <a:r>
              <a:rPr sz="1100" b="1" spc="-2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поселения</a:t>
            </a:r>
            <a:r>
              <a:rPr sz="1100" b="1" spc="4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Фурмановского</a:t>
            </a:r>
            <a:r>
              <a:rPr sz="1100" b="1" spc="4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муниципального</a:t>
            </a:r>
            <a:r>
              <a:rPr sz="1100" b="1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района</a:t>
            </a:r>
            <a:r>
              <a:rPr sz="1100" b="1" spc="-5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100">
              <a:latin typeface="Trebuchet MS"/>
              <a:cs typeface="Trebuchet MS"/>
            </a:endParaRPr>
          </a:p>
          <a:p>
            <a:pPr marL="881380" marR="5080" indent="-637540">
              <a:lnSpc>
                <a:spcPct val="100000"/>
              </a:lnSpc>
            </a:pP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Целевые</a:t>
            </a:r>
            <a:r>
              <a:rPr sz="1100" b="1" spc="4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dirty="0">
                <a:solidFill>
                  <a:srgbClr val="FFFFFF"/>
                </a:solidFill>
                <a:latin typeface="Cambria"/>
                <a:cs typeface="Cambria"/>
              </a:rPr>
              <a:t>показатели</a:t>
            </a:r>
            <a:r>
              <a:rPr sz="1100" b="1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1100" b="1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характеризующие</a:t>
            </a:r>
            <a:r>
              <a:rPr sz="1100" b="1" spc="5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ожидаемые</a:t>
            </a:r>
            <a:r>
              <a:rPr sz="1100" b="1" spc="4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результаты</a:t>
            </a:r>
            <a:r>
              <a:rPr sz="1100" b="1" spc="6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реализации</a:t>
            </a:r>
            <a:r>
              <a:rPr sz="1100" b="1" spc="3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программы</a:t>
            </a:r>
            <a:r>
              <a:rPr sz="1100" b="1" spc="-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1100" b="1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100" b="1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r>
              <a:rPr sz="1100" b="1" spc="4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dirty="0">
                <a:solidFill>
                  <a:srgbClr val="FFFFFF"/>
                </a:solidFill>
                <a:latin typeface="Cambria"/>
                <a:cs typeface="Cambria"/>
              </a:rPr>
              <a:t>том </a:t>
            </a:r>
            <a:r>
              <a:rPr sz="1100" b="1" spc="-22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числе</a:t>
            </a:r>
            <a:r>
              <a:rPr sz="1100" b="1" spc="3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dirty="0">
                <a:solidFill>
                  <a:srgbClr val="FFFFFF"/>
                </a:solidFill>
                <a:latin typeface="Cambria"/>
                <a:cs typeface="Cambria"/>
              </a:rPr>
              <a:t>по</a:t>
            </a:r>
            <a:r>
              <a:rPr sz="1100" b="1" spc="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dirty="0">
                <a:solidFill>
                  <a:srgbClr val="FFFFFF"/>
                </a:solidFill>
                <a:latin typeface="Cambria"/>
                <a:cs typeface="Cambria"/>
              </a:rPr>
              <a:t>годам</a:t>
            </a:r>
            <a:r>
              <a:rPr sz="1100" b="1" spc="4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реализации </a:t>
            </a:r>
            <a:r>
              <a:rPr sz="1100" b="1" dirty="0">
                <a:solidFill>
                  <a:srgbClr val="FFFFFF"/>
                </a:solidFill>
                <a:latin typeface="Cambria"/>
                <a:cs typeface="Cambria"/>
              </a:rPr>
              <a:t>представлены</a:t>
            </a:r>
            <a:r>
              <a:rPr sz="1100" b="1" spc="2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r>
              <a:rPr sz="1100" b="1" spc="3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нижеследующей</a:t>
            </a:r>
            <a:r>
              <a:rPr sz="1100" b="1" spc="7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Cambria"/>
                <a:cs typeface="Cambria"/>
              </a:rPr>
              <a:t>таблице</a:t>
            </a:r>
            <a:r>
              <a:rPr sz="1100" b="1" spc="-5" dirty="0">
                <a:solidFill>
                  <a:srgbClr val="FFFFFF"/>
                </a:solidFill>
                <a:latin typeface="Trebuchet MS"/>
                <a:cs typeface="Trebuchet MS"/>
              </a:rPr>
              <a:t>:</a:t>
            </a:r>
            <a:endParaRPr sz="1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63295" y="597408"/>
          <a:ext cx="8198481" cy="5933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7415"/>
                <a:gridCol w="575945"/>
                <a:gridCol w="643254"/>
                <a:gridCol w="573404"/>
                <a:gridCol w="579754"/>
                <a:gridCol w="576579"/>
                <a:gridCol w="576580"/>
                <a:gridCol w="615950"/>
                <a:gridCol w="609600"/>
              </a:tblGrid>
              <a:tr h="643128">
                <a:tc>
                  <a:txBody>
                    <a:bodyPr/>
                    <a:lstStyle/>
                    <a:p>
                      <a:pPr marL="63690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Наименование</a:t>
                      </a:r>
                      <a:r>
                        <a:rPr sz="1400" spc="1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показателя</a:t>
                      </a:r>
                      <a:endParaRPr sz="1400" dirty="0">
                        <a:latin typeface="Cambria"/>
                        <a:cs typeface="Cambria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113030" marR="120650" indent="12065" algn="just">
                        <a:lnSpc>
                          <a:spcPct val="112500"/>
                        </a:lnSpc>
                        <a:spcBef>
                          <a:spcPts val="170"/>
                        </a:spcBef>
                      </a:pPr>
                      <a:r>
                        <a:rPr sz="1200" spc="-2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Ед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.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и </a:t>
                      </a:r>
                      <a:r>
                        <a:rPr sz="1200" spc="-254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з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м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е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р 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е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н</a:t>
                      </a:r>
                      <a:r>
                        <a:rPr sz="1200" spc="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и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я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1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</a:t>
                      </a:r>
                      <a:r>
                        <a:rPr lang="en-US" sz="1200" spc="1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19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2012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год</a:t>
                      </a:r>
                      <a:endParaRPr sz="1200" dirty="0">
                        <a:latin typeface="Cambria"/>
                        <a:cs typeface="Cambria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1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</a:t>
                      </a:r>
                      <a:r>
                        <a:rPr lang="en-US" sz="1200" spc="1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1631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год</a:t>
                      </a:r>
                      <a:endParaRPr sz="1200" dirty="0">
                        <a:latin typeface="Cambria"/>
                        <a:cs typeface="Cambria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1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</a:t>
                      </a:r>
                      <a:r>
                        <a:rPr lang="en-US" sz="1200" spc="1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21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16510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год</a:t>
                      </a:r>
                      <a:endParaRPr sz="1200" dirty="0">
                        <a:latin typeface="Cambria"/>
                        <a:cs typeface="Cambria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2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202</a:t>
                      </a:r>
                      <a:r>
                        <a:rPr lang="en-US" sz="1200" spc="20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16256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год</a:t>
                      </a:r>
                      <a:endParaRPr sz="1200" dirty="0">
                        <a:latin typeface="Cambria"/>
                        <a:cs typeface="Cambria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1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202</a:t>
                      </a:r>
                      <a:r>
                        <a:rPr lang="en-US" sz="1200" spc="1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16446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год</a:t>
                      </a:r>
                      <a:endParaRPr sz="1200" dirty="0">
                        <a:latin typeface="Cambria"/>
                        <a:cs typeface="Cambria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1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202</a:t>
                      </a:r>
                      <a:r>
                        <a:rPr lang="en-US" sz="1200" spc="1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4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18605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год</a:t>
                      </a:r>
                      <a:endParaRPr sz="1200" dirty="0">
                        <a:latin typeface="Cambria"/>
                        <a:cs typeface="Cambria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1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202</a:t>
                      </a:r>
                      <a:r>
                        <a:rPr lang="en-US" sz="1200" spc="15" dirty="0" smtClean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5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18224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год</a:t>
                      </a:r>
                      <a:endParaRPr sz="1200" dirty="0">
                        <a:latin typeface="Cambria"/>
                        <a:cs typeface="Cambria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spc="-10" dirty="0">
                          <a:latin typeface="Cambria"/>
                          <a:cs typeface="Cambria"/>
                        </a:rPr>
                        <a:t>Увеличение</a:t>
                      </a:r>
                      <a:r>
                        <a:rPr sz="12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количества</a:t>
                      </a:r>
                      <a:r>
                        <a:rPr sz="1200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посещений</a:t>
                      </a:r>
                      <a:endParaRPr sz="1200">
                        <a:latin typeface="Cambria"/>
                        <a:cs typeface="Cambria"/>
                      </a:endParaRPr>
                    </a:p>
                    <a:p>
                      <a:pPr marL="9017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200" dirty="0">
                          <a:latin typeface="Cambria"/>
                          <a:cs typeface="Cambria"/>
                        </a:rPr>
                        <a:t>взрослыми</a:t>
                      </a:r>
                      <a:r>
                        <a:rPr sz="120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и</a:t>
                      </a:r>
                      <a:r>
                        <a:rPr sz="12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детьми</a:t>
                      </a:r>
                      <a:r>
                        <a:rPr sz="120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учреждений</a:t>
                      </a:r>
                      <a:r>
                        <a:rPr sz="120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культуры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чел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53035" algn="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200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5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21920" algn="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200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5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spc="15" dirty="0">
                          <a:latin typeface="Trebuchet MS"/>
                          <a:cs typeface="Trebuchet MS"/>
                        </a:rPr>
                        <a:t>2005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spc="20" dirty="0">
                          <a:latin typeface="Trebuchet MS"/>
                          <a:cs typeface="Trebuchet MS"/>
                        </a:rPr>
                        <a:t>2005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23825" algn="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200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15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200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25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20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3</a:t>
                      </a: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5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640079">
                <a:tc>
                  <a:txBody>
                    <a:bodyPr/>
                    <a:lstStyle/>
                    <a:p>
                      <a:pPr marL="90170" marR="288290">
                        <a:lnSpc>
                          <a:spcPct val="112599"/>
                        </a:lnSpc>
                        <a:spcBef>
                          <a:spcPts val="155"/>
                        </a:spcBef>
                      </a:pPr>
                      <a:r>
                        <a:rPr sz="1200" spc="-15" dirty="0">
                          <a:latin typeface="Cambria"/>
                          <a:cs typeface="Cambria"/>
                        </a:rPr>
                        <a:t>Увеличение</a:t>
                      </a:r>
                      <a:r>
                        <a:rPr sz="120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числа</a:t>
                      </a:r>
                      <a:r>
                        <a:rPr sz="12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мероприятий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 культурно</a:t>
                      </a:r>
                      <a:r>
                        <a:rPr sz="1200" spc="-1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1200" spc="-3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д</a:t>
                      </a:r>
                      <a:r>
                        <a:rPr sz="1200" spc="10" dirty="0">
                          <a:latin typeface="Cambria"/>
                          <a:cs typeface="Cambria"/>
                        </a:rPr>
                        <a:t>о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с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уг</a:t>
                      </a:r>
                      <a:r>
                        <a:rPr sz="1200" spc="5" dirty="0">
                          <a:latin typeface="Cambria"/>
                          <a:cs typeface="Cambria"/>
                        </a:rPr>
                        <a:t>о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в</a:t>
                      </a:r>
                      <a:r>
                        <a:rPr sz="1200" spc="5" dirty="0">
                          <a:latin typeface="Cambria"/>
                          <a:cs typeface="Cambria"/>
                        </a:rPr>
                        <a:t>о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г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о</a:t>
                      </a:r>
                      <a:r>
                        <a:rPr sz="120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30" dirty="0">
                          <a:latin typeface="Cambria"/>
                          <a:cs typeface="Cambria"/>
                        </a:rPr>
                        <a:t>х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а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р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а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к</a:t>
                      </a:r>
                      <a:r>
                        <a:rPr sz="1200" spc="5" dirty="0">
                          <a:latin typeface="Cambria"/>
                          <a:cs typeface="Cambria"/>
                        </a:rPr>
                        <a:t>т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е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р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а</a:t>
                      </a:r>
                      <a:r>
                        <a:rPr sz="1200" dirty="0">
                          <a:latin typeface="Trebuchet MS"/>
                          <a:cs typeface="Trebuchet MS"/>
                        </a:rPr>
                        <a:t>,</a:t>
                      </a:r>
                      <a:r>
                        <a:rPr sz="1200" spc="-1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п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р</a:t>
                      </a:r>
                      <a:r>
                        <a:rPr sz="1200" spc="5" dirty="0">
                          <a:latin typeface="Cambria"/>
                          <a:cs typeface="Cambria"/>
                        </a:rPr>
                        <a:t>о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в</a:t>
                      </a:r>
                      <a:r>
                        <a:rPr sz="1200" spc="-15" dirty="0">
                          <a:latin typeface="Cambria"/>
                          <a:cs typeface="Cambria"/>
                        </a:rPr>
                        <a:t>о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д</a:t>
                      </a:r>
                      <a:r>
                        <a:rPr sz="1200" spc="10" dirty="0">
                          <a:latin typeface="Cambria"/>
                          <a:cs typeface="Cambria"/>
                        </a:rPr>
                        <a:t>и</a:t>
                      </a:r>
                      <a:r>
                        <a:rPr sz="1200" spc="5" dirty="0">
                          <a:latin typeface="Cambria"/>
                          <a:cs typeface="Cambria"/>
                        </a:rPr>
                        <a:t>м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ы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х в 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организациях</a:t>
                      </a:r>
                      <a:r>
                        <a:rPr sz="120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культуры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825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spc="-15" dirty="0">
                          <a:latin typeface="Cambria"/>
                          <a:cs typeface="Cambria"/>
                        </a:rPr>
                        <a:t>ед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192405" algn="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spc="15" dirty="0">
                          <a:latin typeface="Trebuchet MS"/>
                          <a:cs typeface="Trebuchet MS"/>
                        </a:rPr>
                        <a:t>155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160655" algn="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16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5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1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6</a:t>
                      </a: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5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825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spc="15" dirty="0">
                          <a:latin typeface="Trebuchet MS"/>
                          <a:cs typeface="Trebuchet MS"/>
                        </a:rPr>
                        <a:t>165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162560" algn="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1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70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1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75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1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80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</a:tr>
              <a:tr h="637032">
                <a:tc>
                  <a:txBody>
                    <a:bodyPr/>
                    <a:lstStyle/>
                    <a:p>
                      <a:pPr marL="90170" marR="147955">
                        <a:lnSpc>
                          <a:spcPct val="112500"/>
                        </a:lnSpc>
                        <a:spcBef>
                          <a:spcPts val="175"/>
                        </a:spcBef>
                      </a:pPr>
                      <a:r>
                        <a:rPr sz="1200" spc="-10" dirty="0">
                          <a:latin typeface="Cambria"/>
                          <a:cs typeface="Cambria"/>
                        </a:rPr>
                        <a:t>Увеличение</a:t>
                      </a:r>
                      <a:r>
                        <a:rPr sz="120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среднегодового</a:t>
                      </a:r>
                      <a:r>
                        <a:rPr sz="1200" spc="6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числа</a:t>
                      </a:r>
                      <a:r>
                        <a:rPr sz="12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30" dirty="0">
                          <a:latin typeface="Cambria"/>
                          <a:cs typeface="Cambria"/>
                        </a:rPr>
                        <a:t>лиц</a:t>
                      </a:r>
                      <a:r>
                        <a:rPr sz="1200" spc="-30" dirty="0">
                          <a:latin typeface="Trebuchet MS"/>
                          <a:cs typeface="Trebuchet MS"/>
                        </a:rPr>
                        <a:t>, </a:t>
                      </a:r>
                      <a:r>
                        <a:rPr sz="120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проводящих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досуг</a:t>
                      </a:r>
                      <a:r>
                        <a:rPr sz="120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в</a:t>
                      </a:r>
                      <a:r>
                        <a:rPr sz="120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клубных</a:t>
                      </a:r>
                      <a:r>
                        <a:rPr sz="120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формированиях </a:t>
                      </a:r>
                      <a:r>
                        <a:rPr sz="1200" spc="-2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на</a:t>
                      </a:r>
                      <a:r>
                        <a:rPr sz="1200" spc="5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постоянной</a:t>
                      </a:r>
                      <a:r>
                        <a:rPr sz="12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основе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чел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15" dirty="0">
                          <a:latin typeface="Trebuchet MS"/>
                          <a:cs typeface="Trebuchet MS"/>
                        </a:rPr>
                        <a:t>28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30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30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25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15" dirty="0">
                          <a:latin typeface="Trebuchet MS"/>
                          <a:cs typeface="Trebuchet MS"/>
                        </a:rPr>
                        <a:t>30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3</a:t>
                      </a: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5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40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640079">
                <a:tc>
                  <a:txBody>
                    <a:bodyPr/>
                    <a:lstStyle/>
                    <a:p>
                      <a:pPr marL="90170" marR="167640">
                        <a:lnSpc>
                          <a:spcPct val="112599"/>
                        </a:lnSpc>
                        <a:spcBef>
                          <a:spcPts val="180"/>
                        </a:spcBef>
                      </a:pPr>
                      <a:r>
                        <a:rPr sz="1200" spc="-75" dirty="0">
                          <a:latin typeface="Cambria"/>
                          <a:cs typeface="Cambria"/>
                        </a:rPr>
                        <a:t>У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в</a:t>
                      </a:r>
                      <a:r>
                        <a:rPr sz="1200" spc="-15" dirty="0">
                          <a:latin typeface="Cambria"/>
                          <a:cs typeface="Cambria"/>
                        </a:rPr>
                        <a:t>е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л</a:t>
                      </a:r>
                      <a:r>
                        <a:rPr sz="1200" spc="5" dirty="0">
                          <a:latin typeface="Cambria"/>
                          <a:cs typeface="Cambria"/>
                        </a:rPr>
                        <a:t>ич</a:t>
                      </a:r>
                      <a:r>
                        <a:rPr sz="1200" spc="-15" dirty="0">
                          <a:latin typeface="Cambria"/>
                          <a:cs typeface="Cambria"/>
                        </a:rPr>
                        <a:t>ен</a:t>
                      </a:r>
                      <a:r>
                        <a:rPr sz="1200" spc="5" dirty="0">
                          <a:latin typeface="Cambria"/>
                          <a:cs typeface="Cambria"/>
                        </a:rPr>
                        <a:t>и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е</a:t>
                      </a:r>
                      <a:r>
                        <a:rPr sz="1200" spc="6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к</a:t>
                      </a:r>
                      <a:r>
                        <a:rPr sz="1200" spc="5" dirty="0">
                          <a:latin typeface="Cambria"/>
                          <a:cs typeface="Cambria"/>
                        </a:rPr>
                        <a:t>о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л</a:t>
                      </a:r>
                      <a:r>
                        <a:rPr sz="1200" spc="5" dirty="0">
                          <a:latin typeface="Cambria"/>
                          <a:cs typeface="Cambria"/>
                        </a:rPr>
                        <a:t>ич</a:t>
                      </a:r>
                      <a:r>
                        <a:rPr sz="1200" spc="-15" dirty="0">
                          <a:latin typeface="Cambria"/>
                          <a:cs typeface="Cambria"/>
                        </a:rPr>
                        <a:t>е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с</a:t>
                      </a:r>
                      <a:r>
                        <a:rPr sz="1200" spc="5" dirty="0">
                          <a:latin typeface="Cambria"/>
                          <a:cs typeface="Cambria"/>
                        </a:rPr>
                        <a:t>т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в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а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 л</a:t>
                      </a:r>
                      <a:r>
                        <a:rPr sz="1200" spc="5" dirty="0">
                          <a:latin typeface="Cambria"/>
                          <a:cs typeface="Cambria"/>
                        </a:rPr>
                        <a:t>и</a:t>
                      </a:r>
                      <a:r>
                        <a:rPr sz="1200" spc="-15" dirty="0">
                          <a:latin typeface="Cambria"/>
                          <a:cs typeface="Cambria"/>
                        </a:rPr>
                        <a:t>ц</a:t>
                      </a:r>
                      <a:r>
                        <a:rPr sz="1200" dirty="0">
                          <a:latin typeface="Trebuchet MS"/>
                          <a:cs typeface="Trebuchet MS"/>
                        </a:rPr>
                        <a:t>,</a:t>
                      </a:r>
                      <a:r>
                        <a:rPr sz="1200" spc="-1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п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р</a:t>
                      </a:r>
                      <a:r>
                        <a:rPr sz="1200" spc="10" dirty="0">
                          <a:latin typeface="Cambria"/>
                          <a:cs typeface="Cambria"/>
                        </a:rPr>
                        <a:t>и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н</a:t>
                      </a:r>
                      <a:r>
                        <a:rPr sz="1200" spc="10" dirty="0">
                          <a:latin typeface="Cambria"/>
                          <a:cs typeface="Cambria"/>
                        </a:rPr>
                        <a:t>и</a:t>
                      </a:r>
                      <a:r>
                        <a:rPr sz="1200" spc="5" dirty="0">
                          <a:latin typeface="Cambria"/>
                          <a:cs typeface="Cambria"/>
                        </a:rPr>
                        <a:t>м</a:t>
                      </a:r>
                      <a:r>
                        <a:rPr sz="1200" spc="-15" dirty="0">
                          <a:latin typeface="Cambria"/>
                          <a:cs typeface="Cambria"/>
                        </a:rPr>
                        <a:t>а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ю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щ</a:t>
                      </a:r>
                      <a:r>
                        <a:rPr sz="1200" spc="10" dirty="0">
                          <a:latin typeface="Cambria"/>
                          <a:cs typeface="Cambria"/>
                        </a:rPr>
                        <a:t>и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х  участие в 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выездных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 фестивалях организаций </a:t>
                      </a:r>
                      <a:r>
                        <a:rPr sz="1200" spc="-254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культуры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чел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spc="15" dirty="0">
                          <a:latin typeface="Trebuchet MS"/>
                          <a:cs typeface="Trebuchet MS"/>
                        </a:rPr>
                        <a:t>10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spc="15" dirty="0">
                          <a:latin typeface="Trebuchet MS"/>
                          <a:cs typeface="Trebuchet MS"/>
                        </a:rPr>
                        <a:t>10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spc="15" dirty="0">
                          <a:latin typeface="Trebuchet MS"/>
                          <a:cs typeface="Trebuchet MS"/>
                        </a:rPr>
                        <a:t>10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spc="15" dirty="0">
                          <a:latin typeface="Trebuchet MS"/>
                          <a:cs typeface="Trebuchet MS"/>
                        </a:rPr>
                        <a:t>10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1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2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1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5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1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7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</a:tr>
              <a:tr h="643127">
                <a:tc>
                  <a:txBody>
                    <a:bodyPr/>
                    <a:lstStyle/>
                    <a:p>
                      <a:pPr marL="90170" marR="709295">
                        <a:lnSpc>
                          <a:spcPct val="112599"/>
                        </a:lnSpc>
                        <a:spcBef>
                          <a:spcPts val="170"/>
                        </a:spcBef>
                      </a:pPr>
                      <a:r>
                        <a:rPr sz="1200" spc="-10" dirty="0">
                          <a:latin typeface="Cambria"/>
                          <a:cs typeface="Cambria"/>
                        </a:rPr>
                        <a:t>Увеличение</a:t>
                      </a:r>
                      <a:r>
                        <a:rPr sz="12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количества</a:t>
                      </a:r>
                      <a:r>
                        <a:rPr sz="1200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коллективов</a:t>
                      </a:r>
                      <a:r>
                        <a:rPr sz="1200" spc="-10" dirty="0">
                          <a:latin typeface="Trebuchet MS"/>
                          <a:cs typeface="Trebuchet MS"/>
                        </a:rPr>
                        <a:t>, </a:t>
                      </a:r>
                      <a:r>
                        <a:rPr sz="1200" spc="-3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принимающих</a:t>
                      </a:r>
                      <a:r>
                        <a:rPr sz="120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участие</a:t>
                      </a:r>
                      <a:r>
                        <a:rPr sz="12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в</a:t>
                      </a:r>
                      <a:r>
                        <a:rPr sz="120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выездных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 фестивалях</a:t>
                      </a:r>
                      <a:r>
                        <a:rPr sz="120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и</a:t>
                      </a:r>
                      <a:r>
                        <a:rPr sz="1200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конкурсах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825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-10" dirty="0">
                          <a:latin typeface="Cambria"/>
                          <a:cs typeface="Cambria"/>
                        </a:rPr>
                        <a:t>ед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lang="en-US" sz="1200" dirty="0" smtClean="0">
                          <a:latin typeface="Trebuchet MS"/>
                          <a:cs typeface="Trebuchet MS"/>
                        </a:rPr>
                        <a:t>3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lang="en-US" sz="1200" dirty="0" smtClean="0">
                          <a:latin typeface="Trebuchet MS"/>
                          <a:cs typeface="Trebuchet MS"/>
                        </a:rPr>
                        <a:t>3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dirty="0">
                          <a:latin typeface="Trebuchet MS"/>
                          <a:cs typeface="Trebuchet MS"/>
                        </a:rPr>
                        <a:t>3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dirty="0">
                          <a:latin typeface="Trebuchet MS"/>
                          <a:cs typeface="Trebuchet MS"/>
                        </a:rPr>
                        <a:t>3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lang="en-US" sz="1200" dirty="0" smtClean="0">
                          <a:latin typeface="Trebuchet MS"/>
                          <a:cs typeface="Trebuchet MS"/>
                        </a:rPr>
                        <a:t>4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lang="en-US" sz="1200" dirty="0" smtClean="0">
                          <a:latin typeface="Trebuchet MS"/>
                          <a:cs typeface="Trebuchet MS"/>
                        </a:rPr>
                        <a:t>5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lang="en-US" sz="1200" dirty="0" smtClean="0">
                          <a:latin typeface="Trebuchet MS"/>
                          <a:cs typeface="Trebuchet MS"/>
                        </a:rPr>
                        <a:t>6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454152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-15" dirty="0">
                          <a:latin typeface="Cambria"/>
                          <a:cs typeface="Cambria"/>
                        </a:rPr>
                        <a:t>Увеличение</a:t>
                      </a:r>
                      <a:r>
                        <a:rPr sz="120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количества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посещений</a:t>
                      </a:r>
                      <a:endParaRPr sz="1200">
                        <a:latin typeface="Cambria"/>
                        <a:cs typeface="Cambria"/>
                      </a:endParaRPr>
                    </a:p>
                    <a:p>
                      <a:pPr marL="9017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200" dirty="0">
                          <a:latin typeface="Cambria"/>
                          <a:cs typeface="Cambria"/>
                        </a:rPr>
                        <a:t>взрослыми</a:t>
                      </a:r>
                      <a:r>
                        <a:rPr sz="120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и</a:t>
                      </a:r>
                      <a:r>
                        <a:rPr sz="120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детьми</a:t>
                      </a:r>
                      <a:r>
                        <a:rPr sz="12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библиотеки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153035" algn="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200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5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121920" algn="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200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5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15" dirty="0">
                          <a:latin typeface="Trebuchet MS"/>
                          <a:cs typeface="Trebuchet MS"/>
                        </a:rPr>
                        <a:t>2005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15" dirty="0">
                          <a:latin typeface="Trebuchet MS"/>
                          <a:cs typeface="Trebuchet MS"/>
                        </a:rPr>
                        <a:t>2005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123825" algn="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20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10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20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1</a:t>
                      </a: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5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20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20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</a:tr>
              <a:tr h="643127">
                <a:tc>
                  <a:txBody>
                    <a:bodyPr/>
                    <a:lstStyle/>
                    <a:p>
                      <a:pPr marL="90170" marR="288290">
                        <a:lnSpc>
                          <a:spcPct val="112500"/>
                        </a:lnSpc>
                        <a:spcBef>
                          <a:spcPts val="185"/>
                        </a:spcBef>
                      </a:pPr>
                      <a:r>
                        <a:rPr sz="1200" spc="-10" dirty="0">
                          <a:latin typeface="Cambria"/>
                          <a:cs typeface="Cambria"/>
                        </a:rPr>
                        <a:t>Увеличение</a:t>
                      </a:r>
                      <a:r>
                        <a:rPr sz="120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числа мероприятий</a:t>
                      </a:r>
                      <a:r>
                        <a:rPr sz="1200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культурно</a:t>
                      </a:r>
                      <a:r>
                        <a:rPr sz="1200" spc="-10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1200" spc="-3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д</a:t>
                      </a:r>
                      <a:r>
                        <a:rPr sz="1200" spc="10" dirty="0">
                          <a:latin typeface="Cambria"/>
                          <a:cs typeface="Cambria"/>
                        </a:rPr>
                        <a:t>о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с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уг</a:t>
                      </a:r>
                      <a:r>
                        <a:rPr sz="1200" spc="5" dirty="0">
                          <a:latin typeface="Cambria"/>
                          <a:cs typeface="Cambria"/>
                        </a:rPr>
                        <a:t>о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в</a:t>
                      </a:r>
                      <a:r>
                        <a:rPr sz="1200" spc="5" dirty="0">
                          <a:latin typeface="Cambria"/>
                          <a:cs typeface="Cambria"/>
                        </a:rPr>
                        <a:t>о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г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о</a:t>
                      </a:r>
                      <a:r>
                        <a:rPr sz="1200" spc="4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30" dirty="0">
                          <a:latin typeface="Cambria"/>
                          <a:cs typeface="Cambria"/>
                        </a:rPr>
                        <a:t>х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а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р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а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к</a:t>
                      </a:r>
                      <a:r>
                        <a:rPr sz="1200" spc="5" dirty="0">
                          <a:latin typeface="Cambria"/>
                          <a:cs typeface="Cambria"/>
                        </a:rPr>
                        <a:t>т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е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р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а</a:t>
                      </a:r>
                      <a:r>
                        <a:rPr sz="1200" dirty="0">
                          <a:latin typeface="Trebuchet MS"/>
                          <a:cs typeface="Trebuchet MS"/>
                        </a:rPr>
                        <a:t>,</a:t>
                      </a:r>
                      <a:r>
                        <a:rPr sz="1200" spc="-1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п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р</a:t>
                      </a:r>
                      <a:r>
                        <a:rPr sz="1200" spc="5" dirty="0">
                          <a:latin typeface="Cambria"/>
                          <a:cs typeface="Cambria"/>
                        </a:rPr>
                        <a:t>о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в</a:t>
                      </a:r>
                      <a:r>
                        <a:rPr sz="1200" spc="-15" dirty="0">
                          <a:latin typeface="Cambria"/>
                          <a:cs typeface="Cambria"/>
                        </a:rPr>
                        <a:t>о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д</a:t>
                      </a:r>
                      <a:r>
                        <a:rPr sz="1200" spc="10" dirty="0">
                          <a:latin typeface="Cambria"/>
                          <a:cs typeface="Cambria"/>
                        </a:rPr>
                        <a:t>и</a:t>
                      </a:r>
                      <a:r>
                        <a:rPr sz="1200" spc="5" dirty="0">
                          <a:latin typeface="Cambria"/>
                          <a:cs typeface="Cambria"/>
                        </a:rPr>
                        <a:t>м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ы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х в 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библиотеке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194945" marR="115570" indent="-85725">
                        <a:lnSpc>
                          <a:spcPct val="113300"/>
                        </a:lnSpc>
                        <a:spcBef>
                          <a:spcPts val="195"/>
                        </a:spcBef>
                      </a:pPr>
                      <a:r>
                        <a:rPr sz="1200" spc="5" dirty="0">
                          <a:latin typeface="Cambria"/>
                          <a:cs typeface="Cambria"/>
                        </a:rPr>
                        <a:t>м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е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ро  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пр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75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77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80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80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8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1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8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2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8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3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-10" dirty="0">
                          <a:latin typeface="Cambria"/>
                          <a:cs typeface="Cambria"/>
                        </a:rPr>
                        <a:t>Увеличение</a:t>
                      </a:r>
                      <a:r>
                        <a:rPr sz="120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количества</a:t>
                      </a:r>
                      <a:r>
                        <a:rPr sz="1200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зарегистрированных</a:t>
                      </a:r>
                      <a:endParaRPr sz="1200">
                        <a:latin typeface="Cambria"/>
                        <a:cs typeface="Cambria"/>
                      </a:endParaRPr>
                    </a:p>
                    <a:p>
                      <a:pPr marL="9017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пользователей</a:t>
                      </a:r>
                      <a:r>
                        <a:rPr sz="120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в</a:t>
                      </a:r>
                      <a:r>
                        <a:rPr sz="1200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dirty="0">
                          <a:latin typeface="Cambria"/>
                          <a:cs typeface="Cambria"/>
                        </a:rPr>
                        <a:t>библиотеке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чел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192405" algn="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50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8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160655" algn="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50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9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5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10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825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5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10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162560" algn="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51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1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51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2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51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3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</a:tr>
              <a:tr h="268224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-10" dirty="0">
                          <a:latin typeface="Cambria"/>
                          <a:cs typeface="Cambria"/>
                        </a:rPr>
                        <a:t>Увеличение</a:t>
                      </a:r>
                      <a:r>
                        <a:rPr sz="120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книго</a:t>
                      </a:r>
                      <a:r>
                        <a:rPr sz="1200" spc="-10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выдачи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dirty="0">
                          <a:latin typeface="Cambria"/>
                          <a:cs typeface="Cambria"/>
                        </a:rPr>
                        <a:t>экз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53035" algn="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15" dirty="0">
                          <a:latin typeface="Trebuchet MS"/>
                          <a:cs typeface="Trebuchet MS"/>
                        </a:rPr>
                        <a:t>5001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21920" algn="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15" dirty="0">
                          <a:latin typeface="Trebuchet MS"/>
                          <a:cs typeface="Trebuchet MS"/>
                        </a:rPr>
                        <a:t>5001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100" spc="20" dirty="0">
                          <a:latin typeface="Trebuchet MS"/>
                          <a:cs typeface="Trebuchet MS"/>
                        </a:rPr>
                        <a:t>5001</a:t>
                      </a:r>
                      <a:endParaRPr sz="1100">
                        <a:latin typeface="Trebuchet MS"/>
                        <a:cs typeface="Trebuchet MS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100" spc="20" dirty="0">
                          <a:latin typeface="Trebuchet MS"/>
                          <a:cs typeface="Trebuchet MS"/>
                        </a:rPr>
                        <a:t>5001</a:t>
                      </a:r>
                      <a:endParaRPr sz="1100">
                        <a:latin typeface="Trebuchet MS"/>
                        <a:cs typeface="Trebuchet MS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100" spc="20" dirty="0" smtClean="0">
                          <a:latin typeface="Trebuchet MS"/>
                          <a:cs typeface="Trebuchet MS"/>
                        </a:rPr>
                        <a:t>500</a:t>
                      </a:r>
                      <a:r>
                        <a:rPr lang="en-US" sz="1100" spc="20" dirty="0" smtClean="0">
                          <a:latin typeface="Trebuchet MS"/>
                          <a:cs typeface="Trebuchet MS"/>
                        </a:rPr>
                        <a:t>2</a:t>
                      </a:r>
                      <a:endParaRPr sz="1100" dirty="0">
                        <a:latin typeface="Trebuchet MS"/>
                        <a:cs typeface="Trebuchet MS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14986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100" spc="20" dirty="0" smtClean="0">
                          <a:latin typeface="Trebuchet MS"/>
                          <a:cs typeface="Trebuchet MS"/>
                        </a:rPr>
                        <a:t>500</a:t>
                      </a:r>
                      <a:r>
                        <a:rPr lang="en-US" sz="1100" spc="20" dirty="0" smtClean="0">
                          <a:latin typeface="Trebuchet MS"/>
                          <a:cs typeface="Trebuchet MS"/>
                        </a:rPr>
                        <a:t>3</a:t>
                      </a:r>
                      <a:endParaRPr sz="1100" dirty="0">
                        <a:latin typeface="Trebuchet MS"/>
                        <a:cs typeface="Trebuchet MS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100" spc="20" dirty="0" smtClean="0">
                          <a:latin typeface="Trebuchet MS"/>
                          <a:cs typeface="Trebuchet MS"/>
                        </a:rPr>
                        <a:t>500</a:t>
                      </a:r>
                      <a:r>
                        <a:rPr lang="en-US" sz="1100" spc="20" dirty="0" smtClean="0">
                          <a:latin typeface="Trebuchet MS"/>
                          <a:cs typeface="Trebuchet MS"/>
                        </a:rPr>
                        <a:t>4</a:t>
                      </a:r>
                      <a:endParaRPr sz="1100" dirty="0">
                        <a:latin typeface="Trebuchet MS"/>
                        <a:cs typeface="Trebuchet MS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44195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-15" dirty="0">
                          <a:latin typeface="Cambria"/>
                          <a:cs typeface="Cambria"/>
                        </a:rPr>
                        <a:t>Увеличение</a:t>
                      </a:r>
                      <a:r>
                        <a:rPr sz="1200" spc="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10" dirty="0">
                          <a:latin typeface="Cambria"/>
                          <a:cs typeface="Cambria"/>
                        </a:rPr>
                        <a:t>охвата</a:t>
                      </a:r>
                      <a:r>
                        <a:rPr sz="1200" spc="5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latin typeface="Cambria"/>
                          <a:cs typeface="Cambria"/>
                        </a:rPr>
                        <a:t>библиотечного</a:t>
                      </a:r>
                      <a:endParaRPr sz="1200">
                        <a:latin typeface="Cambria"/>
                        <a:cs typeface="Cambria"/>
                      </a:endParaRPr>
                    </a:p>
                    <a:p>
                      <a:pPr marL="90170">
                        <a:lnSpc>
                          <a:spcPts val="1355"/>
                        </a:lnSpc>
                        <a:spcBef>
                          <a:spcPts val="195"/>
                        </a:spcBef>
                      </a:pPr>
                      <a:r>
                        <a:rPr sz="1200" spc="-5" dirty="0">
                          <a:latin typeface="Cambria"/>
                          <a:cs typeface="Cambria"/>
                        </a:rPr>
                        <a:t>обслуживания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dirty="0">
                          <a:latin typeface="Trebuchet MS"/>
                          <a:cs typeface="Trebuchet MS"/>
                        </a:rPr>
                        <a:t>%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3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3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3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5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3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5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15" dirty="0">
                          <a:latin typeface="Trebuchet MS"/>
                          <a:cs typeface="Trebuchet MS"/>
                        </a:rPr>
                        <a:t>35</a:t>
                      </a:r>
                      <a:endParaRPr sz="120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3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6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15" dirty="0" smtClean="0">
                          <a:latin typeface="Trebuchet MS"/>
                          <a:cs typeface="Trebuchet MS"/>
                        </a:rPr>
                        <a:t>3</a:t>
                      </a:r>
                      <a:r>
                        <a:rPr lang="en-US" sz="1200" spc="15" dirty="0" smtClean="0">
                          <a:latin typeface="Trebuchet MS"/>
                          <a:cs typeface="Trebuchet MS"/>
                        </a:rPr>
                        <a:t>6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spc="15" smtClean="0">
                          <a:latin typeface="Trebuchet MS"/>
                          <a:cs typeface="Trebuchet MS"/>
                        </a:rPr>
                        <a:t>3</a:t>
                      </a:r>
                      <a:r>
                        <a:rPr lang="en-US" sz="1200" spc="15" smtClean="0">
                          <a:latin typeface="Trebuchet MS"/>
                          <a:cs typeface="Trebuchet MS"/>
                        </a:rPr>
                        <a:t>6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BEFEB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469391" y="6544056"/>
            <a:ext cx="8181340" cy="0"/>
          </a:xfrm>
          <a:custGeom>
            <a:avLst/>
            <a:gdLst/>
            <a:ahLst/>
            <a:cxnLst/>
            <a:rect l="l" t="t" r="r" b="b"/>
            <a:pathLst>
              <a:path w="8181340">
                <a:moveTo>
                  <a:pt x="0" y="0"/>
                </a:moveTo>
                <a:lnTo>
                  <a:pt x="3429000" y="0"/>
                </a:lnTo>
              </a:path>
              <a:path w="8181340">
                <a:moveTo>
                  <a:pt x="3447288" y="0"/>
                </a:moveTo>
                <a:lnTo>
                  <a:pt x="4008120" y="0"/>
                </a:lnTo>
              </a:path>
              <a:path w="8181340">
                <a:moveTo>
                  <a:pt x="4023360" y="0"/>
                </a:moveTo>
                <a:lnTo>
                  <a:pt x="4657344" y="0"/>
                </a:lnTo>
              </a:path>
              <a:path w="8181340">
                <a:moveTo>
                  <a:pt x="4666488" y="0"/>
                </a:moveTo>
                <a:lnTo>
                  <a:pt x="5227320" y="0"/>
                </a:lnTo>
              </a:path>
              <a:path w="8181340">
                <a:moveTo>
                  <a:pt x="5239512" y="0"/>
                </a:moveTo>
                <a:lnTo>
                  <a:pt x="5800344" y="0"/>
                </a:lnTo>
              </a:path>
              <a:path w="8181340">
                <a:moveTo>
                  <a:pt x="5818632" y="0"/>
                </a:moveTo>
                <a:lnTo>
                  <a:pt x="6376416" y="0"/>
                </a:lnTo>
              </a:path>
              <a:path w="8181340">
                <a:moveTo>
                  <a:pt x="6394704" y="0"/>
                </a:moveTo>
                <a:lnTo>
                  <a:pt x="6955535" y="0"/>
                </a:lnTo>
              </a:path>
              <a:path w="8181340">
                <a:moveTo>
                  <a:pt x="6970776" y="0"/>
                </a:moveTo>
                <a:lnTo>
                  <a:pt x="7571232" y="0"/>
                </a:lnTo>
              </a:path>
              <a:path w="8181340">
                <a:moveTo>
                  <a:pt x="7586472" y="0"/>
                </a:moveTo>
                <a:lnTo>
                  <a:pt x="8180832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5140" y="170510"/>
            <a:ext cx="597090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FFFFFF"/>
                </a:solidFill>
              </a:rPr>
              <a:t>Целевые</a:t>
            </a:r>
            <a:r>
              <a:rPr sz="2000" spc="75" dirty="0">
                <a:solidFill>
                  <a:srgbClr val="FFFFFF"/>
                </a:solidFill>
              </a:rPr>
              <a:t> </a:t>
            </a:r>
            <a:r>
              <a:rPr sz="2000" spc="-15" dirty="0">
                <a:solidFill>
                  <a:srgbClr val="FFFFFF"/>
                </a:solidFill>
              </a:rPr>
              <a:t>показатели</a:t>
            </a:r>
            <a:r>
              <a:rPr sz="2000" spc="125" dirty="0">
                <a:solidFill>
                  <a:srgbClr val="FFFFFF"/>
                </a:solidFill>
              </a:rPr>
              <a:t> </a:t>
            </a:r>
            <a:r>
              <a:rPr sz="2000" spc="-10" dirty="0">
                <a:solidFill>
                  <a:srgbClr val="FFFFFF"/>
                </a:solidFill>
              </a:rPr>
              <a:t>развития</a:t>
            </a:r>
            <a:r>
              <a:rPr sz="2000" spc="100" dirty="0">
                <a:solidFill>
                  <a:srgbClr val="FFFFFF"/>
                </a:solidFill>
              </a:rPr>
              <a:t> </a:t>
            </a:r>
            <a:r>
              <a:rPr sz="2000" spc="-5" dirty="0">
                <a:solidFill>
                  <a:srgbClr val="FFFFFF"/>
                </a:solidFill>
              </a:rPr>
              <a:t>сферы</a:t>
            </a:r>
            <a:r>
              <a:rPr sz="2000" spc="90" dirty="0">
                <a:solidFill>
                  <a:srgbClr val="FFFFFF"/>
                </a:solidFill>
              </a:rPr>
              <a:t> </a:t>
            </a:r>
            <a:r>
              <a:rPr sz="2000" spc="-50" dirty="0">
                <a:solidFill>
                  <a:srgbClr val="FFFFFF"/>
                </a:solidFill>
              </a:rPr>
              <a:t>культуры</a:t>
            </a:r>
            <a:r>
              <a:rPr sz="1800" b="0" spc="-50" dirty="0">
                <a:solidFill>
                  <a:srgbClr val="FFFFFF"/>
                </a:solidFill>
                <a:latin typeface="Trebuchet MS"/>
                <a:cs typeface="Trebuchet MS"/>
              </a:rPr>
              <a:t>: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8263" y="1423416"/>
            <a:ext cx="8001000" cy="9525"/>
          </a:xfrm>
          <a:custGeom>
            <a:avLst/>
            <a:gdLst/>
            <a:ahLst/>
            <a:cxnLst/>
            <a:rect l="l" t="t" r="r" b="b"/>
            <a:pathLst>
              <a:path w="8001000" h="9525">
                <a:moveTo>
                  <a:pt x="8001000" y="0"/>
                </a:moveTo>
                <a:lnTo>
                  <a:pt x="0" y="0"/>
                </a:lnTo>
                <a:lnTo>
                  <a:pt x="0" y="9144"/>
                </a:lnTo>
                <a:lnTo>
                  <a:pt x="8001000" y="9144"/>
                </a:lnTo>
                <a:lnTo>
                  <a:pt x="8001000" y="0"/>
                </a:lnTo>
                <a:close/>
              </a:path>
            </a:pathLst>
          </a:custGeom>
          <a:solidFill>
            <a:srgbClr val="71A27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93776" y="1984248"/>
          <a:ext cx="8127998" cy="43464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1850"/>
                <a:gridCol w="4245610"/>
                <a:gridCol w="1014730"/>
                <a:gridCol w="1017904"/>
                <a:gridCol w="1017904"/>
              </a:tblGrid>
              <a:tr h="286511">
                <a:tc rowSpan="2">
                  <a:txBody>
                    <a:bodyPr/>
                    <a:lstStyle/>
                    <a:p>
                      <a:pPr marL="69215" marR="82550" indent="635" algn="ctr">
                        <a:lnSpc>
                          <a:spcPct val="95000"/>
                        </a:lnSpc>
                        <a:spcBef>
                          <a:spcPts val="2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Раздел 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п</a:t>
                      </a:r>
                      <a:r>
                        <a:rPr sz="140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ра</a:t>
                      </a:r>
                      <a:r>
                        <a:rPr sz="14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4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е  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л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12065" algn="ctr">
                        <a:lnSpc>
                          <a:spcPts val="1620"/>
                        </a:lnSpc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770890">
                        <a:lnSpc>
                          <a:spcPts val="1500"/>
                        </a:lnSpc>
                      </a:pPr>
                      <a:r>
                        <a:rPr sz="13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Сумма,</a:t>
                      </a:r>
                      <a:r>
                        <a:rPr sz="13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тысяч</a:t>
                      </a:r>
                      <a:r>
                        <a:rPr sz="13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рублей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0350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ts val="1630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400" spc="-3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630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400" spc="-4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1630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400" spc="-4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6065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R="8255" algn="ctr"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0102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95"/>
                        </a:lnSpc>
                      </a:pP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Функционирование</a:t>
                      </a:r>
                      <a:r>
                        <a:rPr sz="14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высшего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должностного</a:t>
                      </a:r>
                      <a:r>
                        <a:rPr sz="14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лица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 marR="255904">
                        <a:lnSpc>
                          <a:spcPts val="1610"/>
                        </a:lnSpc>
                      </a:pP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субъекта</a:t>
                      </a:r>
                      <a:r>
                        <a:rPr sz="14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Российской</a:t>
                      </a:r>
                      <a:r>
                        <a:rPr sz="1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Федерации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муниципального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образования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 dirty="0" smtClean="0">
                        <a:latin typeface="Times New Roman"/>
                        <a:cs typeface="Times New Roman"/>
                      </a:endParaRPr>
                    </a:p>
                    <a:p>
                      <a:pPr marR="4445" algn="ctr">
                        <a:lnSpc>
                          <a:spcPct val="100000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838,4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R="4445" algn="ctr">
                        <a:lnSpc>
                          <a:spcPct val="100000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838,4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R="1270" algn="ctr">
                        <a:lnSpc>
                          <a:spcPct val="100000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838,4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</a:tr>
              <a:tr h="7894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R="8255" algn="ctr">
                        <a:lnSpc>
                          <a:spcPts val="1620"/>
                        </a:lnSpc>
                        <a:spcBef>
                          <a:spcPts val="104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0104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602615">
                        <a:lnSpc>
                          <a:spcPct val="95000"/>
                        </a:lnSpc>
                        <a:spcBef>
                          <a:spcPts val="35"/>
                        </a:spcBef>
                      </a:pP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Функционирование</a:t>
                      </a:r>
                      <a:r>
                        <a:rPr sz="14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Правительства</a:t>
                      </a:r>
                      <a:r>
                        <a:rPr sz="14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Российской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Федерации,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высших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исполнительных</a:t>
                      </a:r>
                      <a:r>
                        <a:rPr sz="14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органов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государственной</a:t>
                      </a:r>
                      <a:r>
                        <a:rPr sz="14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власти</a:t>
                      </a:r>
                      <a:r>
                        <a:rPr sz="14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субъектов</a:t>
                      </a:r>
                      <a:r>
                        <a:rPr sz="14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Российской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29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Федерации, местных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администраций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R="6985" algn="ctr">
                        <a:lnSpc>
                          <a:spcPct val="100000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2481,3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R="7620" algn="ctr">
                        <a:lnSpc>
                          <a:spcPct val="100000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1774,3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R="3810" algn="ctr">
                        <a:lnSpc>
                          <a:spcPct val="100000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1774,3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252983">
                <a:tc>
                  <a:txBody>
                    <a:bodyPr/>
                    <a:lstStyle/>
                    <a:p>
                      <a:pPr marR="825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0105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45"/>
                        </a:lnSpc>
                      </a:pP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Судебная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система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ts val="1645"/>
                        </a:lnSpc>
                      </a:pPr>
                      <a:r>
                        <a:rPr lang="ru-RU" sz="1400" dirty="0" smtClean="0">
                          <a:latin typeface="Times New Roman"/>
                          <a:cs typeface="Times New Roman"/>
                        </a:rPr>
                        <a:t>0,0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ts val="1645"/>
                        </a:lnSpc>
                      </a:pPr>
                      <a:r>
                        <a:rPr lang="ru-RU" sz="1400" dirty="0" smtClean="0">
                          <a:latin typeface="Times New Roman"/>
                          <a:cs typeface="Times New Roman"/>
                        </a:rPr>
                        <a:t>0,0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/>
                          <a:cs typeface="Times New Roman"/>
                        </a:rPr>
                        <a:t>0,0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</a:tr>
              <a:tr h="6065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R="8255" algn="ctr">
                        <a:lnSpc>
                          <a:spcPct val="100000"/>
                        </a:lnSpc>
                        <a:spcBef>
                          <a:spcPts val="122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0106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103505">
                        <a:lnSpc>
                          <a:spcPts val="1590"/>
                        </a:lnSpc>
                        <a:spcBef>
                          <a:spcPts val="9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Обеспечение</a:t>
                      </a:r>
                      <a:r>
                        <a:rPr sz="14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деятельности</a:t>
                      </a:r>
                      <a:r>
                        <a:rPr sz="14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финансовых,</a:t>
                      </a:r>
                      <a:r>
                        <a:rPr sz="14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налоговых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таможенных</a:t>
                      </a:r>
                      <a:r>
                        <a:rPr sz="14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органов</a:t>
                      </a:r>
                      <a:r>
                        <a:rPr sz="14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органов</a:t>
                      </a:r>
                      <a:r>
                        <a:rPr sz="14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финансового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400"/>
                        </a:lnSpc>
                      </a:pP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(финансово-бюджетного)</a:t>
                      </a:r>
                      <a:r>
                        <a:rPr sz="14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надзора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marR="44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dirty="0" smtClean="0">
                          <a:latin typeface="Times New Roman"/>
                          <a:cs typeface="Times New Roman"/>
                        </a:rPr>
                        <a:t>0,</a:t>
                      </a:r>
                      <a:r>
                        <a:rPr lang="ru-RU" sz="140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marR="44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dirty="0" smtClean="0">
                          <a:latin typeface="Times New Roman"/>
                          <a:cs typeface="Times New Roman"/>
                        </a:rPr>
                        <a:t>0,</a:t>
                      </a:r>
                      <a:r>
                        <a:rPr lang="ru-RU" sz="140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marR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dirty="0" smtClean="0">
                          <a:latin typeface="Times New Roman"/>
                          <a:cs typeface="Times New Roman"/>
                        </a:rPr>
                        <a:t>0,</a:t>
                      </a:r>
                      <a:r>
                        <a:rPr lang="ru-RU" sz="140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402335">
                <a:tc>
                  <a:txBody>
                    <a:bodyPr/>
                    <a:lstStyle/>
                    <a:p>
                      <a:pPr marR="8255" algn="ctr">
                        <a:lnSpc>
                          <a:spcPct val="100000"/>
                        </a:lnSpc>
                        <a:spcBef>
                          <a:spcPts val="1340"/>
                        </a:spcBef>
                      </a:pP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0111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70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525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Резервные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фонды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4445" algn="ctr">
                        <a:lnSpc>
                          <a:spcPts val="152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1,0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4445" algn="ctr">
                        <a:lnSpc>
                          <a:spcPts val="152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1,0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1270" algn="ctr">
                        <a:lnSpc>
                          <a:spcPts val="152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1,0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R="8255" algn="ctr">
                        <a:lnSpc>
                          <a:spcPct val="100000"/>
                        </a:lnSpc>
                      </a:pP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0113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515"/>
                        </a:lnSpc>
                      </a:pP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Другие</a:t>
                      </a:r>
                      <a:r>
                        <a:rPr sz="14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общегосударственные</a:t>
                      </a:r>
                      <a:r>
                        <a:rPr sz="14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вопросы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R="4445" algn="ctr">
                        <a:lnSpc>
                          <a:spcPts val="1515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764,5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R="4445" algn="ctr">
                        <a:lnSpc>
                          <a:spcPts val="1515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282,4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R="1270" algn="ctr">
                        <a:lnSpc>
                          <a:spcPts val="1515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282,4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3931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0795" algn="ctr">
                        <a:lnSpc>
                          <a:spcPts val="1610"/>
                        </a:lnSpc>
                      </a:pP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ИТОГО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marR="7620" algn="ctr">
                        <a:lnSpc>
                          <a:spcPts val="1435"/>
                        </a:lnSpc>
                        <a:spcBef>
                          <a:spcPts val="5"/>
                        </a:spcBef>
                      </a:pPr>
                      <a:r>
                        <a:rPr lang="ru-RU" sz="1400" b="1" spc="-5" dirty="0" smtClean="0">
                          <a:latin typeface="Times New Roman"/>
                          <a:cs typeface="Times New Roman"/>
                        </a:rPr>
                        <a:t>4085,5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marR="7620" algn="ctr">
                        <a:lnSpc>
                          <a:spcPts val="1435"/>
                        </a:lnSpc>
                        <a:spcBef>
                          <a:spcPts val="5"/>
                        </a:spcBef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2896,4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marR="3810" algn="ctr">
                        <a:lnSpc>
                          <a:spcPts val="1435"/>
                        </a:lnSpc>
                        <a:spcBef>
                          <a:spcPts val="5"/>
                        </a:spcBef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2896,4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BEFEB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499872" y="6348984"/>
            <a:ext cx="8114030" cy="0"/>
          </a:xfrm>
          <a:custGeom>
            <a:avLst/>
            <a:gdLst/>
            <a:ahLst/>
            <a:cxnLst/>
            <a:rect l="l" t="t" r="r" b="b"/>
            <a:pathLst>
              <a:path w="8114030">
                <a:moveTo>
                  <a:pt x="0" y="0"/>
                </a:moveTo>
                <a:lnTo>
                  <a:pt x="816864" y="0"/>
                </a:lnTo>
              </a:path>
              <a:path w="8114030">
                <a:moveTo>
                  <a:pt x="832104" y="0"/>
                </a:moveTo>
                <a:lnTo>
                  <a:pt x="5059680" y="0"/>
                </a:lnTo>
              </a:path>
              <a:path w="8114030">
                <a:moveTo>
                  <a:pt x="5077968" y="0"/>
                </a:moveTo>
                <a:lnTo>
                  <a:pt x="6077711" y="0"/>
                </a:lnTo>
              </a:path>
              <a:path w="8114030">
                <a:moveTo>
                  <a:pt x="6092952" y="0"/>
                </a:moveTo>
                <a:lnTo>
                  <a:pt x="7095744" y="0"/>
                </a:lnTo>
              </a:path>
              <a:path w="8114030">
                <a:moveTo>
                  <a:pt x="7110983" y="0"/>
                </a:moveTo>
                <a:lnTo>
                  <a:pt x="8113776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95071" y="523189"/>
            <a:ext cx="7995920" cy="1318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0660" algn="ctr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solidFill>
                  <a:srgbClr val="E6E9CA"/>
                </a:solidFill>
                <a:latin typeface="Times New Roman"/>
                <a:cs typeface="Times New Roman"/>
              </a:rPr>
              <a:t>Структура</a:t>
            </a:r>
            <a:r>
              <a:rPr sz="1800" spc="4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E6E9CA"/>
                </a:solidFill>
                <a:latin typeface="Times New Roman"/>
                <a:cs typeface="Times New Roman"/>
              </a:rPr>
              <a:t>расходов</a:t>
            </a:r>
            <a:r>
              <a:rPr sz="1800" spc="-1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E6E9CA"/>
                </a:solidFill>
                <a:latin typeface="Times New Roman"/>
                <a:cs typeface="Times New Roman"/>
              </a:rPr>
              <a:t>бюджета</a:t>
            </a:r>
            <a:r>
              <a:rPr sz="1800" spc="2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E6E9CA"/>
                </a:solidFill>
                <a:latin typeface="Times New Roman"/>
                <a:cs typeface="Times New Roman"/>
              </a:rPr>
              <a:t>Хромцовского</a:t>
            </a:r>
            <a:r>
              <a:rPr sz="1800" spc="-20" dirty="0">
                <a:solidFill>
                  <a:srgbClr val="E6E9CA"/>
                </a:solidFill>
                <a:latin typeface="Times New Roman"/>
                <a:cs typeface="Times New Roman"/>
              </a:rPr>
              <a:t> сельского</a:t>
            </a:r>
            <a:r>
              <a:rPr sz="1800" spc="4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E6E9CA"/>
                </a:solidFill>
                <a:latin typeface="Times New Roman"/>
                <a:cs typeface="Times New Roman"/>
              </a:rPr>
              <a:t>поселения</a:t>
            </a:r>
            <a:r>
              <a:rPr sz="1800" spc="47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5" dirty="0" err="1">
                <a:solidFill>
                  <a:srgbClr val="E6E9CA"/>
                </a:solidFill>
                <a:latin typeface="Times New Roman"/>
                <a:cs typeface="Times New Roman"/>
              </a:rPr>
              <a:t>на</a:t>
            </a:r>
            <a:r>
              <a:rPr sz="1800" spc="2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5" dirty="0" smtClean="0">
                <a:solidFill>
                  <a:srgbClr val="E6E9CA"/>
                </a:solidFill>
                <a:latin typeface="Times New Roman"/>
                <a:cs typeface="Times New Roman"/>
              </a:rPr>
              <a:t>202</a:t>
            </a:r>
            <a:r>
              <a:rPr lang="ru-RU" sz="1800" spc="5" dirty="0" smtClean="0">
                <a:solidFill>
                  <a:srgbClr val="E6E9CA"/>
                </a:solidFill>
                <a:latin typeface="Times New Roman"/>
                <a:cs typeface="Times New Roman"/>
              </a:rPr>
              <a:t>3</a:t>
            </a:r>
            <a:r>
              <a:rPr sz="1800" spc="-55" dirty="0" smtClean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E6E9CA"/>
                </a:solidFill>
                <a:latin typeface="Times New Roman"/>
                <a:cs typeface="Times New Roman"/>
              </a:rPr>
              <a:t>год</a:t>
            </a:r>
            <a:r>
              <a:rPr sz="1800" spc="-25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E6E9CA"/>
                </a:solidFill>
                <a:latin typeface="Times New Roman"/>
                <a:cs typeface="Times New Roman"/>
              </a:rPr>
              <a:t>и</a:t>
            </a:r>
            <a:endParaRPr sz="1800" dirty="0">
              <a:latin typeface="Times New Roman"/>
              <a:cs typeface="Times New Roman"/>
            </a:endParaRPr>
          </a:p>
          <a:p>
            <a:pPr marL="198755" algn="ctr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E6E9CA"/>
                </a:solidFill>
                <a:latin typeface="Times New Roman"/>
                <a:cs typeface="Times New Roman"/>
              </a:rPr>
              <a:t>плановый</a:t>
            </a:r>
            <a:r>
              <a:rPr sz="1800" spc="2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10" dirty="0" err="1">
                <a:solidFill>
                  <a:srgbClr val="E6E9CA"/>
                </a:solidFill>
                <a:latin typeface="Times New Roman"/>
                <a:cs typeface="Times New Roman"/>
              </a:rPr>
              <a:t>период</a:t>
            </a:r>
            <a:r>
              <a:rPr sz="1800" spc="-15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5" dirty="0" smtClean="0">
                <a:solidFill>
                  <a:srgbClr val="E6E9CA"/>
                </a:solidFill>
                <a:latin typeface="Times New Roman"/>
                <a:cs typeface="Times New Roman"/>
              </a:rPr>
              <a:t>202</a:t>
            </a:r>
            <a:r>
              <a:rPr lang="ru-RU" sz="1800" spc="5" dirty="0" smtClean="0">
                <a:solidFill>
                  <a:srgbClr val="E6E9CA"/>
                </a:solidFill>
                <a:latin typeface="Times New Roman"/>
                <a:cs typeface="Times New Roman"/>
              </a:rPr>
              <a:t>4</a:t>
            </a:r>
            <a:r>
              <a:rPr sz="1800" spc="5" dirty="0" smtClean="0">
                <a:solidFill>
                  <a:srgbClr val="E6E9CA"/>
                </a:solidFill>
                <a:latin typeface="Times New Roman"/>
                <a:cs typeface="Times New Roman"/>
              </a:rPr>
              <a:t>-202</a:t>
            </a:r>
            <a:r>
              <a:rPr lang="ru-RU" sz="1800" spc="5" dirty="0" smtClean="0">
                <a:solidFill>
                  <a:srgbClr val="E6E9CA"/>
                </a:solidFill>
                <a:latin typeface="Times New Roman"/>
                <a:cs typeface="Times New Roman"/>
              </a:rPr>
              <a:t>5</a:t>
            </a:r>
            <a:r>
              <a:rPr sz="1800" spc="-75" dirty="0" smtClean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E6E9CA"/>
                </a:solidFill>
                <a:latin typeface="Times New Roman"/>
                <a:cs typeface="Times New Roman"/>
              </a:rPr>
              <a:t>гг</a:t>
            </a:r>
            <a:r>
              <a:rPr sz="1800" spc="-1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E6E9CA"/>
                </a:solidFill>
                <a:latin typeface="Times New Roman"/>
                <a:cs typeface="Times New Roman"/>
              </a:rPr>
              <a:t>по</a:t>
            </a:r>
            <a:r>
              <a:rPr sz="1800" spc="1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E6E9CA"/>
                </a:solidFill>
                <a:latin typeface="Times New Roman"/>
                <a:cs typeface="Times New Roman"/>
              </a:rPr>
              <a:t>основным</a:t>
            </a:r>
            <a:r>
              <a:rPr sz="1800" spc="-10" dirty="0">
                <a:solidFill>
                  <a:srgbClr val="E6E9CA"/>
                </a:solidFill>
                <a:latin typeface="Times New Roman"/>
                <a:cs typeface="Times New Roman"/>
              </a:rPr>
              <a:t> разделам</a:t>
            </a:r>
            <a:r>
              <a:rPr sz="1800" spc="2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E6E9CA"/>
                </a:solidFill>
                <a:latin typeface="Times New Roman"/>
                <a:cs typeface="Times New Roman"/>
              </a:rPr>
              <a:t>и</a:t>
            </a:r>
            <a:r>
              <a:rPr sz="1800" spc="-5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E6E9CA"/>
                </a:solidFill>
                <a:latin typeface="Times New Roman"/>
                <a:cs typeface="Times New Roman"/>
              </a:rPr>
              <a:t>подразделам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55"/>
              </a:spcBef>
            </a:pPr>
            <a:r>
              <a:rPr sz="1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Общегосударственные</a:t>
            </a:r>
            <a:r>
              <a:rPr sz="1800" b="1" spc="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вопросы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8263" y="1423416"/>
            <a:ext cx="8001000" cy="9525"/>
          </a:xfrm>
          <a:custGeom>
            <a:avLst/>
            <a:gdLst/>
            <a:ahLst/>
            <a:cxnLst/>
            <a:rect l="l" t="t" r="r" b="b"/>
            <a:pathLst>
              <a:path w="8001000" h="9525">
                <a:moveTo>
                  <a:pt x="8001000" y="0"/>
                </a:moveTo>
                <a:lnTo>
                  <a:pt x="0" y="0"/>
                </a:lnTo>
                <a:lnTo>
                  <a:pt x="0" y="9144"/>
                </a:lnTo>
                <a:lnTo>
                  <a:pt x="8001000" y="9144"/>
                </a:lnTo>
                <a:lnTo>
                  <a:pt x="8001000" y="0"/>
                </a:lnTo>
                <a:close/>
              </a:path>
            </a:pathLst>
          </a:custGeom>
          <a:solidFill>
            <a:srgbClr val="71A27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66927" y="1786127"/>
          <a:ext cx="7985124" cy="15636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5360"/>
                <a:gridCol w="4008120"/>
                <a:gridCol w="1002664"/>
                <a:gridCol w="999490"/>
                <a:gridCol w="999490"/>
              </a:tblGrid>
              <a:tr h="371855">
                <a:tc rowSpan="2">
                  <a:txBody>
                    <a:bodyPr/>
                    <a:lstStyle/>
                    <a:p>
                      <a:pPr marL="97790" marR="108585" indent="127635">
                        <a:lnSpc>
                          <a:spcPts val="1580"/>
                        </a:lnSpc>
                        <a:spcBef>
                          <a:spcPts val="8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Раздел 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п</a:t>
                      </a:r>
                      <a:r>
                        <a:rPr sz="140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ра</a:t>
                      </a:r>
                      <a:r>
                        <a:rPr sz="14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4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ел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1270" algn="ctr">
                        <a:lnSpc>
                          <a:spcPts val="1630"/>
                        </a:lnSpc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748665">
                        <a:lnSpc>
                          <a:spcPts val="1510"/>
                        </a:lnSpc>
                      </a:pPr>
                      <a:r>
                        <a:rPr sz="13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Сумма,</a:t>
                      </a:r>
                      <a:r>
                        <a:rPr sz="13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тысяч</a:t>
                      </a:r>
                      <a:r>
                        <a:rPr sz="13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рублей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023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7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ts val="1639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400" spc="-3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ts val="1639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400" spc="-3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1639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400" spc="-3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399288">
                <a:tc>
                  <a:txBody>
                    <a:bodyPr/>
                    <a:lstStyle/>
                    <a:p>
                      <a:pPr marR="8255" algn="ctr">
                        <a:lnSpc>
                          <a:spcPct val="100000"/>
                        </a:lnSpc>
                        <a:spcBef>
                          <a:spcPts val="134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0203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70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515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Мобилизационная</a:t>
                      </a:r>
                      <a:r>
                        <a:rPr sz="14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вневойсковая</a:t>
                      </a:r>
                      <a:r>
                        <a:rPr sz="14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подготовка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R="2540" algn="ctr">
                        <a:lnSpc>
                          <a:spcPts val="1515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115,4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R="4445" algn="ctr">
                        <a:lnSpc>
                          <a:spcPts val="1515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120,6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R="2540" algn="ctr">
                        <a:lnSpc>
                          <a:spcPts val="1515"/>
                        </a:lnSpc>
                      </a:pPr>
                      <a:r>
                        <a:rPr lang="ru-RU" sz="1400" dirty="0" smtClean="0">
                          <a:latin typeface="Times New Roman"/>
                          <a:cs typeface="Times New Roman"/>
                        </a:rPr>
                        <a:t>124,8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</a:tr>
              <a:tr h="390144">
                <a:tc>
                  <a:txBody>
                    <a:bodyPr/>
                    <a:lstStyle/>
                    <a:p>
                      <a:pPr marR="10795" algn="ctr">
                        <a:lnSpc>
                          <a:spcPts val="1625"/>
                        </a:lnSpc>
                        <a:spcBef>
                          <a:spcPts val="1345"/>
                        </a:spcBef>
                      </a:pP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ИТОГО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70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R="2540" algn="ctr">
                        <a:lnSpc>
                          <a:spcPts val="1435"/>
                        </a:lnSpc>
                      </a:pPr>
                      <a:r>
                        <a:rPr lang="ru-RU" sz="1400" b="1" spc="-5" dirty="0" smtClean="0">
                          <a:latin typeface="Times New Roman"/>
                          <a:cs typeface="Times New Roman"/>
                        </a:rPr>
                        <a:t>115,4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R="4445" algn="ctr">
                        <a:lnSpc>
                          <a:spcPts val="1435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120,6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R="2540" algn="ctr">
                        <a:lnSpc>
                          <a:spcPts val="1435"/>
                        </a:lnSpc>
                      </a:pPr>
                      <a:r>
                        <a:rPr lang="ru-RU" sz="1400" dirty="0" smtClean="0">
                          <a:latin typeface="Times New Roman"/>
                          <a:cs typeface="Times New Roman"/>
                        </a:rPr>
                        <a:t>124,8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573023" y="3374135"/>
            <a:ext cx="7970520" cy="0"/>
          </a:xfrm>
          <a:custGeom>
            <a:avLst/>
            <a:gdLst/>
            <a:ahLst/>
            <a:cxnLst/>
            <a:rect l="l" t="t" r="r" b="b"/>
            <a:pathLst>
              <a:path w="7970520">
                <a:moveTo>
                  <a:pt x="0" y="0"/>
                </a:moveTo>
                <a:lnTo>
                  <a:pt x="960119" y="0"/>
                </a:lnTo>
              </a:path>
              <a:path w="7970520">
                <a:moveTo>
                  <a:pt x="975360" y="0"/>
                </a:moveTo>
                <a:lnTo>
                  <a:pt x="4974336" y="0"/>
                </a:lnTo>
              </a:path>
              <a:path w="7970520">
                <a:moveTo>
                  <a:pt x="4983480" y="0"/>
                </a:moveTo>
                <a:lnTo>
                  <a:pt x="5967983" y="0"/>
                </a:lnTo>
              </a:path>
              <a:path w="7970520">
                <a:moveTo>
                  <a:pt x="5986272" y="0"/>
                </a:moveTo>
                <a:lnTo>
                  <a:pt x="6967728" y="0"/>
                </a:lnTo>
              </a:path>
              <a:path w="7970520">
                <a:moveTo>
                  <a:pt x="6986016" y="0"/>
                </a:moveTo>
                <a:lnTo>
                  <a:pt x="7970520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93547" y="523189"/>
            <a:ext cx="7997190" cy="12567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1930" algn="ctr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solidFill>
                  <a:srgbClr val="E6E9CA"/>
                </a:solidFill>
                <a:latin typeface="Times New Roman"/>
                <a:cs typeface="Times New Roman"/>
              </a:rPr>
              <a:t>Структура</a:t>
            </a:r>
            <a:r>
              <a:rPr sz="1800" spc="4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E6E9CA"/>
                </a:solidFill>
                <a:latin typeface="Times New Roman"/>
                <a:cs typeface="Times New Roman"/>
              </a:rPr>
              <a:t>расходов</a:t>
            </a:r>
            <a:r>
              <a:rPr sz="1800" spc="-1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E6E9CA"/>
                </a:solidFill>
                <a:latin typeface="Times New Roman"/>
                <a:cs typeface="Times New Roman"/>
              </a:rPr>
              <a:t>бюджета</a:t>
            </a:r>
            <a:r>
              <a:rPr sz="1800" spc="2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E6E9CA"/>
                </a:solidFill>
                <a:latin typeface="Times New Roman"/>
                <a:cs typeface="Times New Roman"/>
              </a:rPr>
              <a:t>Хромцовского</a:t>
            </a:r>
            <a:r>
              <a:rPr sz="1800" spc="-20" dirty="0">
                <a:solidFill>
                  <a:srgbClr val="E6E9CA"/>
                </a:solidFill>
                <a:latin typeface="Times New Roman"/>
                <a:cs typeface="Times New Roman"/>
              </a:rPr>
              <a:t> сельского</a:t>
            </a:r>
            <a:r>
              <a:rPr sz="1800" spc="4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E6E9CA"/>
                </a:solidFill>
                <a:latin typeface="Times New Roman"/>
                <a:cs typeface="Times New Roman"/>
              </a:rPr>
              <a:t>поселения</a:t>
            </a:r>
            <a:r>
              <a:rPr sz="1800" spc="47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5" dirty="0" err="1">
                <a:solidFill>
                  <a:srgbClr val="E6E9CA"/>
                </a:solidFill>
                <a:latin typeface="Times New Roman"/>
                <a:cs typeface="Times New Roman"/>
              </a:rPr>
              <a:t>на</a:t>
            </a:r>
            <a:r>
              <a:rPr sz="1800" spc="2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5" dirty="0" smtClean="0">
                <a:solidFill>
                  <a:srgbClr val="E6E9CA"/>
                </a:solidFill>
                <a:latin typeface="Times New Roman"/>
                <a:cs typeface="Times New Roman"/>
              </a:rPr>
              <a:t>202</a:t>
            </a:r>
            <a:r>
              <a:rPr lang="ru-RU" sz="1800" spc="5" dirty="0" smtClean="0">
                <a:solidFill>
                  <a:srgbClr val="E6E9CA"/>
                </a:solidFill>
                <a:latin typeface="Times New Roman"/>
                <a:cs typeface="Times New Roman"/>
              </a:rPr>
              <a:t>3</a:t>
            </a:r>
            <a:r>
              <a:rPr sz="1800" spc="-55" dirty="0" smtClean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E6E9CA"/>
                </a:solidFill>
                <a:latin typeface="Times New Roman"/>
                <a:cs typeface="Times New Roman"/>
              </a:rPr>
              <a:t>год</a:t>
            </a:r>
            <a:r>
              <a:rPr sz="1800" spc="-25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E6E9CA"/>
                </a:solidFill>
                <a:latin typeface="Times New Roman"/>
                <a:cs typeface="Times New Roman"/>
              </a:rPr>
              <a:t>и</a:t>
            </a:r>
            <a:endParaRPr sz="1800" dirty="0">
              <a:latin typeface="Times New Roman"/>
              <a:cs typeface="Times New Roman"/>
            </a:endParaRPr>
          </a:p>
          <a:p>
            <a:pPr marL="200660" algn="ctr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E6E9CA"/>
                </a:solidFill>
                <a:latin typeface="Times New Roman"/>
                <a:cs typeface="Times New Roman"/>
              </a:rPr>
              <a:t>плановый</a:t>
            </a:r>
            <a:r>
              <a:rPr sz="1800" spc="2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10" dirty="0" err="1">
                <a:solidFill>
                  <a:srgbClr val="E6E9CA"/>
                </a:solidFill>
                <a:latin typeface="Times New Roman"/>
                <a:cs typeface="Times New Roman"/>
              </a:rPr>
              <a:t>период</a:t>
            </a:r>
            <a:r>
              <a:rPr sz="1800" spc="-15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5" dirty="0" smtClean="0">
                <a:solidFill>
                  <a:srgbClr val="E6E9CA"/>
                </a:solidFill>
                <a:latin typeface="Times New Roman"/>
                <a:cs typeface="Times New Roman"/>
              </a:rPr>
              <a:t>202</a:t>
            </a:r>
            <a:r>
              <a:rPr lang="ru-RU" sz="1800" spc="5" dirty="0" smtClean="0">
                <a:solidFill>
                  <a:srgbClr val="E6E9CA"/>
                </a:solidFill>
                <a:latin typeface="Times New Roman"/>
                <a:cs typeface="Times New Roman"/>
              </a:rPr>
              <a:t>4</a:t>
            </a:r>
            <a:r>
              <a:rPr sz="1800" spc="5" dirty="0" smtClean="0">
                <a:solidFill>
                  <a:srgbClr val="E6E9CA"/>
                </a:solidFill>
                <a:latin typeface="Times New Roman"/>
                <a:cs typeface="Times New Roman"/>
              </a:rPr>
              <a:t>-202</a:t>
            </a:r>
            <a:r>
              <a:rPr lang="ru-RU" sz="1800" spc="5" dirty="0" smtClean="0">
                <a:solidFill>
                  <a:srgbClr val="E6E9CA"/>
                </a:solidFill>
                <a:latin typeface="Times New Roman"/>
                <a:cs typeface="Times New Roman"/>
              </a:rPr>
              <a:t>5</a:t>
            </a:r>
            <a:r>
              <a:rPr sz="1800" spc="-75" dirty="0" smtClean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E6E9CA"/>
                </a:solidFill>
                <a:latin typeface="Times New Roman"/>
                <a:cs typeface="Times New Roman"/>
              </a:rPr>
              <a:t>гг</a:t>
            </a:r>
            <a:r>
              <a:rPr sz="1800" spc="-1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E6E9CA"/>
                </a:solidFill>
                <a:latin typeface="Times New Roman"/>
                <a:cs typeface="Times New Roman"/>
              </a:rPr>
              <a:t>по</a:t>
            </a:r>
            <a:r>
              <a:rPr sz="1800" spc="1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E6E9CA"/>
                </a:solidFill>
                <a:latin typeface="Times New Roman"/>
                <a:cs typeface="Times New Roman"/>
              </a:rPr>
              <a:t>основным</a:t>
            </a:r>
            <a:r>
              <a:rPr sz="1800" spc="-10" dirty="0">
                <a:solidFill>
                  <a:srgbClr val="E6E9CA"/>
                </a:solidFill>
                <a:latin typeface="Times New Roman"/>
                <a:cs typeface="Times New Roman"/>
              </a:rPr>
              <a:t> разделам</a:t>
            </a:r>
            <a:r>
              <a:rPr sz="1800" spc="2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E6E9CA"/>
                </a:solidFill>
                <a:latin typeface="Times New Roman"/>
                <a:cs typeface="Times New Roman"/>
              </a:rPr>
              <a:t>и</a:t>
            </a:r>
            <a:r>
              <a:rPr sz="1800" spc="-5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E6E9CA"/>
                </a:solidFill>
                <a:latin typeface="Times New Roman"/>
                <a:cs typeface="Times New Roman"/>
              </a:rPr>
              <a:t>подразделам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Национальная</a:t>
            </a:r>
            <a:r>
              <a:rPr sz="1800" b="1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оборона</a:t>
            </a:r>
            <a:endParaRPr sz="1800" dirty="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606551" y="4285488"/>
          <a:ext cx="7947659" cy="14489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5840"/>
                <a:gridCol w="3983990"/>
                <a:gridCol w="984885"/>
                <a:gridCol w="984885"/>
                <a:gridCol w="988059"/>
              </a:tblGrid>
              <a:tr h="198120">
                <a:tc rowSpan="2">
                  <a:txBody>
                    <a:bodyPr/>
                    <a:lstStyle/>
                    <a:p>
                      <a:pPr marL="113664" marR="123189" indent="127635">
                        <a:lnSpc>
                          <a:spcPts val="1580"/>
                        </a:lnSpc>
                        <a:spcBef>
                          <a:spcPts val="10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Раздел 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п</a:t>
                      </a:r>
                      <a:r>
                        <a:rPr sz="140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ра</a:t>
                      </a:r>
                      <a:r>
                        <a:rPr sz="14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4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ел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10160" algn="ctr">
                        <a:lnSpc>
                          <a:spcPts val="1650"/>
                        </a:lnSpc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725170">
                        <a:lnSpc>
                          <a:spcPts val="1460"/>
                        </a:lnSpc>
                      </a:pPr>
                      <a:r>
                        <a:rPr sz="13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Сумма,</a:t>
                      </a:r>
                      <a:r>
                        <a:rPr sz="130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тысяч</a:t>
                      </a:r>
                      <a:r>
                        <a:rPr sz="13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рублей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2062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1650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400" spc="-3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ts val="1650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400" spc="-3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1650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400" spc="-3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год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4206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R="8255" algn="ctr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0310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ts val="1664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Обеспечение</a:t>
                      </a:r>
                      <a:r>
                        <a:rPr sz="14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пожарной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безопасности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R="8890" algn="ctr">
                        <a:lnSpc>
                          <a:spcPts val="1664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50,0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R="5080" algn="ctr">
                        <a:lnSpc>
                          <a:spcPts val="1664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,0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R="5080" algn="ctr">
                        <a:lnSpc>
                          <a:spcPts val="1664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,0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</a:tr>
              <a:tr h="4084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10795" algn="ctr">
                        <a:lnSpc>
                          <a:spcPts val="1605"/>
                        </a:lnSpc>
                      </a:pP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ИТОГО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marR="8890" algn="ctr">
                        <a:lnSpc>
                          <a:spcPts val="1555"/>
                        </a:lnSpc>
                      </a:pPr>
                      <a:r>
                        <a:rPr lang="ru-RU" sz="1400" b="1" spc="-5" dirty="0" smtClean="0">
                          <a:latin typeface="Times New Roman"/>
                          <a:cs typeface="Times New Roman"/>
                        </a:rPr>
                        <a:t>50,0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marR="5080" algn="ctr">
                        <a:lnSpc>
                          <a:spcPts val="1555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,0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marR="5080" algn="ctr">
                        <a:lnSpc>
                          <a:spcPts val="1555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,0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612648" y="5760720"/>
            <a:ext cx="7931150" cy="0"/>
          </a:xfrm>
          <a:custGeom>
            <a:avLst/>
            <a:gdLst/>
            <a:ahLst/>
            <a:cxnLst/>
            <a:rect l="l" t="t" r="r" b="b"/>
            <a:pathLst>
              <a:path w="7931150">
                <a:moveTo>
                  <a:pt x="0" y="0"/>
                </a:moveTo>
                <a:lnTo>
                  <a:pt x="990600" y="0"/>
                </a:lnTo>
              </a:path>
              <a:path w="7931150">
                <a:moveTo>
                  <a:pt x="1005839" y="0"/>
                </a:moveTo>
                <a:lnTo>
                  <a:pt x="4971288" y="0"/>
                </a:lnTo>
              </a:path>
              <a:path w="7931150">
                <a:moveTo>
                  <a:pt x="4989576" y="0"/>
                </a:moveTo>
                <a:lnTo>
                  <a:pt x="5958840" y="0"/>
                </a:lnTo>
              </a:path>
              <a:path w="7931150">
                <a:moveTo>
                  <a:pt x="5974080" y="0"/>
                </a:moveTo>
                <a:lnTo>
                  <a:pt x="6943344" y="0"/>
                </a:lnTo>
              </a:path>
              <a:path w="7931150">
                <a:moveTo>
                  <a:pt x="6958583" y="0"/>
                </a:moveTo>
                <a:lnTo>
                  <a:pt x="7930896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15797" y="3512566"/>
            <a:ext cx="68154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Национальная</a:t>
            </a:r>
            <a:r>
              <a:rPr sz="1800" b="1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безопасность</a:t>
            </a:r>
            <a:r>
              <a:rPr sz="1800" b="1" spc="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18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правоохранительная</a:t>
            </a:r>
            <a:r>
              <a:rPr sz="1800" b="1" spc="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деятельность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3A3A3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4" name="object 4"/>
            <p:cNvSpPr/>
            <p:nvPr/>
          </p:nvSpPr>
          <p:spPr>
            <a:xfrm>
              <a:off x="0" y="4751832"/>
              <a:ext cx="9144000" cy="2106295"/>
            </a:xfrm>
            <a:custGeom>
              <a:avLst/>
              <a:gdLst/>
              <a:ahLst/>
              <a:cxnLst/>
              <a:rect l="l" t="t" r="r" b="b"/>
              <a:pathLst>
                <a:path w="9144000" h="2106295">
                  <a:moveTo>
                    <a:pt x="0" y="1691716"/>
                  </a:moveTo>
                  <a:lnTo>
                    <a:pt x="0" y="2106166"/>
                  </a:lnTo>
                  <a:lnTo>
                    <a:pt x="9144000" y="2106166"/>
                  </a:lnTo>
                  <a:lnTo>
                    <a:pt x="9144000" y="1750314"/>
                  </a:lnTo>
                  <a:lnTo>
                    <a:pt x="2266828" y="1750314"/>
                  </a:lnTo>
                  <a:lnTo>
                    <a:pt x="1613553" y="1742901"/>
                  </a:lnTo>
                  <a:lnTo>
                    <a:pt x="0" y="1691716"/>
                  </a:lnTo>
                  <a:close/>
                </a:path>
                <a:path w="9144000" h="2106295">
                  <a:moveTo>
                    <a:pt x="9144000" y="0"/>
                  </a:moveTo>
                  <a:lnTo>
                    <a:pt x="8953853" y="89626"/>
                  </a:lnTo>
                  <a:lnTo>
                    <a:pt x="8464392" y="314144"/>
                  </a:lnTo>
                  <a:lnTo>
                    <a:pt x="8055839" y="493864"/>
                  </a:lnTo>
                  <a:lnTo>
                    <a:pt x="7664254" y="658598"/>
                  </a:lnTo>
                  <a:lnTo>
                    <a:pt x="7341069" y="788328"/>
                  </a:lnTo>
                  <a:lnTo>
                    <a:pt x="7028467" y="907870"/>
                  </a:lnTo>
                  <a:lnTo>
                    <a:pt x="6775423" y="999981"/>
                  </a:lnTo>
                  <a:lnTo>
                    <a:pt x="6528624" y="1085500"/>
                  </a:lnTo>
                  <a:lnTo>
                    <a:pt x="6287566" y="1164647"/>
                  </a:lnTo>
                  <a:lnTo>
                    <a:pt x="6051747" y="1237642"/>
                  </a:lnTo>
                  <a:lnTo>
                    <a:pt x="5820664" y="1304704"/>
                  </a:lnTo>
                  <a:lnTo>
                    <a:pt x="5593815" y="1366054"/>
                  </a:lnTo>
                  <a:lnTo>
                    <a:pt x="5415046" y="1411168"/>
                  </a:lnTo>
                  <a:lnTo>
                    <a:pt x="5238407" y="1452879"/>
                  </a:lnTo>
                  <a:lnTo>
                    <a:pt x="5063642" y="1491299"/>
                  </a:lnTo>
                  <a:lnTo>
                    <a:pt x="4890493" y="1526541"/>
                  </a:lnTo>
                  <a:lnTo>
                    <a:pt x="4718701" y="1558718"/>
                  </a:lnTo>
                  <a:lnTo>
                    <a:pt x="4548012" y="1587941"/>
                  </a:lnTo>
                  <a:lnTo>
                    <a:pt x="4335806" y="1620488"/>
                  </a:lnTo>
                  <a:lnTo>
                    <a:pt x="4124415" y="1648816"/>
                  </a:lnTo>
                  <a:lnTo>
                    <a:pt x="3913339" y="1673145"/>
                  </a:lnTo>
                  <a:lnTo>
                    <a:pt x="3702072" y="1693694"/>
                  </a:lnTo>
                  <a:lnTo>
                    <a:pt x="3490114" y="1710683"/>
                  </a:lnTo>
                  <a:lnTo>
                    <a:pt x="3234143" y="1726680"/>
                  </a:lnTo>
                  <a:lnTo>
                    <a:pt x="2975583" y="1738245"/>
                  </a:lnTo>
                  <a:lnTo>
                    <a:pt x="2669499" y="1746646"/>
                  </a:lnTo>
                  <a:lnTo>
                    <a:pt x="2266828" y="1750314"/>
                  </a:lnTo>
                  <a:lnTo>
                    <a:pt x="9144000" y="1750314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7D7D7D">
                <a:alpha val="4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315200" y="0"/>
              <a:ext cx="1828800" cy="6858000"/>
            </a:xfrm>
            <a:custGeom>
              <a:avLst/>
              <a:gdLst/>
              <a:ahLst/>
              <a:cxnLst/>
              <a:rect l="l" t="t" r="r" b="b"/>
              <a:pathLst>
                <a:path w="1828800" h="6858000">
                  <a:moveTo>
                    <a:pt x="0" y="0"/>
                  </a:moveTo>
                  <a:lnTo>
                    <a:pt x="37678" y="52510"/>
                  </a:lnTo>
                  <a:lnTo>
                    <a:pt x="74692" y="105059"/>
                  </a:lnTo>
                  <a:lnTo>
                    <a:pt x="111045" y="157642"/>
                  </a:lnTo>
                  <a:lnTo>
                    <a:pt x="146740" y="210258"/>
                  </a:lnTo>
                  <a:lnTo>
                    <a:pt x="181781" y="262903"/>
                  </a:lnTo>
                  <a:lnTo>
                    <a:pt x="216173" y="315574"/>
                  </a:lnTo>
                  <a:lnTo>
                    <a:pt x="249918" y="368268"/>
                  </a:lnTo>
                  <a:lnTo>
                    <a:pt x="283022" y="420982"/>
                  </a:lnTo>
                  <a:lnTo>
                    <a:pt x="315488" y="473715"/>
                  </a:lnTo>
                  <a:lnTo>
                    <a:pt x="347319" y="526461"/>
                  </a:lnTo>
                  <a:lnTo>
                    <a:pt x="378519" y="579219"/>
                  </a:lnTo>
                  <a:lnTo>
                    <a:pt x="409092" y="631986"/>
                  </a:lnTo>
                  <a:lnTo>
                    <a:pt x="439043" y="684758"/>
                  </a:lnTo>
                  <a:lnTo>
                    <a:pt x="468375" y="737534"/>
                  </a:lnTo>
                  <a:lnTo>
                    <a:pt x="497091" y="790309"/>
                  </a:lnTo>
                  <a:lnTo>
                    <a:pt x="525196" y="843081"/>
                  </a:lnTo>
                  <a:lnTo>
                    <a:pt x="552693" y="895847"/>
                  </a:lnTo>
                  <a:lnTo>
                    <a:pt x="579586" y="948604"/>
                  </a:lnTo>
                  <a:lnTo>
                    <a:pt x="605880" y="1001349"/>
                  </a:lnTo>
                  <a:lnTo>
                    <a:pt x="631577" y="1054080"/>
                  </a:lnTo>
                  <a:lnTo>
                    <a:pt x="656682" y="1106792"/>
                  </a:lnTo>
                  <a:lnTo>
                    <a:pt x="681198" y="1159484"/>
                  </a:lnTo>
                  <a:lnTo>
                    <a:pt x="705130" y="1212153"/>
                  </a:lnTo>
                  <a:lnTo>
                    <a:pt x="728481" y="1264795"/>
                  </a:lnTo>
                  <a:lnTo>
                    <a:pt x="751256" y="1317407"/>
                  </a:lnTo>
                  <a:lnTo>
                    <a:pt x="773457" y="1369987"/>
                  </a:lnTo>
                  <a:lnTo>
                    <a:pt x="795088" y="1422532"/>
                  </a:lnTo>
                  <a:lnTo>
                    <a:pt x="816155" y="1475038"/>
                  </a:lnTo>
                  <a:lnTo>
                    <a:pt x="836659" y="1527504"/>
                  </a:lnTo>
                  <a:lnTo>
                    <a:pt x="856606" y="1579925"/>
                  </a:lnTo>
                  <a:lnTo>
                    <a:pt x="875999" y="1632299"/>
                  </a:lnTo>
                  <a:lnTo>
                    <a:pt x="894841" y="1684623"/>
                  </a:lnTo>
                  <a:lnTo>
                    <a:pt x="913138" y="1736895"/>
                  </a:lnTo>
                  <a:lnTo>
                    <a:pt x="930891" y="1789110"/>
                  </a:lnTo>
                  <a:lnTo>
                    <a:pt x="948107" y="1841267"/>
                  </a:lnTo>
                  <a:lnTo>
                    <a:pt x="964787" y="1893362"/>
                  </a:lnTo>
                  <a:lnTo>
                    <a:pt x="980936" y="1945392"/>
                  </a:lnTo>
                  <a:lnTo>
                    <a:pt x="996558" y="1997355"/>
                  </a:lnTo>
                  <a:lnTo>
                    <a:pt x="1011657" y="2049248"/>
                  </a:lnTo>
                  <a:lnTo>
                    <a:pt x="1026237" y="2101067"/>
                  </a:lnTo>
                  <a:lnTo>
                    <a:pt x="1040300" y="2152809"/>
                  </a:lnTo>
                  <a:lnTo>
                    <a:pt x="1053852" y="2204473"/>
                  </a:lnTo>
                  <a:lnTo>
                    <a:pt x="1066896" y="2256054"/>
                  </a:lnTo>
                  <a:lnTo>
                    <a:pt x="1079436" y="2307550"/>
                  </a:lnTo>
                  <a:lnTo>
                    <a:pt x="1091475" y="2358958"/>
                  </a:lnTo>
                  <a:lnTo>
                    <a:pt x="1103018" y="2410275"/>
                  </a:lnTo>
                  <a:lnTo>
                    <a:pt x="1114068" y="2461498"/>
                  </a:lnTo>
                  <a:lnTo>
                    <a:pt x="1124629" y="2512625"/>
                  </a:lnTo>
                  <a:lnTo>
                    <a:pt x="1134705" y="2563651"/>
                  </a:lnTo>
                  <a:lnTo>
                    <a:pt x="1144300" y="2614575"/>
                  </a:lnTo>
                  <a:lnTo>
                    <a:pt x="1153418" y="2665393"/>
                  </a:lnTo>
                  <a:lnTo>
                    <a:pt x="1162062" y="2716103"/>
                  </a:lnTo>
                  <a:lnTo>
                    <a:pt x="1170236" y="2766701"/>
                  </a:lnTo>
                  <a:lnTo>
                    <a:pt x="1177945" y="2817185"/>
                  </a:lnTo>
                  <a:lnTo>
                    <a:pt x="1185192" y="2867551"/>
                  </a:lnTo>
                  <a:lnTo>
                    <a:pt x="1191980" y="2917797"/>
                  </a:lnTo>
                  <a:lnTo>
                    <a:pt x="1198314" y="2967920"/>
                  </a:lnTo>
                  <a:lnTo>
                    <a:pt x="1204197" y="3017916"/>
                  </a:lnTo>
                  <a:lnTo>
                    <a:pt x="1209634" y="3067784"/>
                  </a:lnTo>
                  <a:lnTo>
                    <a:pt x="1214628" y="3117520"/>
                  </a:lnTo>
                  <a:lnTo>
                    <a:pt x="1219183" y="3167120"/>
                  </a:lnTo>
                  <a:lnTo>
                    <a:pt x="1223302" y="3216583"/>
                  </a:lnTo>
                  <a:lnTo>
                    <a:pt x="1226990" y="3265905"/>
                  </a:lnTo>
                  <a:lnTo>
                    <a:pt x="1230251" y="3315083"/>
                  </a:lnTo>
                  <a:lnTo>
                    <a:pt x="1233088" y="3364115"/>
                  </a:lnTo>
                  <a:lnTo>
                    <a:pt x="1235505" y="3412997"/>
                  </a:lnTo>
                  <a:lnTo>
                    <a:pt x="1237506" y="3461726"/>
                  </a:lnTo>
                  <a:lnTo>
                    <a:pt x="1239095" y="3510300"/>
                  </a:lnTo>
                  <a:lnTo>
                    <a:pt x="1240275" y="3558716"/>
                  </a:lnTo>
                  <a:lnTo>
                    <a:pt x="1241051" y="3606970"/>
                  </a:lnTo>
                  <a:lnTo>
                    <a:pt x="1241426" y="3655060"/>
                  </a:lnTo>
                  <a:lnTo>
                    <a:pt x="1241404" y="3702983"/>
                  </a:lnTo>
                  <a:lnTo>
                    <a:pt x="1240989" y="3750736"/>
                  </a:lnTo>
                  <a:lnTo>
                    <a:pt x="1240185" y="3798316"/>
                  </a:lnTo>
                  <a:lnTo>
                    <a:pt x="1238995" y="3845719"/>
                  </a:lnTo>
                  <a:lnTo>
                    <a:pt x="1237424" y="3892944"/>
                  </a:lnTo>
                  <a:lnTo>
                    <a:pt x="1235475" y="3939987"/>
                  </a:lnTo>
                  <a:lnTo>
                    <a:pt x="1233152" y="3986846"/>
                  </a:lnTo>
                  <a:lnTo>
                    <a:pt x="1230459" y="4033516"/>
                  </a:lnTo>
                  <a:lnTo>
                    <a:pt x="1227400" y="4079996"/>
                  </a:lnTo>
                  <a:lnTo>
                    <a:pt x="1223979" y="4126283"/>
                  </a:lnTo>
                  <a:lnTo>
                    <a:pt x="1220198" y="4172373"/>
                  </a:lnTo>
                  <a:lnTo>
                    <a:pt x="1216063" y="4218264"/>
                  </a:lnTo>
                  <a:lnTo>
                    <a:pt x="1211578" y="4263952"/>
                  </a:lnTo>
                  <a:lnTo>
                    <a:pt x="1206745" y="4309435"/>
                  </a:lnTo>
                  <a:lnTo>
                    <a:pt x="1201568" y="4354710"/>
                  </a:lnTo>
                  <a:lnTo>
                    <a:pt x="1196053" y="4399773"/>
                  </a:lnTo>
                  <a:lnTo>
                    <a:pt x="1190201" y="4444623"/>
                  </a:lnTo>
                  <a:lnTo>
                    <a:pt x="1184018" y="4489256"/>
                  </a:lnTo>
                  <a:lnTo>
                    <a:pt x="1177507" y="4533668"/>
                  </a:lnTo>
                  <a:lnTo>
                    <a:pt x="1170672" y="4577858"/>
                  </a:lnTo>
                  <a:lnTo>
                    <a:pt x="1163517" y="4621822"/>
                  </a:lnTo>
                  <a:lnTo>
                    <a:pt x="1156045" y="4665558"/>
                  </a:lnTo>
                  <a:lnTo>
                    <a:pt x="1148260" y="4709062"/>
                  </a:lnTo>
                  <a:lnTo>
                    <a:pt x="1140167" y="4752331"/>
                  </a:lnTo>
                  <a:lnTo>
                    <a:pt x="1131769" y="4795362"/>
                  </a:lnTo>
                  <a:lnTo>
                    <a:pt x="1123069" y="4838154"/>
                  </a:lnTo>
                  <a:lnTo>
                    <a:pt x="1114073" y="4880702"/>
                  </a:lnTo>
                  <a:lnTo>
                    <a:pt x="1104783" y="4923003"/>
                  </a:lnTo>
                  <a:lnTo>
                    <a:pt x="1095203" y="4965056"/>
                  </a:lnTo>
                  <a:lnTo>
                    <a:pt x="1085337" y="5006856"/>
                  </a:lnTo>
                  <a:lnTo>
                    <a:pt x="1075190" y="5048401"/>
                  </a:lnTo>
                  <a:lnTo>
                    <a:pt x="1064764" y="5089688"/>
                  </a:lnTo>
                  <a:lnTo>
                    <a:pt x="1054064" y="5130715"/>
                  </a:lnTo>
                  <a:lnTo>
                    <a:pt x="1043094" y="5171477"/>
                  </a:lnTo>
                  <a:lnTo>
                    <a:pt x="1031857" y="5211973"/>
                  </a:lnTo>
                  <a:lnTo>
                    <a:pt x="1020357" y="5252199"/>
                  </a:lnTo>
                  <a:lnTo>
                    <a:pt x="1008598" y="5292152"/>
                  </a:lnTo>
                  <a:lnTo>
                    <a:pt x="996584" y="5331829"/>
                  </a:lnTo>
                  <a:lnTo>
                    <a:pt x="984319" y="5371228"/>
                  </a:lnTo>
                  <a:lnTo>
                    <a:pt x="971806" y="5410346"/>
                  </a:lnTo>
                  <a:lnTo>
                    <a:pt x="959049" y="5449179"/>
                  </a:lnTo>
                  <a:lnTo>
                    <a:pt x="946053" y="5487725"/>
                  </a:lnTo>
                  <a:lnTo>
                    <a:pt x="932821" y="5525981"/>
                  </a:lnTo>
                  <a:lnTo>
                    <a:pt x="919356" y="5563944"/>
                  </a:lnTo>
                  <a:lnTo>
                    <a:pt x="905664" y="5601610"/>
                  </a:lnTo>
                  <a:lnTo>
                    <a:pt x="891746" y="5638977"/>
                  </a:lnTo>
                  <a:lnTo>
                    <a:pt x="877608" y="5676043"/>
                  </a:lnTo>
                  <a:lnTo>
                    <a:pt x="863253" y="5712803"/>
                  </a:lnTo>
                  <a:lnTo>
                    <a:pt x="848686" y="5749256"/>
                  </a:lnTo>
                  <a:lnTo>
                    <a:pt x="833909" y="5785398"/>
                  </a:lnTo>
                  <a:lnTo>
                    <a:pt x="818926" y="5821227"/>
                  </a:lnTo>
                  <a:lnTo>
                    <a:pt x="803742" y="5856738"/>
                  </a:lnTo>
                  <a:lnTo>
                    <a:pt x="788361" y="5891930"/>
                  </a:lnTo>
                  <a:lnTo>
                    <a:pt x="772785" y="5926800"/>
                  </a:lnTo>
                  <a:lnTo>
                    <a:pt x="741068" y="5995560"/>
                  </a:lnTo>
                  <a:lnTo>
                    <a:pt x="708622" y="6062996"/>
                  </a:lnTo>
                  <a:lnTo>
                    <a:pt x="675477" y="6129082"/>
                  </a:lnTo>
                  <a:lnTo>
                    <a:pt x="641663" y="6193797"/>
                  </a:lnTo>
                  <a:lnTo>
                    <a:pt x="607212" y="6257116"/>
                  </a:lnTo>
                  <a:lnTo>
                    <a:pt x="572155" y="6319017"/>
                  </a:lnTo>
                  <a:lnTo>
                    <a:pt x="536521" y="6379475"/>
                  </a:lnTo>
                  <a:lnTo>
                    <a:pt x="500341" y="6438468"/>
                  </a:lnTo>
                  <a:lnTo>
                    <a:pt x="463647" y="6495971"/>
                  </a:lnTo>
                  <a:lnTo>
                    <a:pt x="426469" y="6551962"/>
                  </a:lnTo>
                  <a:lnTo>
                    <a:pt x="388836" y="6606417"/>
                  </a:lnTo>
                  <a:lnTo>
                    <a:pt x="350781" y="6659313"/>
                  </a:lnTo>
                  <a:lnTo>
                    <a:pt x="312334" y="6710625"/>
                  </a:lnTo>
                  <a:lnTo>
                    <a:pt x="273525" y="6760331"/>
                  </a:lnTo>
                  <a:lnTo>
                    <a:pt x="234385" y="6808408"/>
                  </a:lnTo>
                  <a:lnTo>
                    <a:pt x="194945" y="6854831"/>
                  </a:lnTo>
                  <a:lnTo>
                    <a:pt x="1828800" y="6857999"/>
                  </a:lnTo>
                  <a:lnTo>
                    <a:pt x="1828800" y="142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D5D5D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73963" y="380746"/>
            <a:ext cx="74377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3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Уважаемые</a:t>
            </a:r>
            <a:r>
              <a:rPr sz="2400" b="0" spc="3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2400" b="0" spc="-4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жители</a:t>
            </a:r>
            <a:r>
              <a:rPr sz="2400" b="0" spc="1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2400" b="0" spc="-5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Хромцовского</a:t>
            </a:r>
            <a:r>
              <a:rPr sz="2400" b="0" spc="4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2400" b="0" spc="-30" dirty="0">
                <a:solidFill>
                  <a:srgbClr val="FFFFFF"/>
                </a:solidFill>
                <a:latin typeface="Franklin Gothic Medium"/>
                <a:cs typeface="Franklin Gothic Medium"/>
              </a:rPr>
              <a:t>сельского</a:t>
            </a:r>
            <a:r>
              <a:rPr sz="2400" b="0" spc="-1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sz="2400" b="0" spc="-25" dirty="0">
                <a:solidFill>
                  <a:srgbClr val="FFFFFF"/>
                </a:solidFill>
                <a:latin typeface="Franklin Gothic Medium"/>
                <a:cs typeface="Franklin Gothic Medium"/>
              </a:rPr>
              <a:t>поселения!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9513" y="1094943"/>
            <a:ext cx="8101965" cy="371665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Одна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из 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основных</a:t>
            </a:r>
            <a:r>
              <a:rPr sz="1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целей</a:t>
            </a:r>
            <a:r>
              <a:rPr sz="16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бюджетной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политики</a:t>
            </a:r>
            <a:r>
              <a:rPr sz="1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обеспечение</a:t>
            </a:r>
            <a:r>
              <a:rPr sz="16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прозрачности,</a:t>
            </a:r>
            <a:r>
              <a:rPr sz="1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открытости</a:t>
            </a:r>
            <a:r>
              <a:rPr sz="1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endParaRPr sz="1600">
              <a:latin typeface="Times New Roman"/>
              <a:cs typeface="Times New Roman"/>
            </a:endParaRPr>
          </a:p>
          <a:p>
            <a:pPr marL="381000" marR="53975">
              <a:lnSpc>
                <a:spcPct val="100000"/>
              </a:lnSpc>
            </a:pP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доступности</a:t>
            </a:r>
            <a:r>
              <a:rPr sz="16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Times New Roman"/>
                <a:cs typeface="Times New Roman"/>
              </a:rPr>
              <a:t>бюджетного</a:t>
            </a:r>
            <a:r>
              <a:rPr sz="1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процесса</a:t>
            </a:r>
            <a:r>
              <a:rPr sz="1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для</a:t>
            </a:r>
            <a:r>
              <a:rPr sz="1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населения.</a:t>
            </a:r>
            <a:r>
              <a:rPr sz="1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Инструментом</a:t>
            </a:r>
            <a:r>
              <a:rPr sz="16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реализации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этой</a:t>
            </a:r>
            <a:r>
              <a:rPr sz="1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цели </a:t>
            </a:r>
            <a:r>
              <a:rPr sz="1600" spc="-3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является</a:t>
            </a:r>
            <a:r>
              <a:rPr sz="1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Times New Roman"/>
                <a:cs typeface="Times New Roman"/>
              </a:rPr>
              <a:t>«Бюджет</a:t>
            </a:r>
            <a:r>
              <a:rPr sz="16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для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граждан».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>
              <a:latin typeface="Times New Roman"/>
              <a:cs typeface="Times New Roman"/>
            </a:endParaRPr>
          </a:p>
          <a:p>
            <a:pPr marL="381000" marR="5080" indent="-368935">
              <a:lnSpc>
                <a:spcPct val="100000"/>
              </a:lnSpc>
              <a:spcBef>
                <a:spcPts val="5"/>
              </a:spcBef>
            </a:pPr>
            <a:r>
              <a:rPr sz="1600" spc="-25" dirty="0">
                <a:solidFill>
                  <a:srgbClr val="FFFFFF"/>
                </a:solidFill>
                <a:latin typeface="Times New Roman"/>
                <a:cs typeface="Times New Roman"/>
              </a:rPr>
              <a:t>«Бюджет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для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граждан» -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это 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аналитический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материал, разрабатываемый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в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целях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ознакомления</a:t>
            </a:r>
            <a:r>
              <a:rPr sz="16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граждан</a:t>
            </a:r>
            <a:r>
              <a:rPr sz="16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с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основными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целями,</a:t>
            </a:r>
            <a:r>
              <a:rPr sz="16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задачами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приоритетными</a:t>
            </a:r>
            <a:r>
              <a:rPr sz="16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направлениями </a:t>
            </a:r>
            <a:r>
              <a:rPr sz="1600" spc="-3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бюджетной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политики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Хромцовского</a:t>
            </a:r>
            <a:r>
              <a:rPr sz="1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сельского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поселения,</a:t>
            </a:r>
            <a:r>
              <a:rPr sz="1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планируемыми</a:t>
            </a:r>
            <a:r>
              <a:rPr sz="16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endParaRPr sz="1600">
              <a:latin typeface="Times New Roman"/>
              <a:cs typeface="Times New Roman"/>
            </a:endParaRPr>
          </a:p>
          <a:p>
            <a:pPr marL="381000">
              <a:lnSpc>
                <a:spcPct val="100000"/>
              </a:lnSpc>
            </a:pP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достигнутыми</a:t>
            </a:r>
            <a:r>
              <a:rPr sz="16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Times New Roman"/>
                <a:cs typeface="Times New Roman"/>
              </a:rPr>
              <a:t>результатами</a:t>
            </a:r>
            <a:r>
              <a:rPr sz="16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использования</a:t>
            </a:r>
            <a:r>
              <a:rPr sz="1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бюджетных</a:t>
            </a:r>
            <a:r>
              <a:rPr sz="16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ассигнований.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00">
              <a:latin typeface="Times New Roman"/>
              <a:cs typeface="Times New Roman"/>
            </a:endParaRPr>
          </a:p>
          <a:p>
            <a:pPr marL="381000" marR="457200" indent="-368935">
              <a:lnSpc>
                <a:spcPct val="100000"/>
              </a:lnSpc>
            </a:pP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Надеемся,</a:t>
            </a:r>
            <a:r>
              <a:rPr sz="1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что</a:t>
            </a:r>
            <a:r>
              <a:rPr sz="1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представление 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бюджета</a:t>
            </a:r>
            <a:r>
              <a:rPr sz="16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в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понятной</a:t>
            </a:r>
            <a:r>
              <a:rPr sz="1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и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доступной</a:t>
            </a:r>
            <a:r>
              <a:rPr sz="16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форме</a:t>
            </a:r>
            <a:r>
              <a:rPr sz="1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повысит</a:t>
            </a:r>
            <a:r>
              <a:rPr sz="1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уровень </a:t>
            </a:r>
            <a:r>
              <a:rPr sz="1600" spc="-3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общественного</a:t>
            </a:r>
            <a:r>
              <a:rPr sz="16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участия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жителей</a:t>
            </a:r>
            <a:r>
              <a:rPr sz="16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в </a:t>
            </a:r>
            <a:r>
              <a:rPr sz="1600" spc="-20" dirty="0">
                <a:solidFill>
                  <a:srgbClr val="FFFFFF"/>
                </a:solidFill>
                <a:latin typeface="Times New Roman"/>
                <a:cs typeface="Times New Roman"/>
              </a:rPr>
              <a:t>бюджетном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 процессе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Хромцовского</a:t>
            </a:r>
            <a:r>
              <a:rPr sz="1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сельского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поселения.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25" dirty="0">
                <a:solidFill>
                  <a:srgbClr val="FFFFFF"/>
                </a:solidFill>
                <a:latin typeface="Times New Roman"/>
                <a:cs typeface="Times New Roman"/>
              </a:rPr>
              <a:t>«Бюджет</a:t>
            </a:r>
            <a:r>
              <a:rPr sz="16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для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 граждан</a:t>
            </a:r>
            <a:r>
              <a:rPr sz="16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Times New Roman"/>
                <a:cs typeface="Times New Roman"/>
              </a:rPr>
              <a:t>подготовлен</a:t>
            </a:r>
            <a:r>
              <a:rPr sz="16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администрацией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Хромцовского</a:t>
            </a:r>
            <a:r>
              <a:rPr sz="1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сельского</a:t>
            </a:r>
            <a:r>
              <a:rPr sz="16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поселения</a:t>
            </a:r>
            <a:endParaRPr sz="1600">
              <a:latin typeface="Times New Roman"/>
              <a:cs typeface="Times New Roman"/>
            </a:endParaRPr>
          </a:p>
          <a:p>
            <a:pPr marL="381000">
              <a:lnSpc>
                <a:spcPct val="100000"/>
              </a:lnSpc>
            </a:pP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Фурмановского</a:t>
            </a:r>
            <a:r>
              <a:rPr sz="1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муниципального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района.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1225" y="5541365"/>
            <a:ext cx="7938770" cy="12649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48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Место</a:t>
            </a:r>
            <a:r>
              <a:rPr sz="1600" spc="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нахождения:</a:t>
            </a:r>
            <a:r>
              <a:rPr sz="1600" spc="7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Ивановская</a:t>
            </a:r>
            <a:r>
              <a:rPr sz="16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область,</a:t>
            </a:r>
            <a:r>
              <a:rPr sz="16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Фурмановский</a:t>
            </a:r>
            <a:r>
              <a:rPr sz="1600" spc="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район,</a:t>
            </a:r>
            <a:r>
              <a:rPr sz="1600" spc="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село</a:t>
            </a:r>
            <a:r>
              <a:rPr sz="16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Хромцово,</a:t>
            </a:r>
            <a:r>
              <a:rPr sz="1600" spc="4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20" dirty="0">
                <a:solidFill>
                  <a:srgbClr val="FFFFFF"/>
                </a:solidFill>
                <a:latin typeface="Microsoft Sans Serif"/>
                <a:cs typeface="Microsoft Sans Serif"/>
              </a:rPr>
              <a:t>д.8</a:t>
            </a:r>
            <a:endParaRPr sz="16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tabLst>
                <a:tab pos="381000" algn="l"/>
              </a:tabLst>
            </a:pPr>
            <a:r>
              <a:rPr sz="1250" spc="-120" dirty="0">
                <a:solidFill>
                  <a:srgbClr val="6D9FAF"/>
                </a:solidFill>
                <a:latin typeface="Cambria"/>
                <a:cs typeface="Cambria"/>
              </a:rPr>
              <a:t>⦿	</a:t>
            </a:r>
            <a:r>
              <a:rPr sz="1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Телефон:</a:t>
            </a:r>
            <a:r>
              <a:rPr sz="160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(49341)</a:t>
            </a:r>
            <a:r>
              <a:rPr sz="16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98-1-01</a:t>
            </a:r>
            <a:endParaRPr sz="16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7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tabLst>
                <a:tab pos="381000" algn="l"/>
              </a:tabLst>
            </a:pPr>
            <a:r>
              <a:rPr sz="1250" spc="-114" dirty="0">
                <a:solidFill>
                  <a:srgbClr val="6D9FAF"/>
                </a:solidFill>
                <a:latin typeface="Cambria"/>
                <a:cs typeface="Cambria"/>
              </a:rPr>
              <a:t>⦿	</a:t>
            </a:r>
            <a:r>
              <a:rPr sz="1600" spc="-45" dirty="0">
                <a:solidFill>
                  <a:srgbClr val="FFFFFF"/>
                </a:solidFill>
                <a:latin typeface="Microsoft Sans Serif"/>
                <a:cs typeface="Microsoft Sans Serif"/>
              </a:rPr>
              <a:t>Факс:</a:t>
            </a:r>
            <a:r>
              <a:rPr sz="16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(49341)</a:t>
            </a:r>
            <a:r>
              <a:rPr sz="1600" spc="459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98-1-01</a:t>
            </a:r>
            <a:endParaRPr sz="16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8263" y="1423416"/>
            <a:ext cx="8001000" cy="9525"/>
          </a:xfrm>
          <a:custGeom>
            <a:avLst/>
            <a:gdLst/>
            <a:ahLst/>
            <a:cxnLst/>
            <a:rect l="l" t="t" r="r" b="b"/>
            <a:pathLst>
              <a:path w="8001000" h="9525">
                <a:moveTo>
                  <a:pt x="8001000" y="0"/>
                </a:moveTo>
                <a:lnTo>
                  <a:pt x="0" y="0"/>
                </a:lnTo>
                <a:lnTo>
                  <a:pt x="0" y="9144"/>
                </a:lnTo>
                <a:lnTo>
                  <a:pt x="8001000" y="9144"/>
                </a:lnTo>
                <a:lnTo>
                  <a:pt x="8001000" y="0"/>
                </a:lnTo>
                <a:close/>
              </a:path>
            </a:pathLst>
          </a:custGeom>
          <a:solidFill>
            <a:srgbClr val="71A27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26719" y="3709415"/>
          <a:ext cx="7985120" cy="13350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3144"/>
                <a:gridCol w="3898264"/>
                <a:gridCol w="1017904"/>
                <a:gridCol w="1017904"/>
                <a:gridCol w="1017904"/>
              </a:tblGrid>
              <a:tr h="188975">
                <a:tc rowSpan="2">
                  <a:txBody>
                    <a:bodyPr/>
                    <a:lstStyle/>
                    <a:p>
                      <a:pPr marR="8890" algn="ctr">
                        <a:lnSpc>
                          <a:spcPts val="1595"/>
                        </a:lnSpc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Раздел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R="11430" algn="ctr">
                        <a:lnSpc>
                          <a:spcPts val="1630"/>
                        </a:lnSpc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подраздел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7620" algn="ctr">
                        <a:lnSpc>
                          <a:spcPts val="1645"/>
                        </a:lnSpc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771525">
                        <a:lnSpc>
                          <a:spcPts val="1390"/>
                        </a:lnSpc>
                      </a:pPr>
                      <a:r>
                        <a:rPr sz="13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Сумма,</a:t>
                      </a:r>
                      <a:r>
                        <a:rPr sz="13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тысяч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рублей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962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323215">
                        <a:lnSpc>
                          <a:spcPts val="1630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323215">
                        <a:lnSpc>
                          <a:spcPts val="1630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4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325755">
                        <a:lnSpc>
                          <a:spcPts val="1630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5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362712">
                <a:tc>
                  <a:txBody>
                    <a:bodyPr/>
                    <a:lstStyle/>
                    <a:p>
                      <a:pPr marR="10795" algn="ctr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0503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33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1639"/>
                        </a:lnSpc>
                      </a:pP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Благоустройство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L="302260">
                        <a:lnSpc>
                          <a:spcPts val="1639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1733,5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L="302260">
                        <a:lnSpc>
                          <a:spcPts val="1639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554,8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1639"/>
                        </a:lnSpc>
                      </a:pPr>
                      <a:r>
                        <a:rPr lang="ru-RU" sz="1400" spc="-15" dirty="0" smtClean="0">
                          <a:latin typeface="Times New Roman"/>
                          <a:cs typeface="Times New Roman"/>
                        </a:rPr>
                        <a:t>538,6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</a:tr>
              <a:tr h="387096">
                <a:tc>
                  <a:txBody>
                    <a:bodyPr/>
                    <a:lstStyle/>
                    <a:p>
                      <a:pPr marR="6985" algn="ctr">
                        <a:lnSpc>
                          <a:spcPts val="1610"/>
                        </a:lnSpc>
                        <a:spcBef>
                          <a:spcPts val="1335"/>
                        </a:spcBef>
                      </a:pP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ИТОГО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69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300" b="1" dirty="0">
                        <a:latin typeface="Times New Roman"/>
                        <a:cs typeface="Times New Roman"/>
                      </a:endParaRPr>
                    </a:p>
                    <a:p>
                      <a:pPr marL="302260">
                        <a:lnSpc>
                          <a:spcPts val="1400"/>
                        </a:lnSpc>
                      </a:pPr>
                      <a:r>
                        <a:rPr lang="ru-RU" sz="1400" b="1" spc="-5" dirty="0" smtClean="0">
                          <a:latin typeface="Times New Roman"/>
                          <a:cs typeface="Times New Roman"/>
                        </a:rPr>
                        <a:t>1733,5</a:t>
                      </a:r>
                      <a:endParaRPr sz="14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300" b="1" dirty="0">
                        <a:latin typeface="Times New Roman"/>
                        <a:cs typeface="Times New Roman"/>
                      </a:endParaRPr>
                    </a:p>
                    <a:p>
                      <a:pPr marL="302260">
                        <a:lnSpc>
                          <a:spcPts val="1400"/>
                        </a:lnSpc>
                      </a:pPr>
                      <a:r>
                        <a:rPr lang="ru-RU" sz="1400" b="1" spc="-5" dirty="0" smtClean="0">
                          <a:latin typeface="Times New Roman"/>
                          <a:cs typeface="Times New Roman"/>
                        </a:rPr>
                        <a:t>554,8</a:t>
                      </a:r>
                      <a:endParaRPr sz="14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300" b="1" dirty="0">
                        <a:latin typeface="Times New Roman"/>
                        <a:cs typeface="Times New Roman"/>
                      </a:endParaRPr>
                    </a:p>
                    <a:p>
                      <a:pPr marL="304800">
                        <a:lnSpc>
                          <a:spcPts val="1400"/>
                        </a:lnSpc>
                      </a:pPr>
                      <a:r>
                        <a:rPr lang="ru-RU" sz="1400" b="1" spc="-15" dirty="0" smtClean="0">
                          <a:latin typeface="Times New Roman"/>
                          <a:cs typeface="Times New Roman"/>
                        </a:rPr>
                        <a:t>538,6</a:t>
                      </a:r>
                      <a:endParaRPr sz="14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432816" y="5071871"/>
            <a:ext cx="7970520" cy="0"/>
          </a:xfrm>
          <a:custGeom>
            <a:avLst/>
            <a:gdLst/>
            <a:ahLst/>
            <a:cxnLst/>
            <a:rect l="l" t="t" r="r" b="b"/>
            <a:pathLst>
              <a:path w="7970520">
                <a:moveTo>
                  <a:pt x="0" y="0"/>
                </a:moveTo>
                <a:lnTo>
                  <a:pt x="1018032" y="0"/>
                </a:lnTo>
              </a:path>
              <a:path w="7970520">
                <a:moveTo>
                  <a:pt x="1033272" y="0"/>
                </a:moveTo>
                <a:lnTo>
                  <a:pt x="4916424" y="0"/>
                </a:lnTo>
              </a:path>
              <a:path w="7970520">
                <a:moveTo>
                  <a:pt x="4931664" y="0"/>
                </a:moveTo>
                <a:lnTo>
                  <a:pt x="5934456" y="0"/>
                </a:lnTo>
              </a:path>
              <a:path w="7970520">
                <a:moveTo>
                  <a:pt x="5949696" y="0"/>
                </a:moveTo>
                <a:lnTo>
                  <a:pt x="6949439" y="0"/>
                </a:lnTo>
              </a:path>
              <a:path w="7970520">
                <a:moveTo>
                  <a:pt x="6967728" y="0"/>
                </a:moveTo>
                <a:lnTo>
                  <a:pt x="7970519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12419" y="3382517"/>
            <a:ext cx="389445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Жилищно</a:t>
            </a:r>
            <a:r>
              <a:rPr sz="1800" b="1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sz="1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коммунальное</a:t>
            </a:r>
            <a:r>
              <a:rPr sz="1800" b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хозяйство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07847" y="6565392"/>
            <a:ext cx="8037830" cy="0"/>
          </a:xfrm>
          <a:custGeom>
            <a:avLst/>
            <a:gdLst/>
            <a:ahLst/>
            <a:cxnLst/>
            <a:rect l="l" t="t" r="r" b="b"/>
            <a:pathLst>
              <a:path w="8037830">
                <a:moveTo>
                  <a:pt x="0" y="0"/>
                </a:moveTo>
                <a:lnTo>
                  <a:pt x="1712976" y="0"/>
                </a:lnTo>
              </a:path>
              <a:path w="8037830">
                <a:moveTo>
                  <a:pt x="1728215" y="0"/>
                </a:moveTo>
                <a:lnTo>
                  <a:pt x="5157216" y="0"/>
                </a:lnTo>
              </a:path>
              <a:path w="8037830">
                <a:moveTo>
                  <a:pt x="5172456" y="0"/>
                </a:moveTo>
                <a:lnTo>
                  <a:pt x="6117336" y="0"/>
                </a:lnTo>
              </a:path>
              <a:path w="8037830">
                <a:moveTo>
                  <a:pt x="6132576" y="0"/>
                </a:moveTo>
                <a:lnTo>
                  <a:pt x="7022592" y="0"/>
                </a:lnTo>
              </a:path>
              <a:path w="8037830">
                <a:moveTo>
                  <a:pt x="7037832" y="0"/>
                </a:moveTo>
                <a:lnTo>
                  <a:pt x="8037576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02995" y="5186553"/>
            <a:ext cx="3171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5" dirty="0">
                <a:solidFill>
                  <a:srgbClr val="FFFFFF"/>
                </a:solidFill>
                <a:latin typeface="Cambria"/>
                <a:cs typeface="Cambria"/>
              </a:rPr>
              <a:t>Культура</a:t>
            </a:r>
            <a:r>
              <a:rPr sz="1800" b="1" dirty="0">
                <a:solidFill>
                  <a:srgbClr val="FFFFFF"/>
                </a:solidFill>
                <a:latin typeface="Cambria"/>
                <a:cs typeface="Cambria"/>
              </a:rPr>
              <a:t> и</a:t>
            </a:r>
            <a:r>
              <a:rPr sz="1800" b="1" spc="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Cambria"/>
                <a:cs typeface="Cambria"/>
              </a:rPr>
              <a:t>кинематография</a:t>
            </a:r>
            <a:endParaRPr sz="1800">
              <a:latin typeface="Cambria"/>
              <a:cs typeface="Cambria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81583" y="1847088"/>
          <a:ext cx="7921622" cy="15483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4255"/>
                <a:gridCol w="3874135"/>
                <a:gridCol w="1009014"/>
                <a:gridCol w="1078864"/>
                <a:gridCol w="935354"/>
              </a:tblGrid>
              <a:tr h="304800">
                <a:tc rowSpan="2">
                  <a:txBody>
                    <a:bodyPr/>
                    <a:lstStyle/>
                    <a:p>
                      <a:pPr marL="92710">
                        <a:lnSpc>
                          <a:spcPts val="1630"/>
                        </a:lnSpc>
                        <a:spcBef>
                          <a:spcPts val="315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Раздел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92710">
                        <a:lnSpc>
                          <a:spcPts val="1630"/>
                        </a:lnSpc>
                      </a:pPr>
                      <a:r>
                        <a:rPr sz="14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подраздел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70421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Сумма,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тысяч</a:t>
                      </a:r>
                      <a:r>
                        <a:rPr sz="14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рублей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0596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3200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spc="-10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1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spc="-10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10" dirty="0" smtClean="0">
                          <a:latin typeface="Times New Roman"/>
                          <a:cs typeface="Times New Roman"/>
                        </a:rPr>
                        <a:t>4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2870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spc="-10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10" dirty="0" smtClean="0">
                          <a:latin typeface="Times New Roman"/>
                          <a:cs typeface="Times New Roman"/>
                        </a:rPr>
                        <a:t>5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0409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Дорожное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хозяйство</a:t>
                      </a:r>
                      <a:r>
                        <a:rPr sz="14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(дорожные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фонды)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626,5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657,9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L="26225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704,4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</a:tr>
              <a:tr h="432815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ИТОГО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ru-RU" sz="1400" b="1" spc="-5" dirty="0" smtClean="0">
                          <a:latin typeface="Times New Roman"/>
                          <a:cs typeface="Times New Roman"/>
                        </a:rPr>
                        <a:t>626,5</a:t>
                      </a:r>
                      <a:endParaRPr sz="14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ru-RU" sz="1400" b="1" spc="-5" dirty="0" smtClean="0">
                          <a:latin typeface="Times New Roman"/>
                          <a:cs typeface="Times New Roman"/>
                        </a:rPr>
                        <a:t>657,9</a:t>
                      </a:r>
                      <a:endParaRPr sz="14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26543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ru-RU" sz="1400" b="1" spc="-5" dirty="0" smtClean="0">
                          <a:latin typeface="Times New Roman"/>
                          <a:cs typeface="Times New Roman"/>
                        </a:rPr>
                        <a:t>704,4</a:t>
                      </a:r>
                      <a:endParaRPr sz="14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71A276"/>
                    </a:solidFill>
                  </a:tcPr>
                </a:tc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487680" y="3425952"/>
            <a:ext cx="7907020" cy="0"/>
          </a:xfrm>
          <a:custGeom>
            <a:avLst/>
            <a:gdLst/>
            <a:ahLst/>
            <a:cxnLst/>
            <a:rect l="l" t="t" r="r" b="b"/>
            <a:pathLst>
              <a:path w="7907020">
                <a:moveTo>
                  <a:pt x="0" y="0"/>
                </a:moveTo>
                <a:lnTo>
                  <a:pt x="1008888" y="0"/>
                </a:lnTo>
              </a:path>
              <a:path w="7907020">
                <a:moveTo>
                  <a:pt x="1024128" y="0"/>
                </a:moveTo>
                <a:lnTo>
                  <a:pt x="4892040" y="0"/>
                </a:lnTo>
              </a:path>
              <a:path w="7907020">
                <a:moveTo>
                  <a:pt x="4898136" y="0"/>
                </a:moveTo>
                <a:lnTo>
                  <a:pt x="5891784" y="0"/>
                </a:lnTo>
              </a:path>
              <a:path w="7907020">
                <a:moveTo>
                  <a:pt x="5907024" y="0"/>
                </a:moveTo>
                <a:lnTo>
                  <a:pt x="6970776" y="0"/>
                </a:lnTo>
              </a:path>
              <a:path w="7907020">
                <a:moveTo>
                  <a:pt x="6986016" y="0"/>
                </a:moveTo>
                <a:lnTo>
                  <a:pt x="7906512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96595" y="523189"/>
            <a:ext cx="7994015" cy="1285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755" algn="ctr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solidFill>
                  <a:srgbClr val="E6E9CA"/>
                </a:solidFill>
                <a:latin typeface="Times New Roman"/>
                <a:cs typeface="Times New Roman"/>
              </a:rPr>
              <a:t>Структура</a:t>
            </a:r>
            <a:r>
              <a:rPr sz="1800" spc="4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E6E9CA"/>
                </a:solidFill>
                <a:latin typeface="Times New Roman"/>
                <a:cs typeface="Times New Roman"/>
              </a:rPr>
              <a:t>расходов</a:t>
            </a:r>
            <a:r>
              <a:rPr sz="1800" spc="-1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E6E9CA"/>
                </a:solidFill>
                <a:latin typeface="Times New Roman"/>
                <a:cs typeface="Times New Roman"/>
              </a:rPr>
              <a:t>бюджета</a:t>
            </a:r>
            <a:r>
              <a:rPr sz="1800" spc="2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E6E9CA"/>
                </a:solidFill>
                <a:latin typeface="Times New Roman"/>
                <a:cs typeface="Times New Roman"/>
              </a:rPr>
              <a:t>Хромцовского</a:t>
            </a:r>
            <a:r>
              <a:rPr sz="1800" spc="-20" dirty="0">
                <a:solidFill>
                  <a:srgbClr val="E6E9CA"/>
                </a:solidFill>
                <a:latin typeface="Times New Roman"/>
                <a:cs typeface="Times New Roman"/>
              </a:rPr>
              <a:t> сельского</a:t>
            </a:r>
            <a:r>
              <a:rPr sz="1800" spc="4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E6E9CA"/>
                </a:solidFill>
                <a:latin typeface="Times New Roman"/>
                <a:cs typeface="Times New Roman"/>
              </a:rPr>
              <a:t>поселения</a:t>
            </a:r>
            <a:r>
              <a:rPr sz="1800" spc="47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5" dirty="0" err="1">
                <a:solidFill>
                  <a:srgbClr val="E6E9CA"/>
                </a:solidFill>
                <a:latin typeface="Times New Roman"/>
                <a:cs typeface="Times New Roman"/>
              </a:rPr>
              <a:t>на</a:t>
            </a:r>
            <a:r>
              <a:rPr sz="1800" spc="2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5" dirty="0" smtClean="0">
                <a:solidFill>
                  <a:srgbClr val="E6E9CA"/>
                </a:solidFill>
                <a:latin typeface="Times New Roman"/>
                <a:cs typeface="Times New Roman"/>
              </a:rPr>
              <a:t>202</a:t>
            </a:r>
            <a:r>
              <a:rPr lang="ru-RU" sz="1800" spc="5" dirty="0" smtClean="0">
                <a:solidFill>
                  <a:srgbClr val="E6E9CA"/>
                </a:solidFill>
                <a:latin typeface="Times New Roman"/>
                <a:cs typeface="Times New Roman"/>
              </a:rPr>
              <a:t>3</a:t>
            </a:r>
            <a:r>
              <a:rPr sz="1800" spc="-55" dirty="0" smtClean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E6E9CA"/>
                </a:solidFill>
                <a:latin typeface="Times New Roman"/>
                <a:cs typeface="Times New Roman"/>
              </a:rPr>
              <a:t>год</a:t>
            </a:r>
            <a:r>
              <a:rPr sz="1800" spc="-25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E6E9CA"/>
                </a:solidFill>
                <a:latin typeface="Times New Roman"/>
                <a:cs typeface="Times New Roman"/>
              </a:rPr>
              <a:t>и</a:t>
            </a:r>
            <a:endParaRPr sz="1800" dirty="0">
              <a:latin typeface="Times New Roman"/>
              <a:cs typeface="Times New Roman"/>
            </a:endParaRPr>
          </a:p>
          <a:p>
            <a:pPr marL="197485" algn="ctr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E6E9CA"/>
                </a:solidFill>
                <a:latin typeface="Times New Roman"/>
                <a:cs typeface="Times New Roman"/>
              </a:rPr>
              <a:t>плановый</a:t>
            </a:r>
            <a:r>
              <a:rPr sz="1800" spc="2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10" dirty="0" err="1">
                <a:solidFill>
                  <a:srgbClr val="E6E9CA"/>
                </a:solidFill>
                <a:latin typeface="Times New Roman"/>
                <a:cs typeface="Times New Roman"/>
              </a:rPr>
              <a:t>период</a:t>
            </a:r>
            <a:r>
              <a:rPr sz="1800" spc="-15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5" dirty="0" smtClean="0">
                <a:solidFill>
                  <a:srgbClr val="E6E9CA"/>
                </a:solidFill>
                <a:latin typeface="Times New Roman"/>
                <a:cs typeface="Times New Roman"/>
              </a:rPr>
              <a:t>202</a:t>
            </a:r>
            <a:r>
              <a:rPr lang="ru-RU" sz="1800" spc="5" dirty="0" smtClean="0">
                <a:solidFill>
                  <a:srgbClr val="E6E9CA"/>
                </a:solidFill>
                <a:latin typeface="Times New Roman"/>
                <a:cs typeface="Times New Roman"/>
              </a:rPr>
              <a:t>4</a:t>
            </a:r>
            <a:r>
              <a:rPr sz="1800" spc="5" dirty="0" smtClean="0">
                <a:solidFill>
                  <a:srgbClr val="E6E9CA"/>
                </a:solidFill>
                <a:latin typeface="Times New Roman"/>
                <a:cs typeface="Times New Roman"/>
              </a:rPr>
              <a:t>-202</a:t>
            </a:r>
            <a:r>
              <a:rPr lang="ru-RU" sz="1800" spc="5" dirty="0" smtClean="0">
                <a:solidFill>
                  <a:srgbClr val="E6E9CA"/>
                </a:solidFill>
                <a:latin typeface="Times New Roman"/>
                <a:cs typeface="Times New Roman"/>
              </a:rPr>
              <a:t>5</a:t>
            </a:r>
            <a:r>
              <a:rPr sz="1800" spc="-75" dirty="0" smtClean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E6E9CA"/>
                </a:solidFill>
                <a:latin typeface="Times New Roman"/>
                <a:cs typeface="Times New Roman"/>
              </a:rPr>
              <a:t>гг</a:t>
            </a:r>
            <a:r>
              <a:rPr sz="1800" spc="-1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E6E9CA"/>
                </a:solidFill>
                <a:latin typeface="Times New Roman"/>
                <a:cs typeface="Times New Roman"/>
              </a:rPr>
              <a:t>по</a:t>
            </a:r>
            <a:r>
              <a:rPr sz="1800" spc="1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E6E9CA"/>
                </a:solidFill>
                <a:latin typeface="Times New Roman"/>
                <a:cs typeface="Times New Roman"/>
              </a:rPr>
              <a:t>основным</a:t>
            </a:r>
            <a:r>
              <a:rPr sz="1800" spc="-10" dirty="0">
                <a:solidFill>
                  <a:srgbClr val="E6E9CA"/>
                </a:solidFill>
                <a:latin typeface="Times New Roman"/>
                <a:cs typeface="Times New Roman"/>
              </a:rPr>
              <a:t> разделам</a:t>
            </a:r>
            <a:r>
              <a:rPr sz="1800" spc="20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E6E9CA"/>
                </a:solidFill>
                <a:latin typeface="Times New Roman"/>
                <a:cs typeface="Times New Roman"/>
              </a:rPr>
              <a:t>и</a:t>
            </a:r>
            <a:r>
              <a:rPr sz="1800" spc="-5" dirty="0">
                <a:solidFill>
                  <a:srgbClr val="E6E9CA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E6E9CA"/>
                </a:solidFill>
                <a:latin typeface="Times New Roman"/>
                <a:cs typeface="Times New Roman"/>
              </a:rPr>
              <a:t>подразделам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9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Национальная</a:t>
            </a:r>
            <a:r>
              <a:rPr sz="1800" b="1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экономика</a:t>
            </a:r>
            <a:endParaRPr sz="1800" dirty="0">
              <a:latin typeface="Times New Roman"/>
              <a:cs typeface="Times New Roman"/>
            </a:endParaRPr>
          </a:p>
        </p:txBody>
      </p:sp>
      <p:graphicFrame>
        <p:nvGraphicFramePr>
          <p:cNvPr id="13" name="object 3"/>
          <p:cNvGraphicFramePr>
            <a:graphicFrameLocks noGrp="1"/>
          </p:cNvGraphicFramePr>
          <p:nvPr/>
        </p:nvGraphicFramePr>
        <p:xfrm>
          <a:off x="457200" y="5522978"/>
          <a:ext cx="7985120" cy="13350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3144"/>
                <a:gridCol w="3898264"/>
                <a:gridCol w="1017904"/>
                <a:gridCol w="1017904"/>
                <a:gridCol w="1017904"/>
              </a:tblGrid>
              <a:tr h="188975">
                <a:tc rowSpan="2">
                  <a:txBody>
                    <a:bodyPr/>
                    <a:lstStyle/>
                    <a:p>
                      <a:pPr marR="8890" algn="ctr">
                        <a:lnSpc>
                          <a:spcPts val="1595"/>
                        </a:lnSpc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Раздел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R="11430" algn="ctr">
                        <a:lnSpc>
                          <a:spcPts val="1630"/>
                        </a:lnSpc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подраздел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7620" algn="ctr">
                        <a:lnSpc>
                          <a:spcPts val="1645"/>
                        </a:lnSpc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771525">
                        <a:lnSpc>
                          <a:spcPts val="1390"/>
                        </a:lnSpc>
                      </a:pPr>
                      <a:r>
                        <a:rPr sz="13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Сумма,</a:t>
                      </a:r>
                      <a:r>
                        <a:rPr sz="13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тысяч</a:t>
                      </a:r>
                      <a:r>
                        <a:rPr sz="13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рублей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962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323215">
                        <a:lnSpc>
                          <a:spcPts val="1630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323215">
                        <a:lnSpc>
                          <a:spcPts val="1630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4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325755">
                        <a:lnSpc>
                          <a:spcPts val="1630"/>
                        </a:lnSpc>
                      </a:pPr>
                      <a:r>
                        <a:rPr sz="1400" spc="-5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5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362712">
                <a:tc>
                  <a:txBody>
                    <a:bodyPr/>
                    <a:lstStyle/>
                    <a:p>
                      <a:pPr marR="10795" algn="ctr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1400" spc="-10" dirty="0" smtClean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lang="ru-RU" sz="1400" spc="-10" dirty="0" smtClean="0">
                          <a:latin typeface="Times New Roman"/>
                          <a:cs typeface="Times New Roman"/>
                        </a:rPr>
                        <a:t>801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3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1639"/>
                        </a:lnSpc>
                      </a:pPr>
                      <a:r>
                        <a:rPr lang="ru-RU" sz="1400" spc="-15" dirty="0" smtClean="0">
                          <a:latin typeface="Times New Roman"/>
                          <a:cs typeface="Times New Roman"/>
                        </a:rPr>
                        <a:t>Культура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L="302260">
                        <a:lnSpc>
                          <a:spcPts val="1639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4288,2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L="302260">
                        <a:lnSpc>
                          <a:spcPts val="1639"/>
                        </a:lnSpc>
                      </a:pPr>
                      <a:r>
                        <a:rPr lang="ru-RU" sz="1400" spc="-5" dirty="0" smtClean="0">
                          <a:latin typeface="Times New Roman"/>
                          <a:cs typeface="Times New Roman"/>
                        </a:rPr>
                        <a:t>2311,1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1639"/>
                        </a:lnSpc>
                      </a:pPr>
                      <a:r>
                        <a:rPr lang="ru-RU" sz="1400" spc="-15" dirty="0" smtClean="0">
                          <a:latin typeface="Times New Roman"/>
                          <a:cs typeface="Times New Roman"/>
                        </a:rPr>
                        <a:t>2132,6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</a:tr>
              <a:tr h="387096">
                <a:tc>
                  <a:txBody>
                    <a:bodyPr/>
                    <a:lstStyle/>
                    <a:p>
                      <a:pPr marR="6985" algn="ctr">
                        <a:lnSpc>
                          <a:spcPts val="1610"/>
                        </a:lnSpc>
                        <a:spcBef>
                          <a:spcPts val="1335"/>
                        </a:spcBef>
                      </a:pP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ИТОГО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69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300" b="1" dirty="0">
                        <a:latin typeface="Times New Roman"/>
                        <a:cs typeface="Times New Roman"/>
                      </a:endParaRPr>
                    </a:p>
                    <a:p>
                      <a:pPr marL="302260">
                        <a:lnSpc>
                          <a:spcPts val="1400"/>
                        </a:lnSpc>
                      </a:pPr>
                      <a:r>
                        <a:rPr lang="ru-RU" sz="1400" b="1" spc="-5" dirty="0" smtClean="0">
                          <a:latin typeface="Times New Roman"/>
                          <a:cs typeface="Times New Roman"/>
                        </a:rPr>
                        <a:t>4288,2</a:t>
                      </a:r>
                      <a:endParaRPr sz="14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300" b="1" dirty="0">
                        <a:latin typeface="Times New Roman"/>
                        <a:cs typeface="Times New Roman"/>
                      </a:endParaRPr>
                    </a:p>
                    <a:p>
                      <a:pPr marL="302260">
                        <a:lnSpc>
                          <a:spcPts val="1400"/>
                        </a:lnSpc>
                      </a:pPr>
                      <a:r>
                        <a:rPr lang="ru-RU" sz="1400" b="1" spc="-5" dirty="0" smtClean="0">
                          <a:latin typeface="Times New Roman"/>
                          <a:cs typeface="Times New Roman"/>
                        </a:rPr>
                        <a:t>2311,1</a:t>
                      </a:r>
                      <a:endParaRPr sz="14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300" b="1" dirty="0">
                        <a:latin typeface="Times New Roman"/>
                        <a:cs typeface="Times New Roman"/>
                      </a:endParaRPr>
                    </a:p>
                    <a:p>
                      <a:pPr marL="304800">
                        <a:lnSpc>
                          <a:spcPts val="1400"/>
                        </a:lnSpc>
                      </a:pPr>
                      <a:r>
                        <a:rPr lang="ru-RU" sz="1400" b="1" spc="-15" dirty="0" smtClean="0">
                          <a:latin typeface="Times New Roman"/>
                          <a:cs typeface="Times New Roman"/>
                        </a:rPr>
                        <a:t>2132,6</a:t>
                      </a:r>
                      <a:endParaRPr sz="14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8263" y="1423416"/>
            <a:ext cx="8001000" cy="9525"/>
          </a:xfrm>
          <a:custGeom>
            <a:avLst/>
            <a:gdLst/>
            <a:ahLst/>
            <a:cxnLst/>
            <a:rect l="l" t="t" r="r" b="b"/>
            <a:pathLst>
              <a:path w="8001000" h="9525">
                <a:moveTo>
                  <a:pt x="8001000" y="0"/>
                </a:moveTo>
                <a:lnTo>
                  <a:pt x="0" y="0"/>
                </a:lnTo>
                <a:lnTo>
                  <a:pt x="0" y="9144"/>
                </a:lnTo>
                <a:lnTo>
                  <a:pt x="8001000" y="9144"/>
                </a:lnTo>
                <a:lnTo>
                  <a:pt x="8001000" y="0"/>
                </a:lnTo>
                <a:close/>
              </a:path>
            </a:pathLst>
          </a:custGeom>
          <a:solidFill>
            <a:srgbClr val="71A2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06297" y="595121"/>
            <a:ext cx="780605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2400" b="0" spc="-5" dirty="0">
                <a:latin typeface="Cambria"/>
                <a:cs typeface="Cambria"/>
              </a:rPr>
              <a:t>Динамика</a:t>
            </a:r>
            <a:r>
              <a:rPr sz="2400" b="0" spc="70" dirty="0">
                <a:latin typeface="Cambria"/>
                <a:cs typeface="Cambria"/>
              </a:rPr>
              <a:t> </a:t>
            </a:r>
            <a:r>
              <a:rPr sz="2400" b="0" dirty="0">
                <a:latin typeface="Trebuchet MS"/>
                <a:cs typeface="Trebuchet MS"/>
              </a:rPr>
              <a:t>(</a:t>
            </a:r>
            <a:r>
              <a:rPr sz="2400" b="0" dirty="0">
                <a:latin typeface="Cambria"/>
                <a:cs typeface="Cambria"/>
              </a:rPr>
              <a:t>структура</a:t>
            </a:r>
            <a:r>
              <a:rPr sz="2400" b="0" dirty="0">
                <a:latin typeface="Trebuchet MS"/>
                <a:cs typeface="Trebuchet MS"/>
              </a:rPr>
              <a:t>)</a:t>
            </a:r>
            <a:r>
              <a:rPr sz="2400" b="0" spc="-95" dirty="0">
                <a:latin typeface="Trebuchet MS"/>
                <a:cs typeface="Trebuchet MS"/>
              </a:rPr>
              <a:t> </a:t>
            </a:r>
            <a:r>
              <a:rPr sz="2400" b="0" spc="-15" dirty="0">
                <a:latin typeface="Cambria"/>
                <a:cs typeface="Cambria"/>
              </a:rPr>
              <a:t>расходов</a:t>
            </a:r>
            <a:r>
              <a:rPr sz="2400" b="0" spc="45" dirty="0">
                <a:latin typeface="Cambria"/>
                <a:cs typeface="Cambria"/>
              </a:rPr>
              <a:t> </a:t>
            </a:r>
            <a:r>
              <a:rPr sz="2400" b="0" spc="-15" dirty="0">
                <a:latin typeface="Cambria"/>
                <a:cs typeface="Cambria"/>
              </a:rPr>
              <a:t>бюджета</a:t>
            </a:r>
            <a:r>
              <a:rPr sz="2400" b="0" spc="70" dirty="0">
                <a:latin typeface="Cambria"/>
                <a:cs typeface="Cambria"/>
              </a:rPr>
              <a:t> </a:t>
            </a:r>
            <a:r>
              <a:rPr sz="2400" b="0" spc="-5" dirty="0">
                <a:latin typeface="Cambria"/>
                <a:cs typeface="Cambria"/>
              </a:rPr>
              <a:t>Хромцовского</a:t>
            </a:r>
            <a:endParaRPr sz="2400">
              <a:latin typeface="Cambria"/>
              <a:cs typeface="Cambria"/>
            </a:endParaRPr>
          </a:p>
          <a:p>
            <a:pPr marR="8255" algn="r">
              <a:lnSpc>
                <a:spcPct val="100000"/>
              </a:lnSpc>
            </a:pPr>
            <a:r>
              <a:rPr sz="2400" b="0" spc="-5" dirty="0">
                <a:latin typeface="Cambria"/>
                <a:cs typeface="Cambria"/>
              </a:rPr>
              <a:t>сельского</a:t>
            </a:r>
            <a:r>
              <a:rPr sz="2400" b="0" spc="5" dirty="0">
                <a:latin typeface="Cambria"/>
                <a:cs typeface="Cambria"/>
              </a:rPr>
              <a:t> </a:t>
            </a:r>
            <a:r>
              <a:rPr sz="2400" b="0" dirty="0">
                <a:latin typeface="Cambria"/>
                <a:cs typeface="Cambria"/>
              </a:rPr>
              <a:t>поселения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0782" y="4653872"/>
            <a:ext cx="1066165" cy="168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10"/>
              </a:lnSpc>
            </a:pPr>
            <a:r>
              <a:rPr sz="1200" spc="-10" dirty="0">
                <a:latin typeface="Times New Roman"/>
                <a:cs typeface="Times New Roman"/>
              </a:rPr>
              <a:t>к</a:t>
            </a:r>
            <a:r>
              <a:rPr sz="1200" dirty="0">
                <a:latin typeface="Times New Roman"/>
                <a:cs typeface="Times New Roman"/>
              </a:rPr>
              <a:t>ин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spc="5" dirty="0">
                <a:latin typeface="Times New Roman"/>
                <a:cs typeface="Times New Roman"/>
              </a:rPr>
              <a:t>м</a:t>
            </a:r>
            <a:r>
              <a:rPr sz="1200" spc="-30" dirty="0">
                <a:latin typeface="Times New Roman"/>
                <a:cs typeface="Times New Roman"/>
              </a:rPr>
              <a:t>а</a:t>
            </a:r>
            <a:r>
              <a:rPr sz="1200" spc="-25" dirty="0">
                <a:latin typeface="Times New Roman"/>
                <a:cs typeface="Times New Roman"/>
              </a:rPr>
              <a:t>т</a:t>
            </a:r>
            <a:r>
              <a:rPr sz="1200" spc="20" dirty="0">
                <a:latin typeface="Times New Roman"/>
                <a:cs typeface="Times New Roman"/>
              </a:rPr>
              <a:t>о</a:t>
            </a:r>
            <a:r>
              <a:rPr sz="1200" spc="10" dirty="0">
                <a:latin typeface="Times New Roman"/>
                <a:cs typeface="Times New Roman"/>
              </a:rPr>
              <a:t>г</a:t>
            </a:r>
            <a:r>
              <a:rPr sz="1200" dirty="0">
                <a:latin typeface="Times New Roman"/>
                <a:cs typeface="Times New Roman"/>
              </a:rPr>
              <a:t>р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spc="-10" dirty="0">
                <a:latin typeface="Times New Roman"/>
                <a:cs typeface="Times New Roman"/>
              </a:rPr>
              <a:t>ф</a:t>
            </a:r>
            <a:r>
              <a:rPr sz="1200" dirty="0">
                <a:latin typeface="Times New Roman"/>
                <a:cs typeface="Times New Roman"/>
              </a:rPr>
              <a:t>ия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90727" y="1709927"/>
          <a:ext cx="8219438" cy="36840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9750"/>
                <a:gridCol w="1871980"/>
                <a:gridCol w="866140"/>
                <a:gridCol w="923925"/>
                <a:gridCol w="1009014"/>
                <a:gridCol w="1009014"/>
                <a:gridCol w="1009015"/>
                <a:gridCol w="990600"/>
              </a:tblGrid>
              <a:tr h="435863">
                <a:tc>
                  <a:txBody>
                    <a:bodyPr/>
                    <a:lstStyle/>
                    <a:p>
                      <a:pPr marL="224790" marR="92075" indent="-140970">
                        <a:lnSpc>
                          <a:spcPts val="1370"/>
                        </a:lnSpc>
                        <a:spcBef>
                          <a:spcPts val="40"/>
                        </a:spcBef>
                      </a:pPr>
                      <a:r>
                        <a:rPr sz="1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е  л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ts val="1375"/>
                        </a:lnSpc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89535" indent="69850">
                        <a:lnSpc>
                          <a:spcPts val="1370"/>
                        </a:lnSpc>
                        <a:spcBef>
                          <a:spcPts val="40"/>
                        </a:spcBef>
                      </a:pPr>
                      <a:r>
                        <a:rPr sz="120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ru-RU" sz="120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год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и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пол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но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112395" marR="111125" indent="69850">
                        <a:lnSpc>
                          <a:spcPts val="1370"/>
                        </a:lnSpc>
                        <a:spcBef>
                          <a:spcPts val="40"/>
                        </a:spcBef>
                      </a:pPr>
                      <a:r>
                        <a:rPr sz="120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ru-RU" sz="120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21</a:t>
                      </a:r>
                      <a:r>
                        <a:rPr sz="1200" spc="-5" dirty="0" err="1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год</a:t>
                      </a:r>
                      <a:r>
                        <a:rPr sz="1200" spc="-5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пол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но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113664" marR="125095" indent="103505">
                        <a:lnSpc>
                          <a:spcPts val="1370"/>
                        </a:lnSpc>
                        <a:spcBef>
                          <a:spcPts val="40"/>
                        </a:spcBef>
                      </a:pPr>
                      <a:r>
                        <a:rPr sz="120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ru-RU" sz="120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22</a:t>
                      </a:r>
                      <a:r>
                        <a:rPr sz="120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 err="1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год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200" spc="-5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исполнено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113030" marR="125730" indent="103505">
                        <a:lnSpc>
                          <a:spcPts val="1370"/>
                        </a:lnSpc>
                        <a:spcBef>
                          <a:spcPts val="40"/>
                        </a:spcBef>
                      </a:pPr>
                      <a:r>
                        <a:rPr sz="120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20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20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год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ж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но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125095" indent="103505">
                        <a:lnSpc>
                          <a:spcPts val="1370"/>
                        </a:lnSpc>
                        <a:spcBef>
                          <a:spcPts val="40"/>
                        </a:spcBef>
                      </a:pPr>
                      <a:r>
                        <a:rPr sz="120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20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20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год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ж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но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  <a:tc>
                  <a:txBody>
                    <a:bodyPr/>
                    <a:lstStyle/>
                    <a:p>
                      <a:pPr marL="113664" marR="107314" indent="103505">
                        <a:lnSpc>
                          <a:spcPts val="1370"/>
                        </a:lnSpc>
                        <a:spcBef>
                          <a:spcPts val="40"/>
                        </a:spcBef>
                      </a:pPr>
                      <a:r>
                        <a:rPr sz="120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20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200" dirty="0" smtClean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год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ж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но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71A276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marL="18478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01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647065" marR="201295" indent="-454659">
                        <a:lnSpc>
                          <a:spcPts val="137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б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щ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spc="-12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ы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  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вопросы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ts val="1380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4062,27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249554">
                        <a:lnSpc>
                          <a:spcPts val="1380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4115,92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ts val="1380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4108,99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1380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4085,49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1380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2896,44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380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2896,44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252984">
                <a:tc>
                  <a:txBody>
                    <a:bodyPr/>
                    <a:lstStyle/>
                    <a:p>
                      <a:pPr marL="184785">
                        <a:lnSpc>
                          <a:spcPts val="138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02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38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Национальная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оборона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ts val="138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90,20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93,00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ts val="138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101,00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1385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115,40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1385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120,60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385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124,80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</a:tr>
              <a:tr h="688847">
                <a:tc>
                  <a:txBody>
                    <a:bodyPr/>
                    <a:lstStyle/>
                    <a:p>
                      <a:pPr marL="18478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03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260350" marR="269240" indent="3175" algn="ctr">
                        <a:lnSpc>
                          <a:spcPct val="951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Национальная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безопасность и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правоохранительная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6350" algn="ctr">
                        <a:lnSpc>
                          <a:spcPts val="120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деятельность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ts val="1380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51,02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290195">
                        <a:lnSpc>
                          <a:spcPts val="1380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37,57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ts val="1380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34,13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1380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50,00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1380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 b="1" dirty="0" smtClean="0">
                          <a:latin typeface="Times New Roman"/>
                          <a:cs typeface="Times New Roman"/>
                        </a:rPr>
                        <a:t>,0</a:t>
                      </a: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380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 b="1" dirty="0" smtClean="0">
                          <a:latin typeface="Times New Roman"/>
                          <a:cs typeface="Times New Roman"/>
                        </a:rPr>
                        <a:t>,0</a:t>
                      </a: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0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184785">
                        <a:lnSpc>
                          <a:spcPts val="138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04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ts val="138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Национальная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экономика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ts val="138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1107,86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L="290195">
                        <a:lnSpc>
                          <a:spcPts val="138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1995,80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/>
                          <a:cs typeface="Times New Roman"/>
                        </a:rPr>
                        <a:t>1703,97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1385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626,50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1385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657,89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385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704,43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</a:tr>
              <a:tr h="350519">
                <a:tc>
                  <a:txBody>
                    <a:bodyPr/>
                    <a:lstStyle/>
                    <a:p>
                      <a:pPr marL="184785">
                        <a:lnSpc>
                          <a:spcPts val="139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05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ts val="136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Жилищно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–коммунальное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1430" algn="ctr">
                        <a:lnSpc>
                          <a:spcPts val="130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хозяйство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ts val="139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2060,77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290195">
                        <a:lnSpc>
                          <a:spcPts val="139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2247,53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ctr">
                        <a:lnSpc>
                          <a:spcPts val="139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2932,31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1395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1733,51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ts val="1395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554,84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95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538,63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341375">
                <a:tc>
                  <a:txBody>
                    <a:bodyPr/>
                    <a:lstStyle/>
                    <a:p>
                      <a:pPr marL="184785">
                        <a:lnSpc>
                          <a:spcPts val="138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07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ts val="138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Образование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</a:tr>
              <a:tr h="252983">
                <a:tc>
                  <a:txBody>
                    <a:bodyPr/>
                    <a:lstStyle/>
                    <a:p>
                      <a:pPr marL="184785">
                        <a:lnSpc>
                          <a:spcPts val="14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08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ts val="1400"/>
                        </a:lnSpc>
                      </a:pP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Культура,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ts val="1400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5449,14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249554">
                        <a:lnSpc>
                          <a:spcPts val="1400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6159,96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ts val="1400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5204,08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1400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4288,16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1400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2311,10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400"/>
                        </a:lnSpc>
                      </a:pPr>
                      <a:r>
                        <a:rPr lang="ru-RU" sz="1200" b="1" dirty="0" smtClean="0">
                          <a:latin typeface="Times New Roman"/>
                          <a:cs typeface="Times New Roman"/>
                        </a:rPr>
                        <a:t>2132,65</a:t>
                      </a:r>
                      <a:endParaRPr sz="12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DFD4"/>
                    </a:solidFill>
                  </a:tcPr>
                </a:tc>
              </a:tr>
              <a:tr h="344424">
                <a:tc>
                  <a:txBody>
                    <a:bodyPr/>
                    <a:lstStyle/>
                    <a:p>
                      <a:pPr marL="184785">
                        <a:lnSpc>
                          <a:spcPts val="141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41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Социальная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политика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FEB"/>
                    </a:solidFill>
                  </a:tcPr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ts val="139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ВСЕГО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РАСХОДОВ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ts val="139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12821,26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249554">
                        <a:lnSpc>
                          <a:spcPts val="139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14649,78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ts val="139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14084,48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139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10899,06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1395"/>
                        </a:lnSpc>
                      </a:pP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6541,87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395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63</a:t>
                      </a:r>
                      <a:r>
                        <a:rPr lang="ru-RU" sz="1200" dirty="0" smtClean="0">
                          <a:latin typeface="Times New Roman"/>
                          <a:cs typeface="Times New Roman"/>
                        </a:rPr>
                        <a:t>97,95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4DFD4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496823" y="5407152"/>
            <a:ext cx="8217534" cy="0"/>
          </a:xfrm>
          <a:custGeom>
            <a:avLst/>
            <a:gdLst/>
            <a:ahLst/>
            <a:cxnLst/>
            <a:rect l="l" t="t" r="r" b="b"/>
            <a:pathLst>
              <a:path w="8217534">
                <a:moveTo>
                  <a:pt x="0" y="0"/>
                </a:moveTo>
                <a:lnTo>
                  <a:pt x="524256" y="0"/>
                </a:lnTo>
              </a:path>
              <a:path w="8217534">
                <a:moveTo>
                  <a:pt x="539496" y="0"/>
                </a:moveTo>
                <a:lnTo>
                  <a:pt x="2395728" y="0"/>
                </a:lnTo>
              </a:path>
              <a:path w="8217534">
                <a:moveTo>
                  <a:pt x="2410968" y="0"/>
                </a:moveTo>
                <a:lnTo>
                  <a:pt x="3258312" y="0"/>
                </a:lnTo>
              </a:path>
              <a:path w="8217534">
                <a:moveTo>
                  <a:pt x="3276600" y="0"/>
                </a:moveTo>
                <a:lnTo>
                  <a:pt x="4197096" y="0"/>
                </a:lnTo>
              </a:path>
              <a:path w="8217534">
                <a:moveTo>
                  <a:pt x="4200144" y="0"/>
                </a:moveTo>
                <a:lnTo>
                  <a:pt x="5193792" y="0"/>
                </a:lnTo>
              </a:path>
              <a:path w="8217534">
                <a:moveTo>
                  <a:pt x="5209032" y="0"/>
                </a:moveTo>
                <a:lnTo>
                  <a:pt x="6199632" y="0"/>
                </a:lnTo>
              </a:path>
              <a:path w="8217534">
                <a:moveTo>
                  <a:pt x="6217920" y="0"/>
                </a:moveTo>
                <a:lnTo>
                  <a:pt x="7211568" y="0"/>
                </a:lnTo>
              </a:path>
              <a:path w="8217534">
                <a:moveTo>
                  <a:pt x="7226808" y="0"/>
                </a:moveTo>
                <a:lnTo>
                  <a:pt x="8217408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732519" y="1716023"/>
            <a:ext cx="0" cy="3676015"/>
          </a:xfrm>
          <a:custGeom>
            <a:avLst/>
            <a:gdLst/>
            <a:ahLst/>
            <a:cxnLst/>
            <a:rect l="l" t="t" r="r" b="b"/>
            <a:pathLst>
              <a:path h="3676015">
                <a:moveTo>
                  <a:pt x="0" y="0"/>
                </a:moveTo>
                <a:lnTo>
                  <a:pt x="0" y="420624"/>
                </a:lnTo>
              </a:path>
              <a:path h="3676015">
                <a:moveTo>
                  <a:pt x="0" y="435863"/>
                </a:moveTo>
                <a:lnTo>
                  <a:pt x="0" y="768096"/>
                </a:lnTo>
              </a:path>
              <a:path h="3676015">
                <a:moveTo>
                  <a:pt x="0" y="783336"/>
                </a:moveTo>
                <a:lnTo>
                  <a:pt x="0" y="1021079"/>
                </a:lnTo>
              </a:path>
              <a:path h="3676015">
                <a:moveTo>
                  <a:pt x="0" y="1036320"/>
                </a:moveTo>
                <a:lnTo>
                  <a:pt x="0" y="1716024"/>
                </a:lnTo>
              </a:path>
              <a:path h="3676015">
                <a:moveTo>
                  <a:pt x="0" y="1725167"/>
                </a:moveTo>
                <a:lnTo>
                  <a:pt x="0" y="2051303"/>
                </a:lnTo>
              </a:path>
              <a:path h="3676015">
                <a:moveTo>
                  <a:pt x="0" y="2060448"/>
                </a:moveTo>
                <a:lnTo>
                  <a:pt x="0" y="2392680"/>
                </a:lnTo>
              </a:path>
              <a:path h="3676015">
                <a:moveTo>
                  <a:pt x="0" y="2410968"/>
                </a:moveTo>
                <a:lnTo>
                  <a:pt x="0" y="2737104"/>
                </a:lnTo>
              </a:path>
              <a:path h="3676015">
                <a:moveTo>
                  <a:pt x="0" y="2752344"/>
                </a:moveTo>
                <a:lnTo>
                  <a:pt x="0" y="2990088"/>
                </a:lnTo>
              </a:path>
              <a:path h="3676015">
                <a:moveTo>
                  <a:pt x="0" y="3005328"/>
                </a:moveTo>
                <a:lnTo>
                  <a:pt x="0" y="3334512"/>
                </a:lnTo>
              </a:path>
              <a:path h="3676015">
                <a:moveTo>
                  <a:pt x="0" y="3349752"/>
                </a:moveTo>
                <a:lnTo>
                  <a:pt x="0" y="3675888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33119" y="5615432"/>
            <a:ext cx="664019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Социально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sz="1800" spc="-15" dirty="0">
                <a:solidFill>
                  <a:srgbClr val="FFFFFF"/>
                </a:solidFill>
                <a:latin typeface="Times New Roman"/>
                <a:cs typeface="Times New Roman"/>
              </a:rPr>
              <a:t> значимые</a:t>
            </a:r>
            <a:r>
              <a:rPr sz="18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Times New Roman"/>
                <a:cs typeface="Times New Roman"/>
              </a:rPr>
              <a:t>расходы</a:t>
            </a:r>
            <a:r>
              <a:rPr sz="1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в</a:t>
            </a:r>
            <a:r>
              <a:rPr sz="18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Times New Roman"/>
                <a:cs typeface="Times New Roman"/>
              </a:rPr>
              <a:t>бюджете</a:t>
            </a:r>
            <a:r>
              <a:rPr sz="18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FFFFFF"/>
                </a:solidFill>
                <a:latin typeface="Times New Roman"/>
                <a:cs typeface="Times New Roman"/>
              </a:rPr>
              <a:t>Хромцовского</a:t>
            </a:r>
            <a:r>
              <a:rPr sz="18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Times New Roman"/>
                <a:cs typeface="Times New Roman"/>
              </a:rPr>
              <a:t>сельского </a:t>
            </a:r>
            <a:r>
              <a:rPr sz="1800" spc="-43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поселения в </a:t>
            </a:r>
            <a:r>
              <a:rPr sz="1800" spc="5" dirty="0" smtClean="0">
                <a:solidFill>
                  <a:srgbClr val="FFFFFF"/>
                </a:solidFill>
                <a:latin typeface="Times New Roman"/>
                <a:cs typeface="Times New Roman"/>
              </a:rPr>
              <a:t>202</a:t>
            </a:r>
            <a:r>
              <a:rPr lang="ru-RU" sz="1800" spc="5" dirty="0" smtClean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r>
              <a:rPr sz="1800" spc="5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Times New Roman"/>
                <a:cs typeface="Times New Roman"/>
              </a:rPr>
              <a:t>году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и </a:t>
            </a: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на плановый </a:t>
            </a:r>
            <a:r>
              <a:rPr sz="1800" spc="-10" dirty="0" err="1">
                <a:solidFill>
                  <a:srgbClr val="FFFFFF"/>
                </a:solidFill>
                <a:latin typeface="Times New Roman"/>
                <a:cs typeface="Times New Roman"/>
              </a:rPr>
              <a:t>период</a:t>
            </a:r>
            <a:r>
              <a:rPr sz="1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5" dirty="0" smtClean="0">
                <a:solidFill>
                  <a:srgbClr val="FFFFFF"/>
                </a:solidFill>
                <a:latin typeface="Times New Roman"/>
                <a:cs typeface="Times New Roman"/>
              </a:rPr>
              <a:t>202</a:t>
            </a:r>
            <a:r>
              <a:rPr lang="ru-RU" sz="1800" spc="5" dirty="0" smtClean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r>
              <a:rPr sz="1800" spc="5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и </a:t>
            </a:r>
            <a:r>
              <a:rPr sz="1800" spc="5" dirty="0" smtClean="0">
                <a:solidFill>
                  <a:srgbClr val="FFFFFF"/>
                </a:solidFill>
                <a:latin typeface="Times New Roman"/>
                <a:cs typeface="Times New Roman"/>
              </a:rPr>
              <a:t>202</a:t>
            </a:r>
            <a:r>
              <a:rPr lang="ru-RU" sz="1800" spc="5" dirty="0" smtClean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r>
              <a:rPr sz="1800" spc="5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Times New Roman"/>
                <a:cs typeface="Times New Roman"/>
              </a:rPr>
              <a:t>годов </a:t>
            </a: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не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imes New Roman"/>
                <a:cs typeface="Times New Roman"/>
              </a:rPr>
              <a:t>планируются.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2145" y="359790"/>
            <a:ext cx="8117840" cy="60013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21590" algn="just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соответствии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с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Федеральным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законом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«</a:t>
            </a:r>
            <a:r>
              <a:rPr sz="1400" spc="-25" dirty="0">
                <a:solidFill>
                  <a:srgbClr val="FFFFFF"/>
                </a:solidFill>
                <a:latin typeface="Cambria"/>
                <a:cs typeface="Cambria"/>
              </a:rPr>
              <a:t>Об</a:t>
            </a:r>
            <a:r>
              <a:rPr sz="1400" spc="-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общих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принципах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организации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местного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самоуправления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в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Российской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 Федерации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»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от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rebuchet MS"/>
                <a:cs typeface="Trebuchet MS"/>
              </a:rPr>
              <a:t>06.10.2003 </a:t>
            </a:r>
            <a:r>
              <a:rPr sz="1400" spc="5" dirty="0">
                <a:solidFill>
                  <a:srgbClr val="FFFFFF"/>
                </a:solidFill>
                <a:latin typeface="Times New Roman"/>
                <a:cs typeface="Times New Roman"/>
              </a:rPr>
              <a:t>№</a:t>
            </a:r>
            <a:r>
              <a:rPr sz="1400" spc="5" dirty="0">
                <a:solidFill>
                  <a:srgbClr val="FFFFFF"/>
                </a:solidFill>
                <a:latin typeface="Trebuchet MS"/>
                <a:cs typeface="Trebuchet MS"/>
              </a:rPr>
              <a:t>-131</a:t>
            </a:r>
            <a:r>
              <a:rPr sz="1400" spc="5" dirty="0">
                <a:solidFill>
                  <a:srgbClr val="FFFFFF"/>
                </a:solidFill>
                <a:latin typeface="Cambria"/>
                <a:cs typeface="Cambria"/>
              </a:rPr>
              <a:t>ФЗ</a:t>
            </a:r>
            <a:r>
              <a:rPr sz="1400" spc="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Законодательное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Собрание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Ивановской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области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приняло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Закон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35" dirty="0">
                <a:solidFill>
                  <a:srgbClr val="FFFFFF"/>
                </a:solidFill>
                <a:latin typeface="Trebuchet MS"/>
                <a:cs typeface="Trebuchet MS"/>
              </a:rPr>
              <a:t>«</a:t>
            </a:r>
            <a:r>
              <a:rPr sz="1400" spc="-35" dirty="0">
                <a:solidFill>
                  <a:srgbClr val="FFFFFF"/>
                </a:solidFill>
                <a:latin typeface="Cambria"/>
                <a:cs typeface="Cambria"/>
              </a:rPr>
              <a:t>О</a:t>
            </a:r>
            <a:r>
              <a:rPr sz="1400" spc="-3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городском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и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сельских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поселениях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Фурмановском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муниципальном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районе</a:t>
            </a:r>
            <a:r>
              <a:rPr sz="1400" spc="-15" dirty="0">
                <a:solidFill>
                  <a:srgbClr val="FFFFFF"/>
                </a:solidFill>
                <a:latin typeface="Trebuchet MS"/>
                <a:cs typeface="Trebuchet MS"/>
              </a:rPr>
              <a:t>»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от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Trebuchet MS"/>
                <a:cs typeface="Trebuchet MS"/>
              </a:rPr>
              <a:t>24</a:t>
            </a:r>
            <a:r>
              <a:rPr sz="14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февраля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Trebuchet MS"/>
                <a:cs typeface="Trebuchet MS"/>
              </a:rPr>
              <a:t>2005</a:t>
            </a:r>
            <a:r>
              <a:rPr sz="140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года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Times New Roman"/>
                <a:cs typeface="Times New Roman"/>
              </a:rPr>
              <a:t>№</a:t>
            </a:r>
            <a:r>
              <a:rPr sz="14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rebuchet MS"/>
                <a:cs typeface="Trebuchet MS"/>
              </a:rPr>
              <a:t>51-03.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свете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решения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Ивановского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Законодательного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Собрания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об объединении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двух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сельских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администраций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(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Хромцовской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40" dirty="0">
                <a:solidFill>
                  <a:srgbClr val="FFFFFF"/>
                </a:solidFill>
                <a:latin typeface="Cambria"/>
                <a:cs typeface="Cambria"/>
              </a:rPr>
              <a:t>с</a:t>
            </a:r>
            <a:r>
              <a:rPr sz="1400" spc="-40" dirty="0">
                <a:solidFill>
                  <a:srgbClr val="FFFFFF"/>
                </a:solidFill>
                <a:latin typeface="Trebuchet MS"/>
                <a:cs typeface="Trebuchet MS"/>
              </a:rPr>
              <a:t>/</a:t>
            </a:r>
            <a:r>
              <a:rPr sz="1400" spc="-40" dirty="0">
                <a:solidFill>
                  <a:srgbClr val="FFFFFF"/>
                </a:solidFill>
                <a:latin typeface="Cambria"/>
                <a:cs typeface="Cambria"/>
              </a:rPr>
              <a:t>а</a:t>
            </a:r>
            <a:r>
              <a:rPr sz="1400" spc="-3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и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Марьинской</a:t>
            </a:r>
            <a:r>
              <a:rPr sz="1400" spc="5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35" dirty="0">
                <a:solidFill>
                  <a:srgbClr val="FFFFFF"/>
                </a:solidFill>
                <a:latin typeface="Cambria"/>
                <a:cs typeface="Cambria"/>
              </a:rPr>
              <a:t>с</a:t>
            </a:r>
            <a:r>
              <a:rPr sz="1400" spc="-35" dirty="0">
                <a:solidFill>
                  <a:srgbClr val="FFFFFF"/>
                </a:solidFill>
                <a:latin typeface="Trebuchet MS"/>
                <a:cs typeface="Trebuchet MS"/>
              </a:rPr>
              <a:t>/</a:t>
            </a:r>
            <a:r>
              <a:rPr sz="1400" spc="-35" dirty="0">
                <a:solidFill>
                  <a:srgbClr val="FFFFFF"/>
                </a:solidFill>
                <a:latin typeface="Cambria"/>
                <a:cs typeface="Cambria"/>
              </a:rPr>
              <a:t>а</a:t>
            </a:r>
            <a:r>
              <a:rPr sz="1400" spc="-35" dirty="0">
                <a:solidFill>
                  <a:srgbClr val="FFFFFF"/>
                </a:solidFill>
                <a:latin typeface="Trebuchet MS"/>
                <a:cs typeface="Trebuchet MS"/>
              </a:rPr>
              <a:t>)</a:t>
            </a:r>
            <a:r>
              <a:rPr sz="14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было</a:t>
            </a:r>
            <a:r>
              <a:rPr sz="1400" spc="6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образовано</a:t>
            </a:r>
            <a:r>
              <a:rPr sz="1400" spc="6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Хромцовское</a:t>
            </a:r>
            <a:r>
              <a:rPr sz="1400" spc="5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сельское</a:t>
            </a:r>
            <a:r>
              <a:rPr sz="1400" spc="6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поселение</a:t>
            </a:r>
            <a:r>
              <a:rPr sz="1400" spc="5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с</a:t>
            </a:r>
            <a:r>
              <a:rPr sz="1400" spc="6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административным</a:t>
            </a:r>
            <a:r>
              <a:rPr sz="1400" spc="6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центром</a:t>
            </a:r>
            <a:endParaRPr sz="1400" dirty="0">
              <a:latin typeface="Cambria"/>
              <a:cs typeface="Cambria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-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село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Cambria"/>
                <a:cs typeface="Cambria"/>
              </a:rPr>
              <a:t>Хромцово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составе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населённых</a:t>
            </a:r>
            <a:r>
              <a:rPr sz="1400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Cambria"/>
                <a:cs typeface="Cambria"/>
              </a:rPr>
              <a:t>пунктов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: </a:t>
            </a:r>
            <a:r>
              <a:rPr sz="1400" spc="-25" dirty="0">
                <a:solidFill>
                  <a:srgbClr val="FFFFFF"/>
                </a:solidFill>
                <a:latin typeface="Cambria"/>
                <a:cs typeface="Cambria"/>
              </a:rPr>
              <a:t>д</a:t>
            </a:r>
            <a:r>
              <a:rPr sz="1400" spc="-25" dirty="0" smtClean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lang="ru-RU" sz="1400" spc="-25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5" dirty="0" err="1" smtClean="0">
                <a:solidFill>
                  <a:srgbClr val="FFFFFF"/>
                </a:solidFill>
                <a:latin typeface="Cambria"/>
                <a:cs typeface="Cambria"/>
              </a:rPr>
              <a:t>Новинки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Cambria"/>
                <a:cs typeface="Cambria"/>
              </a:rPr>
              <a:t>с</a:t>
            </a:r>
            <a:r>
              <a:rPr sz="1400" spc="-20" dirty="0" smtClean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lang="ru-RU" sz="1400" spc="-20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0" dirty="0" err="1" smtClean="0">
                <a:solidFill>
                  <a:srgbClr val="FFFFFF"/>
                </a:solidFill>
                <a:latin typeface="Cambria"/>
                <a:cs typeface="Cambria"/>
              </a:rPr>
              <a:t>Марьинское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1400" spc="-20" dirty="0">
                <a:solidFill>
                  <a:srgbClr val="FFFFFF"/>
                </a:solidFill>
                <a:latin typeface="Cambria"/>
                <a:cs typeface="Cambria"/>
              </a:rPr>
              <a:t>д</a:t>
            </a:r>
            <a:r>
              <a:rPr sz="1400" spc="-20" dirty="0" smtClean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lang="ru-RU" sz="1400" spc="-20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0" dirty="0" err="1" smtClean="0">
                <a:solidFill>
                  <a:srgbClr val="FFFFFF"/>
                </a:solidFill>
                <a:latin typeface="Cambria"/>
                <a:cs typeface="Cambria"/>
              </a:rPr>
              <a:t>Новое</a:t>
            </a:r>
            <a:r>
              <a:rPr sz="1400" spc="270" dirty="0" smtClean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Первое</a:t>
            </a:r>
            <a:r>
              <a:rPr sz="1400" spc="-15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Cambria"/>
                <a:cs typeface="Cambria"/>
              </a:rPr>
              <a:t>д</a:t>
            </a:r>
            <a:r>
              <a:rPr sz="1400" spc="-20" dirty="0" smtClean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lang="ru-RU" sz="1400" spc="-20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0" dirty="0" err="1" smtClean="0">
                <a:solidFill>
                  <a:srgbClr val="FFFFFF"/>
                </a:solidFill>
                <a:latin typeface="Cambria"/>
                <a:cs typeface="Cambria"/>
              </a:rPr>
              <a:t>Слабунино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14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30" dirty="0">
                <a:solidFill>
                  <a:srgbClr val="FFFFFF"/>
                </a:solidFill>
                <a:latin typeface="Cambria"/>
                <a:cs typeface="Cambria"/>
              </a:rPr>
              <a:t>д</a:t>
            </a:r>
            <a:r>
              <a:rPr sz="1400" spc="-30" dirty="0" smtClean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lang="ru-RU" sz="1400" spc="-30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30" dirty="0" err="1" smtClean="0">
                <a:solidFill>
                  <a:srgbClr val="FFFFFF"/>
                </a:solidFill>
                <a:latin typeface="Cambria"/>
                <a:cs typeface="Cambria"/>
              </a:rPr>
              <a:t>Скоково</a:t>
            </a:r>
            <a:r>
              <a:rPr sz="1400" spc="-30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mbria"/>
                <a:cs typeface="Cambria"/>
              </a:rPr>
              <a:t>д</a:t>
            </a:r>
            <a:r>
              <a:rPr sz="1400" spc="-25" dirty="0" smtClean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lang="ru-RU" sz="1400" spc="-25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5" dirty="0" err="1" smtClean="0">
                <a:solidFill>
                  <a:srgbClr val="FFFFFF"/>
                </a:solidFill>
                <a:latin typeface="Cambria"/>
                <a:cs typeface="Cambria"/>
              </a:rPr>
              <a:t>Филиковка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mbria"/>
                <a:cs typeface="Cambria"/>
              </a:rPr>
              <a:t>д</a:t>
            </a:r>
            <a:r>
              <a:rPr sz="1400" spc="-25" dirty="0" smtClean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lang="ru-RU" sz="1400" spc="-25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5" dirty="0" err="1" smtClean="0">
                <a:solidFill>
                  <a:srgbClr val="FFFFFF"/>
                </a:solidFill>
                <a:latin typeface="Cambria"/>
                <a:cs typeface="Cambria"/>
              </a:rPr>
              <a:t>Вакорино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mbria"/>
                <a:cs typeface="Cambria"/>
              </a:rPr>
              <a:t>д</a:t>
            </a:r>
            <a:r>
              <a:rPr sz="1400" spc="-25" dirty="0" smtClean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lang="ru-RU" sz="1400" spc="-25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5" dirty="0" err="1" smtClean="0">
                <a:solidFill>
                  <a:srgbClr val="FFFFFF"/>
                </a:solidFill>
                <a:latin typeface="Cambria"/>
                <a:cs typeface="Cambria"/>
              </a:rPr>
              <a:t>Вахрово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65" dirty="0">
                <a:solidFill>
                  <a:srgbClr val="FFFFFF"/>
                </a:solidFill>
                <a:latin typeface="Cambria"/>
                <a:cs typeface="Cambria"/>
              </a:rPr>
              <a:t>д</a:t>
            </a:r>
            <a:r>
              <a:rPr sz="1400" spc="-65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14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станции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Малаховская</a:t>
            </a:r>
            <a:r>
              <a:rPr sz="1400" spc="-15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30" dirty="0">
                <a:solidFill>
                  <a:srgbClr val="FFFFFF"/>
                </a:solidFill>
                <a:latin typeface="Cambria"/>
                <a:cs typeface="Cambria"/>
              </a:rPr>
              <a:t>д</a:t>
            </a:r>
            <a:r>
              <a:rPr sz="1400" spc="-30" dirty="0" smtClean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lang="ru-RU" sz="1400" spc="-30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30" dirty="0" err="1" smtClean="0">
                <a:solidFill>
                  <a:srgbClr val="FFFFFF"/>
                </a:solidFill>
                <a:latin typeface="Cambria"/>
                <a:cs typeface="Cambria"/>
              </a:rPr>
              <a:t>Маланино</a:t>
            </a:r>
            <a:r>
              <a:rPr sz="1400" spc="-30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1400" spc="-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mbria"/>
                <a:cs typeface="Cambria"/>
              </a:rPr>
              <a:t>с</a:t>
            </a:r>
            <a:r>
              <a:rPr sz="1400" spc="-25" dirty="0" smtClean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lang="ru-RU" sz="1400" spc="-25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5" dirty="0" err="1" smtClean="0">
                <a:solidFill>
                  <a:srgbClr val="FFFFFF"/>
                </a:solidFill>
                <a:latin typeface="Cambria"/>
                <a:cs typeface="Cambria"/>
              </a:rPr>
              <a:t>Березники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1400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65" dirty="0">
                <a:solidFill>
                  <a:srgbClr val="FFFFFF"/>
                </a:solidFill>
                <a:latin typeface="Cambria"/>
                <a:cs typeface="Cambria"/>
              </a:rPr>
              <a:t>д</a:t>
            </a:r>
            <a:r>
              <a:rPr sz="1400" spc="-65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1400" spc="-1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ru-RU" sz="1400" spc="-16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0" smtClean="0">
                <a:solidFill>
                  <a:srgbClr val="FFFFFF"/>
                </a:solidFill>
                <a:latin typeface="Cambria"/>
                <a:cs typeface="Cambria"/>
              </a:rPr>
              <a:t>Мостечное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400" dirty="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</a:pP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Центром</a:t>
            </a:r>
            <a:r>
              <a:rPr sz="1400" spc="24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Хромцовской</a:t>
            </a:r>
            <a:r>
              <a:rPr sz="1400" spc="24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сельской</a:t>
            </a:r>
            <a:r>
              <a:rPr sz="1400" spc="25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администрации</a:t>
            </a:r>
            <a:r>
              <a:rPr sz="1400" spc="24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являлось</a:t>
            </a:r>
            <a:r>
              <a:rPr sz="1400" spc="254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село</a:t>
            </a:r>
            <a:r>
              <a:rPr sz="1400" spc="25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Хромцово</a:t>
            </a:r>
            <a:r>
              <a:rPr sz="1400" spc="-1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1400" spc="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r>
              <a:rPr sz="1400" spc="23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котором</a:t>
            </a:r>
            <a:r>
              <a:rPr sz="1400" spc="24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первые</a:t>
            </a:r>
            <a:r>
              <a:rPr sz="1400" spc="26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два</a:t>
            </a:r>
            <a:endParaRPr sz="1400" dirty="0">
              <a:latin typeface="Cambria"/>
              <a:cs typeface="Cambria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60-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ти</a:t>
            </a:r>
            <a:r>
              <a:rPr sz="1400" spc="6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квартирных</a:t>
            </a:r>
            <a:r>
              <a:rPr sz="1400" spc="1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дома</a:t>
            </a:r>
            <a:r>
              <a:rPr sz="1400" spc="6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были</a:t>
            </a:r>
            <a:r>
              <a:rPr sz="1400" spc="8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заселены</a:t>
            </a:r>
            <a:r>
              <a:rPr sz="1400" spc="10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r>
              <a:rPr sz="1400" spc="4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Trebuchet MS"/>
                <a:cs typeface="Trebuchet MS"/>
              </a:rPr>
              <a:t>1972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35" dirty="0">
                <a:solidFill>
                  <a:srgbClr val="FFFFFF"/>
                </a:solidFill>
                <a:latin typeface="Cambria"/>
                <a:cs typeface="Cambria"/>
              </a:rPr>
              <a:t>году</a:t>
            </a:r>
            <a:r>
              <a:rPr sz="1400" spc="-35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400" dirty="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</a:pP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Численность</a:t>
            </a:r>
            <a:r>
              <a:rPr sz="1400" spc="7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населения</a:t>
            </a:r>
            <a:r>
              <a:rPr sz="1400" spc="1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Trebuchet MS"/>
                <a:cs typeface="Trebuchet MS"/>
              </a:rPr>
              <a:t>1500</a:t>
            </a:r>
            <a:r>
              <a:rPr sz="14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mbria"/>
                <a:cs typeface="Cambria"/>
              </a:rPr>
              <a:t>человек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400" dirty="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</a:pP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r>
              <a:rPr sz="1400" spc="5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поселении</a:t>
            </a:r>
            <a:r>
              <a:rPr sz="1400" spc="509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имеет</a:t>
            </a:r>
            <a:r>
              <a:rPr sz="1400" spc="5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общеобразовательную</a:t>
            </a:r>
            <a:r>
              <a:rPr sz="1400" spc="54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30" dirty="0">
                <a:solidFill>
                  <a:srgbClr val="FFFFFF"/>
                </a:solidFill>
                <a:latin typeface="Cambria"/>
                <a:cs typeface="Cambria"/>
              </a:rPr>
              <a:t>школу</a:t>
            </a:r>
            <a:r>
              <a:rPr sz="1400" spc="-30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1400" spc="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детский</a:t>
            </a:r>
            <a:r>
              <a:rPr sz="1400" spc="509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35" dirty="0">
                <a:solidFill>
                  <a:srgbClr val="FFFFFF"/>
                </a:solidFill>
                <a:latin typeface="Cambria"/>
                <a:cs typeface="Cambria"/>
              </a:rPr>
              <a:t>сад</a:t>
            </a:r>
            <a:r>
              <a:rPr sz="1400" spc="-3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1400" spc="2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1400" spc="3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сельских</a:t>
            </a:r>
            <a:r>
              <a:rPr sz="1400" spc="5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дома</a:t>
            </a:r>
            <a:r>
              <a:rPr sz="1400" spc="50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mbria"/>
                <a:cs typeface="Cambria"/>
              </a:rPr>
              <a:t>культуры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1400" spc="2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endParaRPr sz="1400" dirty="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</a:pPr>
            <a:r>
              <a:rPr sz="1400" spc="-25" dirty="0">
                <a:solidFill>
                  <a:srgbClr val="FFFFFF"/>
                </a:solidFill>
                <a:latin typeface="Cambria"/>
                <a:cs typeface="Cambria"/>
              </a:rPr>
              <a:t>библиотеки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1400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1400" spc="-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mbria"/>
                <a:cs typeface="Cambria"/>
              </a:rPr>
              <a:t>отделения</a:t>
            </a:r>
            <a:r>
              <a:rPr sz="1400" spc="13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mbria"/>
                <a:cs typeface="Cambria"/>
              </a:rPr>
              <a:t>связи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1400" spc="-1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1400" spc="-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60" dirty="0">
                <a:solidFill>
                  <a:srgbClr val="FFFFFF"/>
                </a:solidFill>
                <a:latin typeface="Cambria"/>
                <a:cs typeface="Cambria"/>
              </a:rPr>
              <a:t>АТС</a:t>
            </a:r>
            <a:r>
              <a:rPr sz="1400" spc="-60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1400" spc="-1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Trebuchet MS"/>
                <a:cs typeface="Trebuchet MS"/>
              </a:rPr>
              <a:t>4</a:t>
            </a:r>
            <a:r>
              <a:rPr sz="14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магазина</a:t>
            </a:r>
            <a:endParaRPr sz="1400" dirty="0">
              <a:latin typeface="Cambria"/>
              <a:cs typeface="Cambria"/>
            </a:endParaRPr>
          </a:p>
          <a:p>
            <a:pPr marL="12700" marR="18415" algn="just">
              <a:lnSpc>
                <a:spcPct val="100000"/>
              </a:lnSpc>
              <a:spcBef>
                <a:spcPts val="5"/>
              </a:spcBef>
            </a:pP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Решением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Ивановского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облисполкома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Times New Roman"/>
                <a:cs typeface="Times New Roman"/>
              </a:rPr>
              <a:t>№ </a:t>
            </a:r>
            <a:r>
              <a:rPr sz="1400" spc="40" dirty="0">
                <a:solidFill>
                  <a:srgbClr val="FFFFFF"/>
                </a:solidFill>
                <a:latin typeface="Trebuchet MS"/>
                <a:cs typeface="Trebuchet MS"/>
              </a:rPr>
              <a:t>20\11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от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rebuchet MS"/>
                <a:cs typeface="Trebuchet MS"/>
              </a:rPr>
              <a:t>15.11.1976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года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в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Фурмановском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районе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был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образован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Хромцовский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сельсовет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с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центром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в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mbria"/>
                <a:cs typeface="Cambria"/>
              </a:rPr>
              <a:t>п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1400" spc="-25" dirty="0">
                <a:solidFill>
                  <a:srgbClr val="FFFFFF"/>
                </a:solidFill>
                <a:latin typeface="Cambria"/>
                <a:cs typeface="Cambria"/>
              </a:rPr>
              <a:t>Хромцово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.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состав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Хромцовского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сельсовета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вошли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следующие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населённые</a:t>
            </a:r>
            <a:r>
              <a:rPr sz="1400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Cambria"/>
                <a:cs typeface="Cambria"/>
              </a:rPr>
              <a:t>пункты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:</a:t>
            </a:r>
            <a:r>
              <a:rPr sz="14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35" dirty="0">
                <a:solidFill>
                  <a:srgbClr val="FFFFFF"/>
                </a:solidFill>
                <a:latin typeface="Cambria"/>
                <a:cs typeface="Cambria"/>
              </a:rPr>
              <a:t>дер</a:t>
            </a:r>
            <a:r>
              <a:rPr sz="1400" spc="-35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14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Новинки</a:t>
            </a:r>
            <a:r>
              <a:rPr sz="1400" spc="-1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ранее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находившаяся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в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Каликинском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сельсовете</a:t>
            </a:r>
            <a:r>
              <a:rPr sz="1400" spc="-1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30" dirty="0">
                <a:solidFill>
                  <a:srgbClr val="FFFFFF"/>
                </a:solidFill>
                <a:latin typeface="Cambria"/>
                <a:cs typeface="Cambria"/>
              </a:rPr>
              <a:t>пос</a:t>
            </a:r>
            <a:r>
              <a:rPr sz="1400" spc="-3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карьера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«</a:t>
            </a:r>
            <a:r>
              <a:rPr sz="1400" spc="-20" dirty="0">
                <a:solidFill>
                  <a:srgbClr val="FFFFFF"/>
                </a:solidFill>
                <a:latin typeface="Cambria"/>
                <a:cs typeface="Cambria"/>
              </a:rPr>
              <a:t>Завражье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»,</a:t>
            </a:r>
            <a:r>
              <a:rPr sz="14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Хромцовский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сельский</a:t>
            </a:r>
            <a:r>
              <a:rPr sz="1400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совет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был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передан</a:t>
            </a:r>
            <a:r>
              <a:rPr sz="1400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в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административное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подчинение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Фурмановскому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городскому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Совету</a:t>
            </a:r>
            <a:r>
              <a:rPr sz="1400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депутатов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mbria"/>
                <a:cs typeface="Cambria"/>
              </a:rPr>
              <a:t>трудящихся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.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На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основании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Закона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Российской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Федерации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35" dirty="0">
                <a:solidFill>
                  <a:srgbClr val="FFFFFF"/>
                </a:solidFill>
                <a:latin typeface="Trebuchet MS"/>
                <a:cs typeface="Trebuchet MS"/>
              </a:rPr>
              <a:t>«</a:t>
            </a:r>
            <a:r>
              <a:rPr sz="1400" spc="-35" dirty="0">
                <a:solidFill>
                  <a:srgbClr val="FFFFFF"/>
                </a:solidFill>
                <a:latin typeface="Cambria"/>
                <a:cs typeface="Cambria"/>
              </a:rPr>
              <a:t>О</a:t>
            </a:r>
            <a:r>
              <a:rPr sz="1400" spc="-3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внесении</a:t>
            </a:r>
            <a:r>
              <a:rPr sz="1400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изменений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и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дополнений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r>
              <a:rPr sz="1400" spc="3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Закон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Российской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Федерации о местном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самоуправлении </a:t>
            </a:r>
            <a:r>
              <a:rPr sz="1400" spc="-70" dirty="0">
                <a:solidFill>
                  <a:srgbClr val="FFFFFF"/>
                </a:solidFill>
                <a:latin typeface="Trebuchet MS"/>
                <a:cs typeface="Trebuchet MS"/>
              </a:rPr>
              <a:t>»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от </a:t>
            </a:r>
            <a:r>
              <a:rPr sz="1400" spc="-5" dirty="0">
                <a:solidFill>
                  <a:srgbClr val="FFFFFF"/>
                </a:solidFill>
                <a:latin typeface="Trebuchet MS"/>
                <a:cs typeface="Trebuchet MS"/>
              </a:rPr>
              <a:t>05.11.1992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года </a:t>
            </a:r>
            <a:r>
              <a:rPr sz="1400" spc="-10" dirty="0">
                <a:solidFill>
                  <a:srgbClr val="FFFFFF"/>
                </a:solidFill>
                <a:latin typeface="Times New Roman"/>
                <a:cs typeface="Times New Roman"/>
              </a:rPr>
              <a:t>№ </a:t>
            </a:r>
            <a:r>
              <a:rPr sz="1400" spc="20" dirty="0">
                <a:solidFill>
                  <a:srgbClr val="FFFFFF"/>
                </a:solidFill>
                <a:latin typeface="Trebuchet MS"/>
                <a:cs typeface="Trebuchet MS"/>
              </a:rPr>
              <a:t>1334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была прекращена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деятельность исполнительных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комитетов поселковых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и сельских Советов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народных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депутатов и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функции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исполнительных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комитетов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перешли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администрации</a:t>
            </a:r>
            <a:r>
              <a:rPr sz="1400" spc="3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сельских</a:t>
            </a:r>
            <a:r>
              <a:rPr sz="1400" spc="29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Советов</a:t>
            </a:r>
            <a:r>
              <a:rPr sz="1400" spc="-15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1400" spc="3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В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соответствии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с </a:t>
            </a:r>
            <a:r>
              <a:rPr sz="1400" spc="-20" dirty="0">
                <a:solidFill>
                  <a:srgbClr val="FFFFFF"/>
                </a:solidFill>
                <a:latin typeface="Cambria"/>
                <a:cs typeface="Cambria"/>
              </a:rPr>
              <a:t>Указом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Президента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Российской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Федерации </a:t>
            </a:r>
            <a:r>
              <a:rPr sz="1400" spc="-10" dirty="0">
                <a:solidFill>
                  <a:srgbClr val="FFFFFF"/>
                </a:solidFill>
                <a:latin typeface="Times New Roman"/>
                <a:cs typeface="Times New Roman"/>
              </a:rPr>
              <a:t>№ </a:t>
            </a:r>
            <a:r>
              <a:rPr sz="1400" spc="30" dirty="0">
                <a:solidFill>
                  <a:srgbClr val="FFFFFF"/>
                </a:solidFill>
                <a:latin typeface="Trebuchet MS"/>
                <a:cs typeface="Trebuchet MS"/>
              </a:rPr>
              <a:t>1617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от 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09.10.1993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года </a:t>
            </a:r>
            <a:r>
              <a:rPr sz="1400" spc="-70" dirty="0">
                <a:solidFill>
                  <a:srgbClr val="FFFFFF"/>
                </a:solidFill>
                <a:latin typeface="Trebuchet MS"/>
                <a:cs typeface="Trebuchet MS"/>
              </a:rPr>
              <a:t>«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О реформе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представительных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органов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местного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самоуправления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в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Российской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 Федерации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»</a:t>
            </a:r>
            <a:r>
              <a:rPr sz="14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Хромцовская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сельская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администрация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является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правопреемником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Хромцовского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сельского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Совета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народных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депутатов</a:t>
            </a:r>
            <a:r>
              <a:rPr sz="1400" spc="-15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Законом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Ивановской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 области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«</a:t>
            </a:r>
            <a:r>
              <a:rPr sz="1400" spc="-25" dirty="0">
                <a:solidFill>
                  <a:srgbClr val="FFFFFF"/>
                </a:solidFill>
                <a:latin typeface="Cambria"/>
                <a:cs typeface="Cambria"/>
              </a:rPr>
              <a:t>Об</a:t>
            </a:r>
            <a:r>
              <a:rPr sz="1400" spc="-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уточнении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типа</a:t>
            </a:r>
            <a:r>
              <a:rPr sz="1400" spc="29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населённых</a:t>
            </a:r>
            <a:r>
              <a:rPr sz="1400" spc="3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пунктов</a:t>
            </a:r>
            <a:r>
              <a:rPr sz="1400" spc="3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в </a:t>
            </a: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Фурмановском</a:t>
            </a:r>
            <a:r>
              <a:rPr sz="1400" spc="1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Cambria"/>
                <a:cs typeface="Cambria"/>
              </a:rPr>
              <a:t>районе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»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Times New Roman"/>
                <a:cs typeface="Times New Roman"/>
              </a:rPr>
              <a:t>№</a:t>
            </a:r>
            <a:r>
              <a:rPr sz="1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rebuchet MS"/>
                <a:cs typeface="Trebuchet MS"/>
              </a:rPr>
              <a:t>97-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ОЗ</a:t>
            </a:r>
            <a:r>
              <a:rPr sz="1400" spc="8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от</a:t>
            </a:r>
            <a:r>
              <a:rPr sz="1400" spc="3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Trebuchet MS"/>
                <a:cs typeface="Trebuchet MS"/>
              </a:rPr>
              <a:t>07.07.2004</a:t>
            </a:r>
            <a:r>
              <a:rPr sz="1400" spc="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года</a:t>
            </a:r>
            <a:r>
              <a:rPr sz="1400" spc="7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посёлок</a:t>
            </a:r>
            <a:r>
              <a:rPr sz="1400" spc="4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Хромцово</a:t>
            </a:r>
            <a:endParaRPr sz="14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0285" y="791972"/>
            <a:ext cx="7420609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2000" b="1" spc="-10" dirty="0">
                <a:solidFill>
                  <a:srgbClr val="FFFFFF"/>
                </a:solidFill>
                <a:latin typeface="Cambria"/>
                <a:cs typeface="Cambria"/>
              </a:rPr>
              <a:t>Основные</a:t>
            </a:r>
            <a:r>
              <a:rPr sz="2000" b="1" spc="1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000" b="1" spc="-15" dirty="0">
                <a:solidFill>
                  <a:srgbClr val="FFFFFF"/>
                </a:solidFill>
                <a:latin typeface="Cambria"/>
                <a:cs typeface="Cambria"/>
              </a:rPr>
              <a:t>показатели</a:t>
            </a:r>
            <a:r>
              <a:rPr sz="2000" b="1" spc="12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000" b="1" spc="-15" dirty="0">
                <a:solidFill>
                  <a:srgbClr val="FFFFFF"/>
                </a:solidFill>
                <a:latin typeface="Cambria"/>
                <a:cs typeface="Cambria"/>
              </a:rPr>
              <a:t>социально</a:t>
            </a:r>
            <a:r>
              <a:rPr sz="2000" b="1" spc="-15" dirty="0">
                <a:solidFill>
                  <a:srgbClr val="FFFFFF"/>
                </a:solidFill>
                <a:latin typeface="Trebuchet MS"/>
                <a:cs typeface="Trebuchet MS"/>
              </a:rPr>
              <a:t>-</a:t>
            </a:r>
            <a:r>
              <a:rPr sz="2000" b="1" spc="-15" dirty="0">
                <a:solidFill>
                  <a:srgbClr val="FFFFFF"/>
                </a:solidFill>
                <a:latin typeface="Cambria"/>
                <a:cs typeface="Cambria"/>
              </a:rPr>
              <a:t>экономического</a:t>
            </a:r>
            <a:r>
              <a:rPr sz="2000" b="1" spc="18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000" b="1" spc="-15" dirty="0">
                <a:solidFill>
                  <a:srgbClr val="FFFFFF"/>
                </a:solidFill>
                <a:latin typeface="Cambria"/>
                <a:cs typeface="Cambria"/>
              </a:rPr>
              <a:t>развития</a:t>
            </a:r>
            <a:endParaRPr sz="2000">
              <a:latin typeface="Cambria"/>
              <a:cs typeface="Cambria"/>
            </a:endParaRPr>
          </a:p>
          <a:p>
            <a:pPr marL="69850" algn="ctr">
              <a:lnSpc>
                <a:spcPct val="100000"/>
              </a:lnSpc>
            </a:pPr>
            <a:r>
              <a:rPr sz="2000" b="1" spc="-20" dirty="0">
                <a:solidFill>
                  <a:srgbClr val="FFFFFF"/>
                </a:solidFill>
                <a:latin typeface="Cambria"/>
                <a:cs typeface="Cambria"/>
              </a:rPr>
              <a:t>Хромцовского</a:t>
            </a:r>
            <a:r>
              <a:rPr sz="2000" b="1" spc="13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000" b="1" spc="-15" dirty="0">
                <a:solidFill>
                  <a:srgbClr val="FFFFFF"/>
                </a:solidFill>
                <a:latin typeface="Cambria"/>
                <a:cs typeface="Cambria"/>
              </a:rPr>
              <a:t>сельского</a:t>
            </a:r>
            <a:r>
              <a:rPr sz="2000" b="1" spc="7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mbria"/>
                <a:cs typeface="Cambria"/>
              </a:rPr>
              <a:t>поселения</a:t>
            </a:r>
            <a:endParaRPr sz="2000">
              <a:latin typeface="Cambria"/>
              <a:cs typeface="Cambria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7200" y="1676400"/>
          <a:ext cx="8229601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826"/>
                <a:gridCol w="2096219"/>
                <a:gridCol w="931653"/>
                <a:gridCol w="931653"/>
                <a:gridCol w="832449"/>
                <a:gridCol w="953219"/>
                <a:gridCol w="1009291"/>
                <a:gridCol w="100929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 (прогноз)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 (прогноз)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2025 год (прогноз)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Численность населения среднегодовая,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человек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1206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1180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1146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1137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1130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1125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безработицы в процентах к трудоспособному населению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0,55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0,45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Индекс промышленного производства, процентов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99,3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73,3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76,0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99,0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98,8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smtClean="0">
                          <a:latin typeface="Times New Roman" pitchFamily="18" charset="0"/>
                          <a:cs typeface="Times New Roman" pitchFamily="18" charset="0"/>
                        </a:rPr>
                        <a:t>99,2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Оборот розничной торговли, млн. 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207,752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232,523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269,494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286,472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307,104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330,235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 продукции сельского хозяйства в хозяйствах всех категорий, млн.руб.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30,586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28,446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29,826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31,317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32,601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33,905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9845">
              <a:lnSpc>
                <a:spcPct val="100000"/>
              </a:lnSpc>
              <a:spcBef>
                <a:spcPts val="110"/>
              </a:spcBef>
            </a:pPr>
            <a:r>
              <a:rPr dirty="0"/>
              <a:t>Основные</a:t>
            </a:r>
            <a:r>
              <a:rPr spc="50" dirty="0"/>
              <a:t> </a:t>
            </a:r>
            <a:r>
              <a:rPr dirty="0"/>
              <a:t>понятия</a:t>
            </a:r>
            <a:r>
              <a:rPr spc="60" dirty="0"/>
              <a:t> </a:t>
            </a:r>
            <a:r>
              <a:rPr spc="5" dirty="0"/>
              <a:t>и</a:t>
            </a:r>
            <a:r>
              <a:rPr spc="40" dirty="0"/>
              <a:t> </a:t>
            </a:r>
            <a:r>
              <a:rPr spc="-5" dirty="0"/>
              <a:t>термины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6445" y="1482978"/>
            <a:ext cx="803084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Бюджет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-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это 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форма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образования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и 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расходования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денежных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средств,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предназначенных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для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финансового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 обеспечения </a:t>
            </a:r>
            <a:r>
              <a:rPr sz="2400" spc="-5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задач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функций</a:t>
            </a:r>
            <a:r>
              <a:rPr sz="24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государства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24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местного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самоуправления.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42616" y="3215639"/>
            <a:ext cx="4501896" cy="299923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8263" y="1423416"/>
            <a:ext cx="8001000" cy="9525"/>
          </a:xfrm>
          <a:custGeom>
            <a:avLst/>
            <a:gdLst/>
            <a:ahLst/>
            <a:cxnLst/>
            <a:rect l="l" t="t" r="r" b="b"/>
            <a:pathLst>
              <a:path w="8001000" h="9525">
                <a:moveTo>
                  <a:pt x="8001000" y="0"/>
                </a:moveTo>
                <a:lnTo>
                  <a:pt x="0" y="0"/>
                </a:lnTo>
                <a:lnTo>
                  <a:pt x="0" y="9144"/>
                </a:lnTo>
                <a:lnTo>
                  <a:pt x="8001000" y="9144"/>
                </a:lnTo>
                <a:lnTo>
                  <a:pt x="8001000" y="0"/>
                </a:lnTo>
                <a:close/>
              </a:path>
            </a:pathLst>
          </a:custGeom>
          <a:solidFill>
            <a:srgbClr val="71A2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062480" marR="5080" indent="-166497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Основные</a:t>
            </a:r>
            <a:r>
              <a:rPr spc="80" dirty="0"/>
              <a:t> </a:t>
            </a:r>
            <a:r>
              <a:rPr spc="-5" dirty="0"/>
              <a:t>понятия</a:t>
            </a:r>
            <a:r>
              <a:rPr spc="114" dirty="0"/>
              <a:t> </a:t>
            </a:r>
            <a:r>
              <a:rPr spc="5" dirty="0"/>
              <a:t>и </a:t>
            </a:r>
            <a:r>
              <a:rPr spc="-1000" dirty="0"/>
              <a:t> </a:t>
            </a:r>
            <a:r>
              <a:rPr spc="-10" dirty="0"/>
              <a:t>термины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676209" y="1749361"/>
            <a:ext cx="5887720" cy="2292350"/>
            <a:chOff x="1676209" y="1749361"/>
            <a:chExt cx="5887720" cy="2292350"/>
          </a:xfrm>
        </p:grpSpPr>
        <p:sp>
          <p:nvSpPr>
            <p:cNvPr id="5" name="object 5"/>
            <p:cNvSpPr/>
            <p:nvPr/>
          </p:nvSpPr>
          <p:spPr>
            <a:xfrm>
              <a:off x="4622292" y="3287267"/>
              <a:ext cx="2921635" cy="700405"/>
            </a:xfrm>
            <a:custGeom>
              <a:avLst/>
              <a:gdLst/>
              <a:ahLst/>
              <a:cxnLst/>
              <a:rect l="l" t="t" r="r" b="b"/>
              <a:pathLst>
                <a:path w="2921634" h="700404">
                  <a:moveTo>
                    <a:pt x="0" y="0"/>
                  </a:moveTo>
                  <a:lnTo>
                    <a:pt x="0" y="478409"/>
                  </a:lnTo>
                  <a:lnTo>
                    <a:pt x="2921635" y="478409"/>
                  </a:lnTo>
                  <a:lnTo>
                    <a:pt x="2921635" y="700278"/>
                  </a:lnTo>
                </a:path>
              </a:pathLst>
            </a:custGeom>
            <a:ln w="39624">
              <a:solidFill>
                <a:srgbClr val="5B825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20386" y="3287267"/>
              <a:ext cx="1270" cy="734060"/>
            </a:xfrm>
            <a:custGeom>
              <a:avLst/>
              <a:gdLst/>
              <a:ahLst/>
              <a:cxnLst/>
              <a:rect l="l" t="t" r="r" b="b"/>
              <a:pathLst>
                <a:path w="1270" h="734060">
                  <a:moveTo>
                    <a:pt x="381" y="-19812"/>
                  </a:moveTo>
                  <a:lnTo>
                    <a:pt x="381" y="753618"/>
                  </a:lnTo>
                </a:path>
              </a:pathLst>
            </a:custGeom>
            <a:ln w="40386">
              <a:solidFill>
                <a:srgbClr val="5B825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96212" y="3287267"/>
              <a:ext cx="2925445" cy="694055"/>
            </a:xfrm>
            <a:custGeom>
              <a:avLst/>
              <a:gdLst/>
              <a:ahLst/>
              <a:cxnLst/>
              <a:rect l="l" t="t" r="r" b="b"/>
              <a:pathLst>
                <a:path w="2925445" h="694054">
                  <a:moveTo>
                    <a:pt x="2925191" y="0"/>
                  </a:moveTo>
                  <a:lnTo>
                    <a:pt x="2925191" y="472694"/>
                  </a:lnTo>
                  <a:lnTo>
                    <a:pt x="0" y="472694"/>
                  </a:lnTo>
                  <a:lnTo>
                    <a:pt x="0" y="693674"/>
                  </a:lnTo>
                </a:path>
              </a:pathLst>
            </a:custGeom>
            <a:ln w="39624">
              <a:solidFill>
                <a:srgbClr val="5B825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424427" y="1769363"/>
              <a:ext cx="2030095" cy="1386840"/>
            </a:xfrm>
            <a:custGeom>
              <a:avLst/>
              <a:gdLst/>
              <a:ahLst/>
              <a:cxnLst/>
              <a:rect l="l" t="t" r="r" b="b"/>
              <a:pathLst>
                <a:path w="2030095" h="1386839">
                  <a:moveTo>
                    <a:pt x="1798827" y="0"/>
                  </a:moveTo>
                  <a:lnTo>
                    <a:pt x="231139" y="0"/>
                  </a:lnTo>
                  <a:lnTo>
                    <a:pt x="184562" y="4696"/>
                  </a:lnTo>
                  <a:lnTo>
                    <a:pt x="141178" y="18166"/>
                  </a:lnTo>
                  <a:lnTo>
                    <a:pt x="101916" y="39480"/>
                  </a:lnTo>
                  <a:lnTo>
                    <a:pt x="67706" y="67706"/>
                  </a:lnTo>
                  <a:lnTo>
                    <a:pt x="39480" y="101916"/>
                  </a:lnTo>
                  <a:lnTo>
                    <a:pt x="18166" y="141178"/>
                  </a:lnTo>
                  <a:lnTo>
                    <a:pt x="4696" y="184562"/>
                  </a:lnTo>
                  <a:lnTo>
                    <a:pt x="0" y="231139"/>
                  </a:lnTo>
                  <a:lnTo>
                    <a:pt x="0" y="1155700"/>
                  </a:lnTo>
                  <a:lnTo>
                    <a:pt x="4696" y="1202277"/>
                  </a:lnTo>
                  <a:lnTo>
                    <a:pt x="18166" y="1245661"/>
                  </a:lnTo>
                  <a:lnTo>
                    <a:pt x="39480" y="1284923"/>
                  </a:lnTo>
                  <a:lnTo>
                    <a:pt x="67706" y="1319133"/>
                  </a:lnTo>
                  <a:lnTo>
                    <a:pt x="101916" y="1347359"/>
                  </a:lnTo>
                  <a:lnTo>
                    <a:pt x="141178" y="1368673"/>
                  </a:lnTo>
                  <a:lnTo>
                    <a:pt x="184562" y="1382143"/>
                  </a:lnTo>
                  <a:lnTo>
                    <a:pt x="231139" y="1386839"/>
                  </a:lnTo>
                  <a:lnTo>
                    <a:pt x="1798827" y="1386839"/>
                  </a:lnTo>
                  <a:lnTo>
                    <a:pt x="1845405" y="1382143"/>
                  </a:lnTo>
                  <a:lnTo>
                    <a:pt x="1888789" y="1368673"/>
                  </a:lnTo>
                  <a:lnTo>
                    <a:pt x="1928051" y="1347359"/>
                  </a:lnTo>
                  <a:lnTo>
                    <a:pt x="1962261" y="1319133"/>
                  </a:lnTo>
                  <a:lnTo>
                    <a:pt x="1990487" y="1284923"/>
                  </a:lnTo>
                  <a:lnTo>
                    <a:pt x="2011801" y="1245661"/>
                  </a:lnTo>
                  <a:lnTo>
                    <a:pt x="2025271" y="1202277"/>
                  </a:lnTo>
                  <a:lnTo>
                    <a:pt x="2029968" y="1155700"/>
                  </a:lnTo>
                  <a:lnTo>
                    <a:pt x="2029968" y="231139"/>
                  </a:lnTo>
                  <a:lnTo>
                    <a:pt x="2025271" y="184562"/>
                  </a:lnTo>
                  <a:lnTo>
                    <a:pt x="2011801" y="141178"/>
                  </a:lnTo>
                  <a:lnTo>
                    <a:pt x="1990487" y="101916"/>
                  </a:lnTo>
                  <a:lnTo>
                    <a:pt x="1962261" y="67706"/>
                  </a:lnTo>
                  <a:lnTo>
                    <a:pt x="1928051" y="39480"/>
                  </a:lnTo>
                  <a:lnTo>
                    <a:pt x="1888789" y="18166"/>
                  </a:lnTo>
                  <a:lnTo>
                    <a:pt x="1845405" y="4696"/>
                  </a:lnTo>
                  <a:lnTo>
                    <a:pt x="1798827" y="0"/>
                  </a:lnTo>
                  <a:close/>
                </a:path>
              </a:pathLst>
            </a:custGeom>
            <a:solidFill>
              <a:srgbClr val="71A2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424427" y="1769363"/>
              <a:ext cx="2030095" cy="1386840"/>
            </a:xfrm>
            <a:custGeom>
              <a:avLst/>
              <a:gdLst/>
              <a:ahLst/>
              <a:cxnLst/>
              <a:rect l="l" t="t" r="r" b="b"/>
              <a:pathLst>
                <a:path w="2030095" h="1386839">
                  <a:moveTo>
                    <a:pt x="0" y="231139"/>
                  </a:moveTo>
                  <a:lnTo>
                    <a:pt x="4696" y="184562"/>
                  </a:lnTo>
                  <a:lnTo>
                    <a:pt x="18166" y="141178"/>
                  </a:lnTo>
                  <a:lnTo>
                    <a:pt x="39480" y="101916"/>
                  </a:lnTo>
                  <a:lnTo>
                    <a:pt x="67706" y="67706"/>
                  </a:lnTo>
                  <a:lnTo>
                    <a:pt x="101916" y="39480"/>
                  </a:lnTo>
                  <a:lnTo>
                    <a:pt x="141178" y="18166"/>
                  </a:lnTo>
                  <a:lnTo>
                    <a:pt x="184562" y="4696"/>
                  </a:lnTo>
                  <a:lnTo>
                    <a:pt x="231139" y="0"/>
                  </a:lnTo>
                  <a:lnTo>
                    <a:pt x="1798827" y="0"/>
                  </a:lnTo>
                  <a:lnTo>
                    <a:pt x="1845405" y="4696"/>
                  </a:lnTo>
                  <a:lnTo>
                    <a:pt x="1888789" y="18166"/>
                  </a:lnTo>
                  <a:lnTo>
                    <a:pt x="1928051" y="39480"/>
                  </a:lnTo>
                  <a:lnTo>
                    <a:pt x="1962261" y="67706"/>
                  </a:lnTo>
                  <a:lnTo>
                    <a:pt x="1990487" y="101916"/>
                  </a:lnTo>
                  <a:lnTo>
                    <a:pt x="2011801" y="141178"/>
                  </a:lnTo>
                  <a:lnTo>
                    <a:pt x="2025271" y="184562"/>
                  </a:lnTo>
                  <a:lnTo>
                    <a:pt x="2029968" y="231139"/>
                  </a:lnTo>
                  <a:lnTo>
                    <a:pt x="2029968" y="1155700"/>
                  </a:lnTo>
                  <a:lnTo>
                    <a:pt x="2025271" y="1202277"/>
                  </a:lnTo>
                  <a:lnTo>
                    <a:pt x="2011801" y="1245661"/>
                  </a:lnTo>
                  <a:lnTo>
                    <a:pt x="1990487" y="1284923"/>
                  </a:lnTo>
                  <a:lnTo>
                    <a:pt x="1962261" y="1319133"/>
                  </a:lnTo>
                  <a:lnTo>
                    <a:pt x="1928051" y="1347359"/>
                  </a:lnTo>
                  <a:lnTo>
                    <a:pt x="1888789" y="1368673"/>
                  </a:lnTo>
                  <a:lnTo>
                    <a:pt x="1845405" y="1382143"/>
                  </a:lnTo>
                  <a:lnTo>
                    <a:pt x="1798827" y="1386839"/>
                  </a:lnTo>
                  <a:lnTo>
                    <a:pt x="231139" y="1386839"/>
                  </a:lnTo>
                  <a:lnTo>
                    <a:pt x="184562" y="1382143"/>
                  </a:lnTo>
                  <a:lnTo>
                    <a:pt x="141178" y="1368673"/>
                  </a:lnTo>
                  <a:lnTo>
                    <a:pt x="101916" y="1347359"/>
                  </a:lnTo>
                  <a:lnTo>
                    <a:pt x="67706" y="1319133"/>
                  </a:lnTo>
                  <a:lnTo>
                    <a:pt x="39480" y="1284923"/>
                  </a:lnTo>
                  <a:lnTo>
                    <a:pt x="18166" y="1245661"/>
                  </a:lnTo>
                  <a:lnTo>
                    <a:pt x="4696" y="1202277"/>
                  </a:lnTo>
                  <a:lnTo>
                    <a:pt x="0" y="1155700"/>
                  </a:lnTo>
                  <a:lnTo>
                    <a:pt x="0" y="231139"/>
                  </a:lnTo>
                  <a:close/>
                </a:path>
              </a:pathLst>
            </a:custGeom>
            <a:ln w="39623">
              <a:solidFill>
                <a:srgbClr val="53785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89604" y="2022347"/>
              <a:ext cx="2014855" cy="1371600"/>
            </a:xfrm>
            <a:custGeom>
              <a:avLst/>
              <a:gdLst/>
              <a:ahLst/>
              <a:cxnLst/>
              <a:rect l="l" t="t" r="r" b="b"/>
              <a:pathLst>
                <a:path w="2014854" h="1371600">
                  <a:moveTo>
                    <a:pt x="1786128" y="0"/>
                  </a:moveTo>
                  <a:lnTo>
                    <a:pt x="228600" y="0"/>
                  </a:lnTo>
                  <a:lnTo>
                    <a:pt x="182533" y="4644"/>
                  </a:lnTo>
                  <a:lnTo>
                    <a:pt x="139624" y="17966"/>
                  </a:lnTo>
                  <a:lnTo>
                    <a:pt x="100793" y="39045"/>
                  </a:lnTo>
                  <a:lnTo>
                    <a:pt x="66960" y="66960"/>
                  </a:lnTo>
                  <a:lnTo>
                    <a:pt x="39045" y="100793"/>
                  </a:lnTo>
                  <a:lnTo>
                    <a:pt x="17966" y="139624"/>
                  </a:lnTo>
                  <a:lnTo>
                    <a:pt x="4644" y="182533"/>
                  </a:lnTo>
                  <a:lnTo>
                    <a:pt x="0" y="228600"/>
                  </a:lnTo>
                  <a:lnTo>
                    <a:pt x="0" y="1143000"/>
                  </a:lnTo>
                  <a:lnTo>
                    <a:pt x="4644" y="1189066"/>
                  </a:lnTo>
                  <a:lnTo>
                    <a:pt x="17966" y="1231975"/>
                  </a:lnTo>
                  <a:lnTo>
                    <a:pt x="39045" y="1270806"/>
                  </a:lnTo>
                  <a:lnTo>
                    <a:pt x="66960" y="1304639"/>
                  </a:lnTo>
                  <a:lnTo>
                    <a:pt x="100793" y="1332554"/>
                  </a:lnTo>
                  <a:lnTo>
                    <a:pt x="139624" y="1353633"/>
                  </a:lnTo>
                  <a:lnTo>
                    <a:pt x="182533" y="1366955"/>
                  </a:lnTo>
                  <a:lnTo>
                    <a:pt x="228600" y="1371600"/>
                  </a:lnTo>
                  <a:lnTo>
                    <a:pt x="1786128" y="1371600"/>
                  </a:lnTo>
                  <a:lnTo>
                    <a:pt x="1832194" y="1366955"/>
                  </a:lnTo>
                  <a:lnTo>
                    <a:pt x="1875103" y="1353633"/>
                  </a:lnTo>
                  <a:lnTo>
                    <a:pt x="1913934" y="1332554"/>
                  </a:lnTo>
                  <a:lnTo>
                    <a:pt x="1947767" y="1304639"/>
                  </a:lnTo>
                  <a:lnTo>
                    <a:pt x="1975682" y="1270806"/>
                  </a:lnTo>
                  <a:lnTo>
                    <a:pt x="1996761" y="1231975"/>
                  </a:lnTo>
                  <a:lnTo>
                    <a:pt x="2010083" y="1189066"/>
                  </a:lnTo>
                  <a:lnTo>
                    <a:pt x="2014728" y="1143000"/>
                  </a:lnTo>
                  <a:lnTo>
                    <a:pt x="2014728" y="228600"/>
                  </a:lnTo>
                  <a:lnTo>
                    <a:pt x="2010083" y="182533"/>
                  </a:lnTo>
                  <a:lnTo>
                    <a:pt x="1996761" y="139624"/>
                  </a:lnTo>
                  <a:lnTo>
                    <a:pt x="1975682" y="100793"/>
                  </a:lnTo>
                  <a:lnTo>
                    <a:pt x="1947767" y="66960"/>
                  </a:lnTo>
                  <a:lnTo>
                    <a:pt x="1913934" y="39045"/>
                  </a:lnTo>
                  <a:lnTo>
                    <a:pt x="1875103" y="17966"/>
                  </a:lnTo>
                  <a:lnTo>
                    <a:pt x="1832194" y="4644"/>
                  </a:lnTo>
                  <a:lnTo>
                    <a:pt x="17861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689604" y="2022347"/>
              <a:ext cx="2014855" cy="1371600"/>
            </a:xfrm>
            <a:custGeom>
              <a:avLst/>
              <a:gdLst/>
              <a:ahLst/>
              <a:cxnLst/>
              <a:rect l="l" t="t" r="r" b="b"/>
              <a:pathLst>
                <a:path w="2014854" h="1371600">
                  <a:moveTo>
                    <a:pt x="0" y="228600"/>
                  </a:moveTo>
                  <a:lnTo>
                    <a:pt x="4644" y="182533"/>
                  </a:lnTo>
                  <a:lnTo>
                    <a:pt x="17966" y="139624"/>
                  </a:lnTo>
                  <a:lnTo>
                    <a:pt x="39045" y="100793"/>
                  </a:lnTo>
                  <a:lnTo>
                    <a:pt x="66960" y="66960"/>
                  </a:lnTo>
                  <a:lnTo>
                    <a:pt x="100793" y="39045"/>
                  </a:lnTo>
                  <a:lnTo>
                    <a:pt x="139624" y="17966"/>
                  </a:lnTo>
                  <a:lnTo>
                    <a:pt x="182533" y="4644"/>
                  </a:lnTo>
                  <a:lnTo>
                    <a:pt x="228600" y="0"/>
                  </a:lnTo>
                  <a:lnTo>
                    <a:pt x="1786128" y="0"/>
                  </a:lnTo>
                  <a:lnTo>
                    <a:pt x="1832194" y="4644"/>
                  </a:lnTo>
                  <a:lnTo>
                    <a:pt x="1875103" y="17966"/>
                  </a:lnTo>
                  <a:lnTo>
                    <a:pt x="1913934" y="39045"/>
                  </a:lnTo>
                  <a:lnTo>
                    <a:pt x="1947767" y="66960"/>
                  </a:lnTo>
                  <a:lnTo>
                    <a:pt x="1975682" y="100793"/>
                  </a:lnTo>
                  <a:lnTo>
                    <a:pt x="1996761" y="139624"/>
                  </a:lnTo>
                  <a:lnTo>
                    <a:pt x="2010083" y="182533"/>
                  </a:lnTo>
                  <a:lnTo>
                    <a:pt x="2014728" y="228600"/>
                  </a:lnTo>
                  <a:lnTo>
                    <a:pt x="2014728" y="1143000"/>
                  </a:lnTo>
                  <a:lnTo>
                    <a:pt x="2010083" y="1189066"/>
                  </a:lnTo>
                  <a:lnTo>
                    <a:pt x="1996761" y="1231975"/>
                  </a:lnTo>
                  <a:lnTo>
                    <a:pt x="1975682" y="1270806"/>
                  </a:lnTo>
                  <a:lnTo>
                    <a:pt x="1947767" y="1304639"/>
                  </a:lnTo>
                  <a:lnTo>
                    <a:pt x="1913934" y="1332554"/>
                  </a:lnTo>
                  <a:lnTo>
                    <a:pt x="1875103" y="1353633"/>
                  </a:lnTo>
                  <a:lnTo>
                    <a:pt x="1832194" y="1366955"/>
                  </a:lnTo>
                  <a:lnTo>
                    <a:pt x="1786128" y="1371600"/>
                  </a:lnTo>
                  <a:lnTo>
                    <a:pt x="228600" y="1371600"/>
                  </a:lnTo>
                  <a:lnTo>
                    <a:pt x="182533" y="1366955"/>
                  </a:lnTo>
                  <a:lnTo>
                    <a:pt x="139624" y="1353633"/>
                  </a:lnTo>
                  <a:lnTo>
                    <a:pt x="100793" y="1332554"/>
                  </a:lnTo>
                  <a:lnTo>
                    <a:pt x="66960" y="1304639"/>
                  </a:lnTo>
                  <a:lnTo>
                    <a:pt x="39045" y="1270806"/>
                  </a:lnTo>
                  <a:lnTo>
                    <a:pt x="17966" y="1231975"/>
                  </a:lnTo>
                  <a:lnTo>
                    <a:pt x="4644" y="1189066"/>
                  </a:lnTo>
                  <a:lnTo>
                    <a:pt x="0" y="1143000"/>
                  </a:lnTo>
                  <a:lnTo>
                    <a:pt x="0" y="228600"/>
                  </a:lnTo>
                  <a:close/>
                </a:path>
              </a:pathLst>
            </a:custGeom>
            <a:ln w="39624">
              <a:solidFill>
                <a:srgbClr val="71A27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850640" y="2422397"/>
            <a:ext cx="1694814" cy="53784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ctr">
              <a:lnSpc>
                <a:spcPts val="1300"/>
              </a:lnSpc>
              <a:spcBef>
                <a:spcPts val="260"/>
              </a:spcBef>
            </a:pPr>
            <a:r>
              <a:rPr sz="1200" dirty="0">
                <a:latin typeface="Cambria"/>
                <a:cs typeface="Cambria"/>
              </a:rPr>
              <a:t>Поступающие в </a:t>
            </a:r>
            <a:r>
              <a:rPr sz="1200" spc="-10" dirty="0">
                <a:latin typeface="Cambria"/>
                <a:cs typeface="Cambria"/>
              </a:rPr>
              <a:t>бюджет </a:t>
            </a:r>
            <a:r>
              <a:rPr sz="1200" spc="-250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денежные</a:t>
            </a:r>
            <a:r>
              <a:rPr sz="1200" spc="-5" dirty="0">
                <a:latin typeface="Cambria"/>
                <a:cs typeface="Cambria"/>
              </a:rPr>
              <a:t> средства </a:t>
            </a:r>
            <a:r>
              <a:rPr sz="120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являются</a:t>
            </a:r>
            <a:r>
              <a:rPr sz="1200" spc="25" dirty="0">
                <a:latin typeface="Cambria"/>
                <a:cs typeface="Cambria"/>
              </a:rPr>
              <a:t> </a:t>
            </a:r>
            <a:r>
              <a:rPr sz="1200" b="1" spc="-20" dirty="0">
                <a:latin typeface="Cambria"/>
                <a:cs typeface="Cambria"/>
              </a:rPr>
              <a:t>доходами</a:t>
            </a:r>
            <a:endParaRPr sz="1200">
              <a:latin typeface="Cambria"/>
              <a:cs typeface="Cambria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81393" y="3962209"/>
            <a:ext cx="2317115" cy="1664970"/>
            <a:chOff x="481393" y="3962209"/>
            <a:chExt cx="2317115" cy="1664970"/>
          </a:xfrm>
        </p:grpSpPr>
        <p:sp>
          <p:nvSpPr>
            <p:cNvPr id="14" name="object 14"/>
            <p:cNvSpPr/>
            <p:nvPr/>
          </p:nvSpPr>
          <p:spPr>
            <a:xfrm>
              <a:off x="501395" y="3982211"/>
              <a:ext cx="2030095" cy="1390015"/>
            </a:xfrm>
            <a:custGeom>
              <a:avLst/>
              <a:gdLst/>
              <a:ahLst/>
              <a:cxnLst/>
              <a:rect l="l" t="t" r="r" b="b"/>
              <a:pathLst>
                <a:path w="2030095" h="1390014">
                  <a:moveTo>
                    <a:pt x="1798320" y="0"/>
                  </a:moveTo>
                  <a:lnTo>
                    <a:pt x="231648" y="0"/>
                  </a:lnTo>
                  <a:lnTo>
                    <a:pt x="184961" y="4708"/>
                  </a:lnTo>
                  <a:lnTo>
                    <a:pt x="141478" y="18210"/>
                  </a:lnTo>
                  <a:lnTo>
                    <a:pt x="102129" y="39574"/>
                  </a:lnTo>
                  <a:lnTo>
                    <a:pt x="67846" y="67865"/>
                  </a:lnTo>
                  <a:lnTo>
                    <a:pt x="39560" y="102151"/>
                  </a:lnTo>
                  <a:lnTo>
                    <a:pt x="18203" y="141499"/>
                  </a:lnTo>
                  <a:lnTo>
                    <a:pt x="4706" y="184976"/>
                  </a:lnTo>
                  <a:lnTo>
                    <a:pt x="0" y="231648"/>
                  </a:lnTo>
                  <a:lnTo>
                    <a:pt x="0" y="1158239"/>
                  </a:lnTo>
                  <a:lnTo>
                    <a:pt x="4706" y="1204911"/>
                  </a:lnTo>
                  <a:lnTo>
                    <a:pt x="18203" y="1248388"/>
                  </a:lnTo>
                  <a:lnTo>
                    <a:pt x="39560" y="1287736"/>
                  </a:lnTo>
                  <a:lnTo>
                    <a:pt x="67846" y="1322022"/>
                  </a:lnTo>
                  <a:lnTo>
                    <a:pt x="102129" y="1350313"/>
                  </a:lnTo>
                  <a:lnTo>
                    <a:pt x="141478" y="1371677"/>
                  </a:lnTo>
                  <a:lnTo>
                    <a:pt x="184961" y="1385179"/>
                  </a:lnTo>
                  <a:lnTo>
                    <a:pt x="231648" y="1389888"/>
                  </a:lnTo>
                  <a:lnTo>
                    <a:pt x="1798320" y="1389888"/>
                  </a:lnTo>
                  <a:lnTo>
                    <a:pt x="1844991" y="1385179"/>
                  </a:lnTo>
                  <a:lnTo>
                    <a:pt x="1888468" y="1371677"/>
                  </a:lnTo>
                  <a:lnTo>
                    <a:pt x="1927816" y="1350313"/>
                  </a:lnTo>
                  <a:lnTo>
                    <a:pt x="1962102" y="1322022"/>
                  </a:lnTo>
                  <a:lnTo>
                    <a:pt x="1990393" y="1287736"/>
                  </a:lnTo>
                  <a:lnTo>
                    <a:pt x="2011757" y="1248388"/>
                  </a:lnTo>
                  <a:lnTo>
                    <a:pt x="2025259" y="1204911"/>
                  </a:lnTo>
                  <a:lnTo>
                    <a:pt x="2029968" y="1158239"/>
                  </a:lnTo>
                  <a:lnTo>
                    <a:pt x="2029968" y="231648"/>
                  </a:lnTo>
                  <a:lnTo>
                    <a:pt x="2025259" y="184976"/>
                  </a:lnTo>
                  <a:lnTo>
                    <a:pt x="2011757" y="141499"/>
                  </a:lnTo>
                  <a:lnTo>
                    <a:pt x="1990393" y="102151"/>
                  </a:lnTo>
                  <a:lnTo>
                    <a:pt x="1962102" y="67865"/>
                  </a:lnTo>
                  <a:lnTo>
                    <a:pt x="1927816" y="39574"/>
                  </a:lnTo>
                  <a:lnTo>
                    <a:pt x="1888468" y="18210"/>
                  </a:lnTo>
                  <a:lnTo>
                    <a:pt x="1844991" y="4708"/>
                  </a:lnTo>
                  <a:lnTo>
                    <a:pt x="1798320" y="0"/>
                  </a:lnTo>
                  <a:close/>
                </a:path>
              </a:pathLst>
            </a:custGeom>
            <a:solidFill>
              <a:srgbClr val="71A2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1395" y="3982211"/>
              <a:ext cx="2030095" cy="1390015"/>
            </a:xfrm>
            <a:custGeom>
              <a:avLst/>
              <a:gdLst/>
              <a:ahLst/>
              <a:cxnLst/>
              <a:rect l="l" t="t" r="r" b="b"/>
              <a:pathLst>
                <a:path w="2030095" h="1390014">
                  <a:moveTo>
                    <a:pt x="0" y="231648"/>
                  </a:moveTo>
                  <a:lnTo>
                    <a:pt x="4706" y="184976"/>
                  </a:lnTo>
                  <a:lnTo>
                    <a:pt x="18203" y="141499"/>
                  </a:lnTo>
                  <a:lnTo>
                    <a:pt x="39560" y="102151"/>
                  </a:lnTo>
                  <a:lnTo>
                    <a:pt x="67846" y="67865"/>
                  </a:lnTo>
                  <a:lnTo>
                    <a:pt x="102129" y="39574"/>
                  </a:lnTo>
                  <a:lnTo>
                    <a:pt x="141478" y="18210"/>
                  </a:lnTo>
                  <a:lnTo>
                    <a:pt x="184961" y="4708"/>
                  </a:lnTo>
                  <a:lnTo>
                    <a:pt x="231648" y="0"/>
                  </a:lnTo>
                  <a:lnTo>
                    <a:pt x="1798320" y="0"/>
                  </a:lnTo>
                  <a:lnTo>
                    <a:pt x="1844991" y="4708"/>
                  </a:lnTo>
                  <a:lnTo>
                    <a:pt x="1888468" y="18210"/>
                  </a:lnTo>
                  <a:lnTo>
                    <a:pt x="1927816" y="39574"/>
                  </a:lnTo>
                  <a:lnTo>
                    <a:pt x="1962102" y="67865"/>
                  </a:lnTo>
                  <a:lnTo>
                    <a:pt x="1990393" y="102151"/>
                  </a:lnTo>
                  <a:lnTo>
                    <a:pt x="2011757" y="141499"/>
                  </a:lnTo>
                  <a:lnTo>
                    <a:pt x="2025259" y="184976"/>
                  </a:lnTo>
                  <a:lnTo>
                    <a:pt x="2029968" y="231648"/>
                  </a:lnTo>
                  <a:lnTo>
                    <a:pt x="2029968" y="1158239"/>
                  </a:lnTo>
                  <a:lnTo>
                    <a:pt x="2025259" y="1204911"/>
                  </a:lnTo>
                  <a:lnTo>
                    <a:pt x="2011757" y="1248388"/>
                  </a:lnTo>
                  <a:lnTo>
                    <a:pt x="1990393" y="1287736"/>
                  </a:lnTo>
                  <a:lnTo>
                    <a:pt x="1962102" y="1322022"/>
                  </a:lnTo>
                  <a:lnTo>
                    <a:pt x="1927816" y="1350313"/>
                  </a:lnTo>
                  <a:lnTo>
                    <a:pt x="1888468" y="1371677"/>
                  </a:lnTo>
                  <a:lnTo>
                    <a:pt x="1844991" y="1385179"/>
                  </a:lnTo>
                  <a:lnTo>
                    <a:pt x="1798320" y="1389888"/>
                  </a:lnTo>
                  <a:lnTo>
                    <a:pt x="231648" y="1389888"/>
                  </a:lnTo>
                  <a:lnTo>
                    <a:pt x="184961" y="1385179"/>
                  </a:lnTo>
                  <a:lnTo>
                    <a:pt x="141478" y="1371677"/>
                  </a:lnTo>
                  <a:lnTo>
                    <a:pt x="102129" y="1350313"/>
                  </a:lnTo>
                  <a:lnTo>
                    <a:pt x="67846" y="1322022"/>
                  </a:lnTo>
                  <a:lnTo>
                    <a:pt x="39560" y="1287736"/>
                  </a:lnTo>
                  <a:lnTo>
                    <a:pt x="18203" y="1248388"/>
                  </a:lnTo>
                  <a:lnTo>
                    <a:pt x="4706" y="1204911"/>
                  </a:lnTo>
                  <a:lnTo>
                    <a:pt x="0" y="1158239"/>
                  </a:lnTo>
                  <a:lnTo>
                    <a:pt x="0" y="231648"/>
                  </a:lnTo>
                  <a:close/>
                </a:path>
              </a:pathLst>
            </a:custGeom>
            <a:ln w="39624">
              <a:solidFill>
                <a:srgbClr val="53785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66571" y="4235195"/>
              <a:ext cx="2011680" cy="1371600"/>
            </a:xfrm>
            <a:custGeom>
              <a:avLst/>
              <a:gdLst/>
              <a:ahLst/>
              <a:cxnLst/>
              <a:rect l="l" t="t" r="r" b="b"/>
              <a:pathLst>
                <a:path w="2011680" h="1371600">
                  <a:moveTo>
                    <a:pt x="1783079" y="0"/>
                  </a:moveTo>
                  <a:lnTo>
                    <a:pt x="228600" y="0"/>
                  </a:lnTo>
                  <a:lnTo>
                    <a:pt x="182529" y="4644"/>
                  </a:lnTo>
                  <a:lnTo>
                    <a:pt x="139619" y="17966"/>
                  </a:lnTo>
                  <a:lnTo>
                    <a:pt x="100788" y="39045"/>
                  </a:lnTo>
                  <a:lnTo>
                    <a:pt x="66955" y="66960"/>
                  </a:lnTo>
                  <a:lnTo>
                    <a:pt x="39041" y="100793"/>
                  </a:lnTo>
                  <a:lnTo>
                    <a:pt x="17964" y="139624"/>
                  </a:lnTo>
                  <a:lnTo>
                    <a:pt x="4644" y="182533"/>
                  </a:lnTo>
                  <a:lnTo>
                    <a:pt x="0" y="228599"/>
                  </a:lnTo>
                  <a:lnTo>
                    <a:pt x="0" y="1142999"/>
                  </a:lnTo>
                  <a:lnTo>
                    <a:pt x="4644" y="1189066"/>
                  </a:lnTo>
                  <a:lnTo>
                    <a:pt x="17964" y="1231975"/>
                  </a:lnTo>
                  <a:lnTo>
                    <a:pt x="39041" y="1270806"/>
                  </a:lnTo>
                  <a:lnTo>
                    <a:pt x="66955" y="1304639"/>
                  </a:lnTo>
                  <a:lnTo>
                    <a:pt x="100788" y="1332554"/>
                  </a:lnTo>
                  <a:lnTo>
                    <a:pt x="139619" y="1353633"/>
                  </a:lnTo>
                  <a:lnTo>
                    <a:pt x="182529" y="1366955"/>
                  </a:lnTo>
                  <a:lnTo>
                    <a:pt x="228600" y="1371599"/>
                  </a:lnTo>
                  <a:lnTo>
                    <a:pt x="1783079" y="1371599"/>
                  </a:lnTo>
                  <a:lnTo>
                    <a:pt x="1829146" y="1366955"/>
                  </a:lnTo>
                  <a:lnTo>
                    <a:pt x="1872055" y="1353633"/>
                  </a:lnTo>
                  <a:lnTo>
                    <a:pt x="1910886" y="1332554"/>
                  </a:lnTo>
                  <a:lnTo>
                    <a:pt x="1944719" y="1304639"/>
                  </a:lnTo>
                  <a:lnTo>
                    <a:pt x="1972634" y="1270806"/>
                  </a:lnTo>
                  <a:lnTo>
                    <a:pt x="1993713" y="1231975"/>
                  </a:lnTo>
                  <a:lnTo>
                    <a:pt x="2007035" y="1189066"/>
                  </a:lnTo>
                  <a:lnTo>
                    <a:pt x="2011679" y="1142999"/>
                  </a:lnTo>
                  <a:lnTo>
                    <a:pt x="2011679" y="228599"/>
                  </a:lnTo>
                  <a:lnTo>
                    <a:pt x="2007035" y="182533"/>
                  </a:lnTo>
                  <a:lnTo>
                    <a:pt x="1993713" y="139624"/>
                  </a:lnTo>
                  <a:lnTo>
                    <a:pt x="1972634" y="100793"/>
                  </a:lnTo>
                  <a:lnTo>
                    <a:pt x="1944719" y="66960"/>
                  </a:lnTo>
                  <a:lnTo>
                    <a:pt x="1910886" y="39045"/>
                  </a:lnTo>
                  <a:lnTo>
                    <a:pt x="1872055" y="17966"/>
                  </a:lnTo>
                  <a:lnTo>
                    <a:pt x="1829146" y="4644"/>
                  </a:lnTo>
                  <a:lnTo>
                    <a:pt x="17830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66571" y="4235195"/>
              <a:ext cx="2011680" cy="1371600"/>
            </a:xfrm>
            <a:custGeom>
              <a:avLst/>
              <a:gdLst/>
              <a:ahLst/>
              <a:cxnLst/>
              <a:rect l="l" t="t" r="r" b="b"/>
              <a:pathLst>
                <a:path w="2011680" h="1371600">
                  <a:moveTo>
                    <a:pt x="0" y="228599"/>
                  </a:moveTo>
                  <a:lnTo>
                    <a:pt x="4644" y="182533"/>
                  </a:lnTo>
                  <a:lnTo>
                    <a:pt x="17964" y="139624"/>
                  </a:lnTo>
                  <a:lnTo>
                    <a:pt x="39041" y="100793"/>
                  </a:lnTo>
                  <a:lnTo>
                    <a:pt x="66955" y="66960"/>
                  </a:lnTo>
                  <a:lnTo>
                    <a:pt x="100788" y="39045"/>
                  </a:lnTo>
                  <a:lnTo>
                    <a:pt x="139619" y="17966"/>
                  </a:lnTo>
                  <a:lnTo>
                    <a:pt x="182529" y="4644"/>
                  </a:lnTo>
                  <a:lnTo>
                    <a:pt x="228600" y="0"/>
                  </a:lnTo>
                  <a:lnTo>
                    <a:pt x="1783079" y="0"/>
                  </a:lnTo>
                  <a:lnTo>
                    <a:pt x="1829146" y="4644"/>
                  </a:lnTo>
                  <a:lnTo>
                    <a:pt x="1872055" y="17966"/>
                  </a:lnTo>
                  <a:lnTo>
                    <a:pt x="1910886" y="39045"/>
                  </a:lnTo>
                  <a:lnTo>
                    <a:pt x="1944719" y="66960"/>
                  </a:lnTo>
                  <a:lnTo>
                    <a:pt x="1972634" y="100793"/>
                  </a:lnTo>
                  <a:lnTo>
                    <a:pt x="1993713" y="139624"/>
                  </a:lnTo>
                  <a:lnTo>
                    <a:pt x="2007035" y="182533"/>
                  </a:lnTo>
                  <a:lnTo>
                    <a:pt x="2011679" y="228599"/>
                  </a:lnTo>
                  <a:lnTo>
                    <a:pt x="2011679" y="1142999"/>
                  </a:lnTo>
                  <a:lnTo>
                    <a:pt x="2007035" y="1189066"/>
                  </a:lnTo>
                  <a:lnTo>
                    <a:pt x="1993713" y="1231975"/>
                  </a:lnTo>
                  <a:lnTo>
                    <a:pt x="1972634" y="1270806"/>
                  </a:lnTo>
                  <a:lnTo>
                    <a:pt x="1944719" y="1304639"/>
                  </a:lnTo>
                  <a:lnTo>
                    <a:pt x="1910886" y="1332554"/>
                  </a:lnTo>
                  <a:lnTo>
                    <a:pt x="1872055" y="1353633"/>
                  </a:lnTo>
                  <a:lnTo>
                    <a:pt x="1829146" y="1366955"/>
                  </a:lnTo>
                  <a:lnTo>
                    <a:pt x="1783079" y="1371599"/>
                  </a:lnTo>
                  <a:lnTo>
                    <a:pt x="228600" y="1371599"/>
                  </a:lnTo>
                  <a:lnTo>
                    <a:pt x="182529" y="1366955"/>
                  </a:lnTo>
                  <a:lnTo>
                    <a:pt x="139619" y="1353633"/>
                  </a:lnTo>
                  <a:lnTo>
                    <a:pt x="100788" y="1332554"/>
                  </a:lnTo>
                  <a:lnTo>
                    <a:pt x="66955" y="1304639"/>
                  </a:lnTo>
                  <a:lnTo>
                    <a:pt x="39041" y="1270806"/>
                  </a:lnTo>
                  <a:lnTo>
                    <a:pt x="17964" y="1231975"/>
                  </a:lnTo>
                  <a:lnTo>
                    <a:pt x="4644" y="1189066"/>
                  </a:lnTo>
                  <a:lnTo>
                    <a:pt x="0" y="1142999"/>
                  </a:lnTo>
                  <a:lnTo>
                    <a:pt x="0" y="228599"/>
                  </a:lnTo>
                  <a:close/>
                </a:path>
              </a:pathLst>
            </a:custGeom>
            <a:ln w="39624">
              <a:solidFill>
                <a:srgbClr val="71A27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864209" y="4473320"/>
            <a:ext cx="1814195" cy="867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" algn="ctr">
              <a:lnSpc>
                <a:spcPts val="1370"/>
              </a:lnSpc>
              <a:spcBef>
                <a:spcPts val="100"/>
              </a:spcBef>
            </a:pPr>
            <a:r>
              <a:rPr sz="1200" b="1" spc="-10" dirty="0">
                <a:latin typeface="Cambria"/>
                <a:cs typeface="Cambria"/>
              </a:rPr>
              <a:t>Налоговые</a:t>
            </a:r>
            <a:r>
              <a:rPr sz="1200" b="1" spc="35" dirty="0">
                <a:latin typeface="Cambria"/>
                <a:cs typeface="Cambria"/>
              </a:rPr>
              <a:t> </a:t>
            </a:r>
            <a:r>
              <a:rPr sz="1200" b="1" spc="-25" dirty="0">
                <a:latin typeface="Cambria"/>
                <a:cs typeface="Cambria"/>
              </a:rPr>
              <a:t>доходы</a:t>
            </a:r>
            <a:endParaRPr sz="1200">
              <a:latin typeface="Cambria"/>
              <a:cs typeface="Cambria"/>
            </a:endParaRPr>
          </a:p>
          <a:p>
            <a:pPr marL="12065" marR="5080" algn="ctr">
              <a:lnSpc>
                <a:spcPts val="1300"/>
              </a:lnSpc>
              <a:spcBef>
                <a:spcPts val="85"/>
              </a:spcBef>
            </a:pPr>
            <a:r>
              <a:rPr sz="1200" dirty="0">
                <a:latin typeface="Trebuchet MS"/>
                <a:cs typeface="Trebuchet MS"/>
              </a:rPr>
              <a:t>(</a:t>
            </a:r>
            <a:r>
              <a:rPr sz="1200" dirty="0">
                <a:latin typeface="Cambria"/>
                <a:cs typeface="Cambria"/>
              </a:rPr>
              <a:t>часть</a:t>
            </a:r>
            <a:r>
              <a:rPr sz="1200" spc="-10" dirty="0">
                <a:latin typeface="Cambria"/>
                <a:cs typeface="Cambria"/>
              </a:rPr>
              <a:t> доходов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граждан</a:t>
            </a:r>
            <a:r>
              <a:rPr sz="1200" spc="4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и </a:t>
            </a:r>
            <a:r>
              <a:rPr sz="1200" spc="-250" dirty="0">
                <a:latin typeface="Cambria"/>
                <a:cs typeface="Cambria"/>
              </a:rPr>
              <a:t> </a:t>
            </a:r>
            <a:r>
              <a:rPr sz="1200" spc="5" dirty="0">
                <a:latin typeface="Cambria"/>
                <a:cs typeface="Cambria"/>
              </a:rPr>
              <a:t>о</a:t>
            </a:r>
            <a:r>
              <a:rPr sz="1200" dirty="0">
                <a:latin typeface="Cambria"/>
                <a:cs typeface="Cambria"/>
              </a:rPr>
              <a:t>р</a:t>
            </a:r>
            <a:r>
              <a:rPr sz="1200" spc="-10" dirty="0">
                <a:latin typeface="Cambria"/>
                <a:cs typeface="Cambria"/>
              </a:rPr>
              <a:t>га</a:t>
            </a:r>
            <a:r>
              <a:rPr sz="1200" spc="-15" dirty="0">
                <a:latin typeface="Cambria"/>
                <a:cs typeface="Cambria"/>
              </a:rPr>
              <a:t>н</a:t>
            </a:r>
            <a:r>
              <a:rPr sz="1200" spc="10" dirty="0">
                <a:latin typeface="Cambria"/>
                <a:cs typeface="Cambria"/>
              </a:rPr>
              <a:t>и</a:t>
            </a:r>
            <a:r>
              <a:rPr sz="1200" dirty="0">
                <a:latin typeface="Cambria"/>
                <a:cs typeface="Cambria"/>
              </a:rPr>
              <a:t>з</a:t>
            </a:r>
            <a:r>
              <a:rPr sz="1200" spc="-10" dirty="0">
                <a:latin typeface="Cambria"/>
                <a:cs typeface="Cambria"/>
              </a:rPr>
              <a:t>а</a:t>
            </a:r>
            <a:r>
              <a:rPr sz="1200" spc="-15" dirty="0">
                <a:latin typeface="Cambria"/>
                <a:cs typeface="Cambria"/>
              </a:rPr>
              <a:t>ц</a:t>
            </a:r>
            <a:r>
              <a:rPr sz="1200" spc="10" dirty="0">
                <a:latin typeface="Cambria"/>
                <a:cs typeface="Cambria"/>
              </a:rPr>
              <a:t>и</a:t>
            </a:r>
            <a:r>
              <a:rPr sz="1200" spc="15" dirty="0">
                <a:latin typeface="Cambria"/>
                <a:cs typeface="Cambria"/>
              </a:rPr>
              <a:t>й</a:t>
            </a:r>
            <a:r>
              <a:rPr sz="1200" spc="-95" dirty="0">
                <a:latin typeface="Trebuchet MS"/>
                <a:cs typeface="Trebuchet MS"/>
              </a:rPr>
              <a:t>,</a:t>
            </a:r>
            <a:r>
              <a:rPr sz="1200" spc="-140" dirty="0">
                <a:latin typeface="Trebuchet MS"/>
                <a:cs typeface="Trebuchet MS"/>
              </a:rPr>
              <a:t> </a:t>
            </a:r>
            <a:r>
              <a:rPr sz="1200" dirty="0">
                <a:latin typeface="Cambria"/>
                <a:cs typeface="Cambria"/>
              </a:rPr>
              <a:t>к</a:t>
            </a:r>
            <a:r>
              <a:rPr sz="1200" spc="-15" dirty="0">
                <a:latin typeface="Cambria"/>
                <a:cs typeface="Cambria"/>
              </a:rPr>
              <a:t>о</a:t>
            </a:r>
            <a:r>
              <a:rPr sz="1200" spc="5" dirty="0">
                <a:latin typeface="Cambria"/>
                <a:cs typeface="Cambria"/>
              </a:rPr>
              <a:t>то</a:t>
            </a:r>
            <a:r>
              <a:rPr sz="1200" dirty="0">
                <a:latin typeface="Cambria"/>
                <a:cs typeface="Cambria"/>
              </a:rPr>
              <a:t>р</a:t>
            </a:r>
            <a:r>
              <a:rPr sz="1200" spc="-10" dirty="0">
                <a:latin typeface="Cambria"/>
                <a:cs typeface="Cambria"/>
              </a:rPr>
              <a:t>ы</a:t>
            </a:r>
            <a:r>
              <a:rPr sz="1200" dirty="0">
                <a:latin typeface="Cambria"/>
                <a:cs typeface="Cambria"/>
              </a:rPr>
              <a:t>е  </a:t>
            </a:r>
            <a:r>
              <a:rPr sz="1200" spc="-5" dirty="0">
                <a:latin typeface="Cambria"/>
                <a:cs typeface="Cambria"/>
              </a:rPr>
              <a:t>они</a:t>
            </a:r>
            <a:r>
              <a:rPr sz="1200" spc="3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обязаны</a:t>
            </a:r>
            <a:r>
              <a:rPr sz="1200" spc="6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платить</a:t>
            </a:r>
            <a:endParaRPr sz="1200">
              <a:latin typeface="Cambria"/>
              <a:cs typeface="Cambria"/>
            </a:endParaRPr>
          </a:p>
          <a:p>
            <a:pPr marL="635" algn="ctr">
              <a:lnSpc>
                <a:spcPts val="1270"/>
              </a:lnSpc>
            </a:pPr>
            <a:r>
              <a:rPr sz="1200" spc="-10" dirty="0">
                <a:latin typeface="Cambria"/>
                <a:cs typeface="Cambria"/>
              </a:rPr>
              <a:t>государству</a:t>
            </a:r>
            <a:r>
              <a:rPr sz="1200" spc="-10" dirty="0">
                <a:latin typeface="Trebuchet MS"/>
                <a:cs typeface="Trebuchet MS"/>
              </a:rPr>
              <a:t>)</a:t>
            </a:r>
            <a:endParaRPr sz="1200">
              <a:latin typeface="Trebuchet MS"/>
              <a:cs typeface="Trebuchet MS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3404425" y="4001833"/>
            <a:ext cx="2527300" cy="1932939"/>
            <a:chOff x="3404425" y="4001833"/>
            <a:chExt cx="2527300" cy="1932939"/>
          </a:xfrm>
        </p:grpSpPr>
        <p:sp>
          <p:nvSpPr>
            <p:cNvPr id="20" name="object 20"/>
            <p:cNvSpPr/>
            <p:nvPr/>
          </p:nvSpPr>
          <p:spPr>
            <a:xfrm>
              <a:off x="3424428" y="4021836"/>
              <a:ext cx="2030095" cy="1386840"/>
            </a:xfrm>
            <a:custGeom>
              <a:avLst/>
              <a:gdLst/>
              <a:ahLst/>
              <a:cxnLst/>
              <a:rect l="l" t="t" r="r" b="b"/>
              <a:pathLst>
                <a:path w="2030095" h="1386839">
                  <a:moveTo>
                    <a:pt x="1798827" y="0"/>
                  </a:moveTo>
                  <a:lnTo>
                    <a:pt x="231139" y="0"/>
                  </a:lnTo>
                  <a:lnTo>
                    <a:pt x="184562" y="4696"/>
                  </a:lnTo>
                  <a:lnTo>
                    <a:pt x="141178" y="18166"/>
                  </a:lnTo>
                  <a:lnTo>
                    <a:pt x="101916" y="39480"/>
                  </a:lnTo>
                  <a:lnTo>
                    <a:pt x="67706" y="67706"/>
                  </a:lnTo>
                  <a:lnTo>
                    <a:pt x="39480" y="101916"/>
                  </a:lnTo>
                  <a:lnTo>
                    <a:pt x="18166" y="141178"/>
                  </a:lnTo>
                  <a:lnTo>
                    <a:pt x="4696" y="184562"/>
                  </a:lnTo>
                  <a:lnTo>
                    <a:pt x="0" y="231139"/>
                  </a:lnTo>
                  <a:lnTo>
                    <a:pt x="0" y="1155700"/>
                  </a:lnTo>
                  <a:lnTo>
                    <a:pt x="4696" y="1202277"/>
                  </a:lnTo>
                  <a:lnTo>
                    <a:pt x="18166" y="1245661"/>
                  </a:lnTo>
                  <a:lnTo>
                    <a:pt x="39480" y="1284923"/>
                  </a:lnTo>
                  <a:lnTo>
                    <a:pt x="67706" y="1319133"/>
                  </a:lnTo>
                  <a:lnTo>
                    <a:pt x="101916" y="1347359"/>
                  </a:lnTo>
                  <a:lnTo>
                    <a:pt x="141178" y="1368673"/>
                  </a:lnTo>
                  <a:lnTo>
                    <a:pt x="184562" y="1382143"/>
                  </a:lnTo>
                  <a:lnTo>
                    <a:pt x="231139" y="1386839"/>
                  </a:lnTo>
                  <a:lnTo>
                    <a:pt x="1798827" y="1386839"/>
                  </a:lnTo>
                  <a:lnTo>
                    <a:pt x="1845405" y="1382143"/>
                  </a:lnTo>
                  <a:lnTo>
                    <a:pt x="1888789" y="1368673"/>
                  </a:lnTo>
                  <a:lnTo>
                    <a:pt x="1928051" y="1347359"/>
                  </a:lnTo>
                  <a:lnTo>
                    <a:pt x="1962261" y="1319133"/>
                  </a:lnTo>
                  <a:lnTo>
                    <a:pt x="1990487" y="1284923"/>
                  </a:lnTo>
                  <a:lnTo>
                    <a:pt x="2011801" y="1245661"/>
                  </a:lnTo>
                  <a:lnTo>
                    <a:pt x="2025271" y="1202277"/>
                  </a:lnTo>
                  <a:lnTo>
                    <a:pt x="2029968" y="1155700"/>
                  </a:lnTo>
                  <a:lnTo>
                    <a:pt x="2029968" y="231139"/>
                  </a:lnTo>
                  <a:lnTo>
                    <a:pt x="2025271" y="184562"/>
                  </a:lnTo>
                  <a:lnTo>
                    <a:pt x="2011801" y="141178"/>
                  </a:lnTo>
                  <a:lnTo>
                    <a:pt x="1990487" y="101916"/>
                  </a:lnTo>
                  <a:lnTo>
                    <a:pt x="1962261" y="67706"/>
                  </a:lnTo>
                  <a:lnTo>
                    <a:pt x="1928051" y="39480"/>
                  </a:lnTo>
                  <a:lnTo>
                    <a:pt x="1888789" y="18166"/>
                  </a:lnTo>
                  <a:lnTo>
                    <a:pt x="1845405" y="4696"/>
                  </a:lnTo>
                  <a:lnTo>
                    <a:pt x="1798827" y="0"/>
                  </a:lnTo>
                  <a:close/>
                </a:path>
              </a:pathLst>
            </a:custGeom>
            <a:solidFill>
              <a:srgbClr val="71A2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424428" y="4021836"/>
              <a:ext cx="2030095" cy="1386840"/>
            </a:xfrm>
            <a:custGeom>
              <a:avLst/>
              <a:gdLst/>
              <a:ahLst/>
              <a:cxnLst/>
              <a:rect l="l" t="t" r="r" b="b"/>
              <a:pathLst>
                <a:path w="2030095" h="1386839">
                  <a:moveTo>
                    <a:pt x="0" y="231139"/>
                  </a:moveTo>
                  <a:lnTo>
                    <a:pt x="4696" y="184562"/>
                  </a:lnTo>
                  <a:lnTo>
                    <a:pt x="18166" y="141178"/>
                  </a:lnTo>
                  <a:lnTo>
                    <a:pt x="39480" y="101916"/>
                  </a:lnTo>
                  <a:lnTo>
                    <a:pt x="67706" y="67706"/>
                  </a:lnTo>
                  <a:lnTo>
                    <a:pt x="101916" y="39480"/>
                  </a:lnTo>
                  <a:lnTo>
                    <a:pt x="141178" y="18166"/>
                  </a:lnTo>
                  <a:lnTo>
                    <a:pt x="184562" y="4696"/>
                  </a:lnTo>
                  <a:lnTo>
                    <a:pt x="231139" y="0"/>
                  </a:lnTo>
                  <a:lnTo>
                    <a:pt x="1798827" y="0"/>
                  </a:lnTo>
                  <a:lnTo>
                    <a:pt x="1845405" y="4696"/>
                  </a:lnTo>
                  <a:lnTo>
                    <a:pt x="1888789" y="18166"/>
                  </a:lnTo>
                  <a:lnTo>
                    <a:pt x="1928051" y="39480"/>
                  </a:lnTo>
                  <a:lnTo>
                    <a:pt x="1962261" y="67706"/>
                  </a:lnTo>
                  <a:lnTo>
                    <a:pt x="1990487" y="101916"/>
                  </a:lnTo>
                  <a:lnTo>
                    <a:pt x="2011801" y="141178"/>
                  </a:lnTo>
                  <a:lnTo>
                    <a:pt x="2025271" y="184562"/>
                  </a:lnTo>
                  <a:lnTo>
                    <a:pt x="2029968" y="231139"/>
                  </a:lnTo>
                  <a:lnTo>
                    <a:pt x="2029968" y="1155700"/>
                  </a:lnTo>
                  <a:lnTo>
                    <a:pt x="2025271" y="1202277"/>
                  </a:lnTo>
                  <a:lnTo>
                    <a:pt x="2011801" y="1245661"/>
                  </a:lnTo>
                  <a:lnTo>
                    <a:pt x="1990487" y="1284923"/>
                  </a:lnTo>
                  <a:lnTo>
                    <a:pt x="1962261" y="1319133"/>
                  </a:lnTo>
                  <a:lnTo>
                    <a:pt x="1928051" y="1347359"/>
                  </a:lnTo>
                  <a:lnTo>
                    <a:pt x="1888789" y="1368673"/>
                  </a:lnTo>
                  <a:lnTo>
                    <a:pt x="1845405" y="1382143"/>
                  </a:lnTo>
                  <a:lnTo>
                    <a:pt x="1798827" y="1386839"/>
                  </a:lnTo>
                  <a:lnTo>
                    <a:pt x="231139" y="1386839"/>
                  </a:lnTo>
                  <a:lnTo>
                    <a:pt x="184562" y="1382143"/>
                  </a:lnTo>
                  <a:lnTo>
                    <a:pt x="141178" y="1368673"/>
                  </a:lnTo>
                  <a:lnTo>
                    <a:pt x="101916" y="1347359"/>
                  </a:lnTo>
                  <a:lnTo>
                    <a:pt x="67706" y="1319133"/>
                  </a:lnTo>
                  <a:lnTo>
                    <a:pt x="39480" y="1284923"/>
                  </a:lnTo>
                  <a:lnTo>
                    <a:pt x="18166" y="1245661"/>
                  </a:lnTo>
                  <a:lnTo>
                    <a:pt x="4696" y="1202277"/>
                  </a:lnTo>
                  <a:lnTo>
                    <a:pt x="0" y="1155700"/>
                  </a:lnTo>
                  <a:lnTo>
                    <a:pt x="0" y="231139"/>
                  </a:lnTo>
                  <a:close/>
                </a:path>
              </a:pathLst>
            </a:custGeom>
            <a:ln w="39623">
              <a:solidFill>
                <a:srgbClr val="53785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689604" y="4274820"/>
              <a:ext cx="2222500" cy="1640205"/>
            </a:xfrm>
            <a:custGeom>
              <a:avLst/>
              <a:gdLst/>
              <a:ahLst/>
              <a:cxnLst/>
              <a:rect l="l" t="t" r="r" b="b"/>
              <a:pathLst>
                <a:path w="2222500" h="1640204">
                  <a:moveTo>
                    <a:pt x="1948688" y="0"/>
                  </a:moveTo>
                  <a:lnTo>
                    <a:pt x="273304" y="0"/>
                  </a:lnTo>
                  <a:lnTo>
                    <a:pt x="224194" y="4405"/>
                  </a:lnTo>
                  <a:lnTo>
                    <a:pt x="177965" y="17106"/>
                  </a:lnTo>
                  <a:lnTo>
                    <a:pt x="135391" y="37328"/>
                  </a:lnTo>
                  <a:lnTo>
                    <a:pt x="97244" y="64299"/>
                  </a:lnTo>
                  <a:lnTo>
                    <a:pt x="64299" y="97244"/>
                  </a:lnTo>
                  <a:lnTo>
                    <a:pt x="37328" y="135391"/>
                  </a:lnTo>
                  <a:lnTo>
                    <a:pt x="17106" y="177965"/>
                  </a:lnTo>
                  <a:lnTo>
                    <a:pt x="4405" y="224194"/>
                  </a:lnTo>
                  <a:lnTo>
                    <a:pt x="0" y="273303"/>
                  </a:lnTo>
                  <a:lnTo>
                    <a:pt x="0" y="1366519"/>
                  </a:lnTo>
                  <a:lnTo>
                    <a:pt x="4405" y="1415646"/>
                  </a:lnTo>
                  <a:lnTo>
                    <a:pt x="17106" y="1461883"/>
                  </a:lnTo>
                  <a:lnTo>
                    <a:pt x="37328" y="1504460"/>
                  </a:lnTo>
                  <a:lnTo>
                    <a:pt x="64299" y="1542605"/>
                  </a:lnTo>
                  <a:lnTo>
                    <a:pt x="97244" y="1575545"/>
                  </a:lnTo>
                  <a:lnTo>
                    <a:pt x="135391" y="1602509"/>
                  </a:lnTo>
                  <a:lnTo>
                    <a:pt x="177965" y="1622725"/>
                  </a:lnTo>
                  <a:lnTo>
                    <a:pt x="224194" y="1635420"/>
                  </a:lnTo>
                  <a:lnTo>
                    <a:pt x="273304" y="1639823"/>
                  </a:lnTo>
                  <a:lnTo>
                    <a:pt x="1948688" y="1639823"/>
                  </a:lnTo>
                  <a:lnTo>
                    <a:pt x="1997797" y="1635420"/>
                  </a:lnTo>
                  <a:lnTo>
                    <a:pt x="2044026" y="1622725"/>
                  </a:lnTo>
                  <a:lnTo>
                    <a:pt x="2086600" y="1602509"/>
                  </a:lnTo>
                  <a:lnTo>
                    <a:pt x="2124747" y="1575545"/>
                  </a:lnTo>
                  <a:lnTo>
                    <a:pt x="2157692" y="1542605"/>
                  </a:lnTo>
                  <a:lnTo>
                    <a:pt x="2184663" y="1504460"/>
                  </a:lnTo>
                  <a:lnTo>
                    <a:pt x="2204885" y="1461883"/>
                  </a:lnTo>
                  <a:lnTo>
                    <a:pt x="2217586" y="1415646"/>
                  </a:lnTo>
                  <a:lnTo>
                    <a:pt x="2221992" y="1366519"/>
                  </a:lnTo>
                  <a:lnTo>
                    <a:pt x="2221992" y="273303"/>
                  </a:lnTo>
                  <a:lnTo>
                    <a:pt x="2217586" y="224194"/>
                  </a:lnTo>
                  <a:lnTo>
                    <a:pt x="2204885" y="177965"/>
                  </a:lnTo>
                  <a:lnTo>
                    <a:pt x="2184663" y="135391"/>
                  </a:lnTo>
                  <a:lnTo>
                    <a:pt x="2157692" y="97244"/>
                  </a:lnTo>
                  <a:lnTo>
                    <a:pt x="2124747" y="64299"/>
                  </a:lnTo>
                  <a:lnTo>
                    <a:pt x="2086600" y="37328"/>
                  </a:lnTo>
                  <a:lnTo>
                    <a:pt x="2044026" y="17106"/>
                  </a:lnTo>
                  <a:lnTo>
                    <a:pt x="1997797" y="4405"/>
                  </a:lnTo>
                  <a:lnTo>
                    <a:pt x="19486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689604" y="4274820"/>
              <a:ext cx="2222500" cy="1640205"/>
            </a:xfrm>
            <a:custGeom>
              <a:avLst/>
              <a:gdLst/>
              <a:ahLst/>
              <a:cxnLst/>
              <a:rect l="l" t="t" r="r" b="b"/>
              <a:pathLst>
                <a:path w="2222500" h="1640204">
                  <a:moveTo>
                    <a:pt x="0" y="273303"/>
                  </a:moveTo>
                  <a:lnTo>
                    <a:pt x="4405" y="224194"/>
                  </a:lnTo>
                  <a:lnTo>
                    <a:pt x="17106" y="177965"/>
                  </a:lnTo>
                  <a:lnTo>
                    <a:pt x="37328" y="135391"/>
                  </a:lnTo>
                  <a:lnTo>
                    <a:pt x="64299" y="97244"/>
                  </a:lnTo>
                  <a:lnTo>
                    <a:pt x="97244" y="64299"/>
                  </a:lnTo>
                  <a:lnTo>
                    <a:pt x="135391" y="37328"/>
                  </a:lnTo>
                  <a:lnTo>
                    <a:pt x="177965" y="17106"/>
                  </a:lnTo>
                  <a:lnTo>
                    <a:pt x="224194" y="4405"/>
                  </a:lnTo>
                  <a:lnTo>
                    <a:pt x="273304" y="0"/>
                  </a:lnTo>
                  <a:lnTo>
                    <a:pt x="1948688" y="0"/>
                  </a:lnTo>
                  <a:lnTo>
                    <a:pt x="1997797" y="4405"/>
                  </a:lnTo>
                  <a:lnTo>
                    <a:pt x="2044026" y="17106"/>
                  </a:lnTo>
                  <a:lnTo>
                    <a:pt x="2086600" y="37328"/>
                  </a:lnTo>
                  <a:lnTo>
                    <a:pt x="2124747" y="64299"/>
                  </a:lnTo>
                  <a:lnTo>
                    <a:pt x="2157692" y="97244"/>
                  </a:lnTo>
                  <a:lnTo>
                    <a:pt x="2184663" y="135391"/>
                  </a:lnTo>
                  <a:lnTo>
                    <a:pt x="2204885" y="177965"/>
                  </a:lnTo>
                  <a:lnTo>
                    <a:pt x="2217586" y="224194"/>
                  </a:lnTo>
                  <a:lnTo>
                    <a:pt x="2221992" y="273303"/>
                  </a:lnTo>
                  <a:lnTo>
                    <a:pt x="2221992" y="1366519"/>
                  </a:lnTo>
                  <a:lnTo>
                    <a:pt x="2217586" y="1415646"/>
                  </a:lnTo>
                  <a:lnTo>
                    <a:pt x="2204885" y="1461883"/>
                  </a:lnTo>
                  <a:lnTo>
                    <a:pt x="2184663" y="1504460"/>
                  </a:lnTo>
                  <a:lnTo>
                    <a:pt x="2157692" y="1542605"/>
                  </a:lnTo>
                  <a:lnTo>
                    <a:pt x="2124747" y="1575545"/>
                  </a:lnTo>
                  <a:lnTo>
                    <a:pt x="2086600" y="1602509"/>
                  </a:lnTo>
                  <a:lnTo>
                    <a:pt x="2044026" y="1622725"/>
                  </a:lnTo>
                  <a:lnTo>
                    <a:pt x="1997797" y="1635420"/>
                  </a:lnTo>
                  <a:lnTo>
                    <a:pt x="1948688" y="1639823"/>
                  </a:lnTo>
                  <a:lnTo>
                    <a:pt x="273304" y="1639823"/>
                  </a:lnTo>
                  <a:lnTo>
                    <a:pt x="224194" y="1635420"/>
                  </a:lnTo>
                  <a:lnTo>
                    <a:pt x="177965" y="1622725"/>
                  </a:lnTo>
                  <a:lnTo>
                    <a:pt x="135391" y="1602509"/>
                  </a:lnTo>
                  <a:lnTo>
                    <a:pt x="97244" y="1575545"/>
                  </a:lnTo>
                  <a:lnTo>
                    <a:pt x="64299" y="1542605"/>
                  </a:lnTo>
                  <a:lnTo>
                    <a:pt x="37328" y="1504460"/>
                  </a:lnTo>
                  <a:lnTo>
                    <a:pt x="17106" y="1461883"/>
                  </a:lnTo>
                  <a:lnTo>
                    <a:pt x="4405" y="1415646"/>
                  </a:lnTo>
                  <a:lnTo>
                    <a:pt x="0" y="1366519"/>
                  </a:lnTo>
                  <a:lnTo>
                    <a:pt x="0" y="273303"/>
                  </a:lnTo>
                  <a:close/>
                </a:path>
              </a:pathLst>
            </a:custGeom>
            <a:ln w="39624">
              <a:solidFill>
                <a:srgbClr val="71A27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3792728" y="4480052"/>
            <a:ext cx="2014855" cy="119697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48895" marR="41275" indent="3175" algn="ctr">
              <a:lnSpc>
                <a:spcPct val="90000"/>
              </a:lnSpc>
              <a:spcBef>
                <a:spcPts val="240"/>
              </a:spcBef>
            </a:pPr>
            <a:r>
              <a:rPr sz="1200" b="1" spc="-10" dirty="0">
                <a:latin typeface="Cambria"/>
                <a:cs typeface="Cambria"/>
              </a:rPr>
              <a:t>Неналоговые</a:t>
            </a:r>
            <a:r>
              <a:rPr sz="1200" b="1" spc="35" dirty="0">
                <a:latin typeface="Cambria"/>
                <a:cs typeface="Cambria"/>
              </a:rPr>
              <a:t> </a:t>
            </a:r>
            <a:r>
              <a:rPr sz="1200" b="1" spc="-25" dirty="0">
                <a:latin typeface="Cambria"/>
                <a:cs typeface="Cambria"/>
              </a:rPr>
              <a:t>доходы </a:t>
            </a:r>
            <a:r>
              <a:rPr sz="1200" b="1" spc="-20" dirty="0">
                <a:latin typeface="Cambria"/>
                <a:cs typeface="Cambria"/>
              </a:rPr>
              <a:t> </a:t>
            </a:r>
            <a:r>
              <a:rPr sz="1200" spc="-5" dirty="0">
                <a:latin typeface="Trebuchet MS"/>
                <a:cs typeface="Trebuchet MS"/>
              </a:rPr>
              <a:t>(</a:t>
            </a:r>
            <a:r>
              <a:rPr sz="1200" spc="-5" dirty="0">
                <a:latin typeface="Cambria"/>
                <a:cs typeface="Cambria"/>
              </a:rPr>
              <a:t>платежи</a:t>
            </a:r>
            <a:r>
              <a:rPr sz="1200" spc="5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в</a:t>
            </a:r>
            <a:r>
              <a:rPr sz="1200" spc="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виде</a:t>
            </a:r>
            <a:r>
              <a:rPr sz="1200" spc="25" dirty="0">
                <a:latin typeface="Cambria"/>
                <a:cs typeface="Cambria"/>
              </a:rPr>
              <a:t> </a:t>
            </a:r>
            <a:r>
              <a:rPr sz="1200" spc="-15" dirty="0">
                <a:latin typeface="Cambria"/>
                <a:cs typeface="Cambria"/>
              </a:rPr>
              <a:t>штрафов</a:t>
            </a:r>
            <a:r>
              <a:rPr sz="1200" spc="-15" dirty="0">
                <a:latin typeface="Trebuchet MS"/>
                <a:cs typeface="Trebuchet MS"/>
              </a:rPr>
              <a:t>, </a:t>
            </a:r>
            <a:r>
              <a:rPr sz="1200" spc="-10" dirty="0">
                <a:latin typeface="Trebuchet MS"/>
                <a:cs typeface="Trebuchet MS"/>
              </a:rPr>
              <a:t> </a:t>
            </a:r>
            <a:r>
              <a:rPr sz="1200" spc="-5" dirty="0">
                <a:latin typeface="Cambria"/>
                <a:cs typeface="Cambria"/>
              </a:rPr>
              <a:t>санкций</a:t>
            </a:r>
            <a:r>
              <a:rPr sz="1200" dirty="0">
                <a:latin typeface="Cambria"/>
                <a:cs typeface="Cambria"/>
              </a:rPr>
              <a:t> за </a:t>
            </a:r>
            <a:r>
              <a:rPr sz="1200" spc="-10" dirty="0">
                <a:latin typeface="Cambria"/>
                <a:cs typeface="Cambria"/>
              </a:rPr>
              <a:t>нарушение </a:t>
            </a:r>
            <a:r>
              <a:rPr sz="1200" spc="-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з</a:t>
            </a:r>
            <a:r>
              <a:rPr sz="1200" spc="-10" dirty="0">
                <a:latin typeface="Cambria"/>
                <a:cs typeface="Cambria"/>
              </a:rPr>
              <a:t>а</a:t>
            </a:r>
            <a:r>
              <a:rPr sz="1200" dirty="0">
                <a:latin typeface="Cambria"/>
                <a:cs typeface="Cambria"/>
              </a:rPr>
              <a:t>к</a:t>
            </a:r>
            <a:r>
              <a:rPr sz="1200" spc="5" dirty="0">
                <a:latin typeface="Cambria"/>
                <a:cs typeface="Cambria"/>
              </a:rPr>
              <a:t>о</a:t>
            </a:r>
            <a:r>
              <a:rPr sz="1200" spc="-15" dirty="0">
                <a:latin typeface="Cambria"/>
                <a:cs typeface="Cambria"/>
              </a:rPr>
              <a:t>но</a:t>
            </a:r>
            <a:r>
              <a:rPr sz="1200" spc="-5" dirty="0">
                <a:latin typeface="Cambria"/>
                <a:cs typeface="Cambria"/>
              </a:rPr>
              <a:t>д</a:t>
            </a:r>
            <a:r>
              <a:rPr sz="1200" spc="-10" dirty="0">
                <a:latin typeface="Cambria"/>
                <a:cs typeface="Cambria"/>
              </a:rPr>
              <a:t>а</a:t>
            </a:r>
            <a:r>
              <a:rPr sz="1200" spc="5" dirty="0">
                <a:latin typeface="Cambria"/>
                <a:cs typeface="Cambria"/>
              </a:rPr>
              <a:t>т</a:t>
            </a:r>
            <a:r>
              <a:rPr sz="1200" spc="-10" dirty="0">
                <a:latin typeface="Cambria"/>
                <a:cs typeface="Cambria"/>
              </a:rPr>
              <a:t>е</a:t>
            </a:r>
            <a:r>
              <a:rPr sz="1200" spc="-5" dirty="0">
                <a:latin typeface="Cambria"/>
                <a:cs typeface="Cambria"/>
              </a:rPr>
              <a:t>л</a:t>
            </a:r>
            <a:r>
              <a:rPr sz="1200" spc="5" dirty="0">
                <a:latin typeface="Cambria"/>
                <a:cs typeface="Cambria"/>
              </a:rPr>
              <a:t>ь</a:t>
            </a:r>
            <a:r>
              <a:rPr sz="1200" dirty="0">
                <a:latin typeface="Cambria"/>
                <a:cs typeface="Cambria"/>
              </a:rPr>
              <a:t>с</a:t>
            </a:r>
            <a:r>
              <a:rPr sz="1200" spc="5" dirty="0">
                <a:latin typeface="Cambria"/>
                <a:cs typeface="Cambria"/>
              </a:rPr>
              <a:t>т</a:t>
            </a:r>
            <a:r>
              <a:rPr sz="1200" spc="-5" dirty="0">
                <a:latin typeface="Cambria"/>
                <a:cs typeface="Cambria"/>
              </a:rPr>
              <a:t>ва</a:t>
            </a:r>
            <a:r>
              <a:rPr sz="1200" spc="-95" dirty="0">
                <a:latin typeface="Trebuchet MS"/>
                <a:cs typeface="Trebuchet MS"/>
              </a:rPr>
              <a:t>,</a:t>
            </a:r>
            <a:r>
              <a:rPr sz="1200" spc="-160" dirty="0">
                <a:latin typeface="Trebuchet MS"/>
                <a:cs typeface="Trebuchet MS"/>
              </a:rPr>
              <a:t> </a:t>
            </a:r>
            <a:r>
              <a:rPr sz="1200" spc="-10" dirty="0">
                <a:latin typeface="Cambria"/>
                <a:cs typeface="Cambria"/>
              </a:rPr>
              <a:t>п</a:t>
            </a:r>
            <a:r>
              <a:rPr sz="1200" spc="-5" dirty="0">
                <a:latin typeface="Cambria"/>
                <a:cs typeface="Cambria"/>
              </a:rPr>
              <a:t>л</a:t>
            </a:r>
            <a:r>
              <a:rPr sz="1200" spc="-10" dirty="0">
                <a:latin typeface="Cambria"/>
                <a:cs typeface="Cambria"/>
              </a:rPr>
              <a:t>а</a:t>
            </a:r>
            <a:r>
              <a:rPr sz="1200" spc="5" dirty="0">
                <a:latin typeface="Cambria"/>
                <a:cs typeface="Cambria"/>
              </a:rPr>
              <a:t>т</a:t>
            </a:r>
            <a:r>
              <a:rPr sz="1200" spc="-10" dirty="0">
                <a:latin typeface="Cambria"/>
                <a:cs typeface="Cambria"/>
              </a:rPr>
              <a:t>е</a:t>
            </a:r>
            <a:r>
              <a:rPr sz="1200" spc="5" dirty="0">
                <a:latin typeface="Cambria"/>
                <a:cs typeface="Cambria"/>
              </a:rPr>
              <a:t>ж</a:t>
            </a:r>
            <a:r>
              <a:rPr sz="1200" dirty="0">
                <a:latin typeface="Cambria"/>
                <a:cs typeface="Cambria"/>
              </a:rPr>
              <a:t>и</a:t>
            </a:r>
            <a:endParaRPr sz="1200">
              <a:latin typeface="Cambria"/>
              <a:cs typeface="Cambria"/>
            </a:endParaRPr>
          </a:p>
          <a:p>
            <a:pPr algn="ctr">
              <a:lnSpc>
                <a:spcPts val="1225"/>
              </a:lnSpc>
            </a:pPr>
            <a:r>
              <a:rPr sz="1200" dirty="0">
                <a:latin typeface="Cambria"/>
                <a:cs typeface="Cambria"/>
              </a:rPr>
              <a:t>за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пользование</a:t>
            </a:r>
            <a:r>
              <a:rPr sz="1200" spc="25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имуществом</a:t>
            </a:r>
            <a:endParaRPr sz="1200">
              <a:latin typeface="Cambria"/>
              <a:cs typeface="Cambria"/>
            </a:endParaRPr>
          </a:p>
          <a:p>
            <a:pPr marL="5715" algn="ctr">
              <a:lnSpc>
                <a:spcPts val="1295"/>
              </a:lnSpc>
            </a:pPr>
            <a:r>
              <a:rPr sz="1200" spc="-10" dirty="0">
                <a:latin typeface="Cambria"/>
                <a:cs typeface="Cambria"/>
              </a:rPr>
              <a:t>г</a:t>
            </a:r>
            <a:r>
              <a:rPr sz="1200" spc="5" dirty="0">
                <a:latin typeface="Cambria"/>
                <a:cs typeface="Cambria"/>
              </a:rPr>
              <a:t>о</a:t>
            </a:r>
            <a:r>
              <a:rPr sz="1200" dirty="0">
                <a:latin typeface="Cambria"/>
                <a:cs typeface="Cambria"/>
              </a:rPr>
              <a:t>с</a:t>
            </a:r>
            <a:r>
              <a:rPr sz="1200" spc="-85" dirty="0">
                <a:latin typeface="Cambria"/>
                <a:cs typeface="Cambria"/>
              </a:rPr>
              <a:t>у</a:t>
            </a:r>
            <a:r>
              <a:rPr sz="1200" spc="-5" dirty="0">
                <a:latin typeface="Cambria"/>
                <a:cs typeface="Cambria"/>
              </a:rPr>
              <a:t>д</a:t>
            </a:r>
            <a:r>
              <a:rPr sz="1200" spc="-10" dirty="0">
                <a:latin typeface="Cambria"/>
                <a:cs typeface="Cambria"/>
              </a:rPr>
              <a:t>а</a:t>
            </a:r>
            <a:r>
              <a:rPr sz="1200" spc="-5" dirty="0">
                <a:latin typeface="Cambria"/>
                <a:cs typeface="Cambria"/>
              </a:rPr>
              <a:t>рс</a:t>
            </a:r>
            <a:r>
              <a:rPr sz="1200" spc="5" dirty="0">
                <a:latin typeface="Cambria"/>
                <a:cs typeface="Cambria"/>
              </a:rPr>
              <a:t>т</a:t>
            </a:r>
            <a:r>
              <a:rPr sz="1200" spc="-5" dirty="0">
                <a:latin typeface="Cambria"/>
                <a:cs typeface="Cambria"/>
              </a:rPr>
              <a:t>в</a:t>
            </a:r>
            <a:r>
              <a:rPr sz="1200" spc="-10" dirty="0">
                <a:latin typeface="Cambria"/>
                <a:cs typeface="Cambria"/>
              </a:rPr>
              <a:t>а</a:t>
            </a:r>
            <a:r>
              <a:rPr sz="1200" spc="-90" dirty="0">
                <a:latin typeface="Trebuchet MS"/>
                <a:cs typeface="Trebuchet MS"/>
              </a:rPr>
              <a:t>,</a:t>
            </a:r>
            <a:r>
              <a:rPr sz="1200" spc="-165" dirty="0">
                <a:latin typeface="Trebuchet MS"/>
                <a:cs typeface="Trebuchet MS"/>
              </a:rPr>
              <a:t> </a:t>
            </a:r>
            <a:r>
              <a:rPr sz="1200" dirty="0">
                <a:latin typeface="Cambria"/>
                <a:cs typeface="Cambria"/>
              </a:rPr>
              <a:t>ср</a:t>
            </a:r>
            <a:r>
              <a:rPr sz="1200" spc="-10" dirty="0">
                <a:latin typeface="Cambria"/>
                <a:cs typeface="Cambria"/>
              </a:rPr>
              <a:t>е</a:t>
            </a:r>
            <a:r>
              <a:rPr sz="1200" spc="-5" dirty="0">
                <a:latin typeface="Cambria"/>
                <a:cs typeface="Cambria"/>
              </a:rPr>
              <a:t>дс</a:t>
            </a:r>
            <a:r>
              <a:rPr sz="1200" spc="5" dirty="0">
                <a:latin typeface="Cambria"/>
                <a:cs typeface="Cambria"/>
              </a:rPr>
              <a:t>т</a:t>
            </a:r>
            <a:r>
              <a:rPr sz="1200" spc="-5" dirty="0">
                <a:latin typeface="Cambria"/>
                <a:cs typeface="Cambria"/>
              </a:rPr>
              <a:t>в</a:t>
            </a:r>
            <a:r>
              <a:rPr sz="1200" dirty="0">
                <a:latin typeface="Cambria"/>
                <a:cs typeface="Cambria"/>
              </a:rPr>
              <a:t>а</a:t>
            </a:r>
            <a:endParaRPr sz="1200">
              <a:latin typeface="Cambria"/>
              <a:cs typeface="Cambria"/>
            </a:endParaRPr>
          </a:p>
          <a:p>
            <a:pPr marL="3810" algn="ctr">
              <a:lnSpc>
                <a:spcPts val="1370"/>
              </a:lnSpc>
            </a:pPr>
            <a:r>
              <a:rPr sz="1200" spc="-5" dirty="0">
                <a:latin typeface="Cambria"/>
                <a:cs typeface="Cambria"/>
              </a:rPr>
              <a:t>самообложения</a:t>
            </a:r>
            <a:r>
              <a:rPr sz="1200" spc="10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граждан</a:t>
            </a:r>
            <a:r>
              <a:rPr sz="1200" spc="-5" dirty="0">
                <a:latin typeface="Trebuchet MS"/>
                <a:cs typeface="Trebuchet MS"/>
              </a:rPr>
              <a:t>)</a:t>
            </a:r>
            <a:endParaRPr sz="1200">
              <a:latin typeface="Trebuchet MS"/>
              <a:cs typeface="Trebuchet MS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6327647" y="3968496"/>
            <a:ext cx="2319655" cy="1823085"/>
            <a:chOff x="6327647" y="3968496"/>
            <a:chExt cx="2319655" cy="1823085"/>
          </a:xfrm>
        </p:grpSpPr>
        <p:sp>
          <p:nvSpPr>
            <p:cNvPr id="26" name="object 26"/>
            <p:cNvSpPr/>
            <p:nvPr/>
          </p:nvSpPr>
          <p:spPr>
            <a:xfrm>
              <a:off x="6347459" y="3988308"/>
              <a:ext cx="2030095" cy="1262380"/>
            </a:xfrm>
            <a:custGeom>
              <a:avLst/>
              <a:gdLst/>
              <a:ahLst/>
              <a:cxnLst/>
              <a:rect l="l" t="t" r="r" b="b"/>
              <a:pathLst>
                <a:path w="2030095" h="1262379">
                  <a:moveTo>
                    <a:pt x="1819656" y="0"/>
                  </a:moveTo>
                  <a:lnTo>
                    <a:pt x="210312" y="0"/>
                  </a:lnTo>
                  <a:lnTo>
                    <a:pt x="162072" y="5551"/>
                  </a:lnTo>
                  <a:lnTo>
                    <a:pt x="117798" y="21367"/>
                  </a:lnTo>
                  <a:lnTo>
                    <a:pt x="78750" y="46186"/>
                  </a:lnTo>
                  <a:lnTo>
                    <a:pt x="46186" y="78750"/>
                  </a:lnTo>
                  <a:lnTo>
                    <a:pt x="21367" y="117798"/>
                  </a:lnTo>
                  <a:lnTo>
                    <a:pt x="5551" y="162072"/>
                  </a:lnTo>
                  <a:lnTo>
                    <a:pt x="0" y="210312"/>
                  </a:lnTo>
                  <a:lnTo>
                    <a:pt x="0" y="1051560"/>
                  </a:lnTo>
                  <a:lnTo>
                    <a:pt x="5551" y="1099799"/>
                  </a:lnTo>
                  <a:lnTo>
                    <a:pt x="21367" y="1144073"/>
                  </a:lnTo>
                  <a:lnTo>
                    <a:pt x="46186" y="1183121"/>
                  </a:lnTo>
                  <a:lnTo>
                    <a:pt x="78750" y="1215685"/>
                  </a:lnTo>
                  <a:lnTo>
                    <a:pt x="117798" y="1240504"/>
                  </a:lnTo>
                  <a:lnTo>
                    <a:pt x="162072" y="1256320"/>
                  </a:lnTo>
                  <a:lnTo>
                    <a:pt x="210312" y="1261872"/>
                  </a:lnTo>
                  <a:lnTo>
                    <a:pt x="1819656" y="1261872"/>
                  </a:lnTo>
                  <a:lnTo>
                    <a:pt x="1867895" y="1256320"/>
                  </a:lnTo>
                  <a:lnTo>
                    <a:pt x="1912169" y="1240504"/>
                  </a:lnTo>
                  <a:lnTo>
                    <a:pt x="1951217" y="1215685"/>
                  </a:lnTo>
                  <a:lnTo>
                    <a:pt x="1983781" y="1183121"/>
                  </a:lnTo>
                  <a:lnTo>
                    <a:pt x="2008600" y="1144073"/>
                  </a:lnTo>
                  <a:lnTo>
                    <a:pt x="2024416" y="1099799"/>
                  </a:lnTo>
                  <a:lnTo>
                    <a:pt x="2029967" y="1051560"/>
                  </a:lnTo>
                  <a:lnTo>
                    <a:pt x="2029967" y="210312"/>
                  </a:lnTo>
                  <a:lnTo>
                    <a:pt x="2024416" y="162072"/>
                  </a:lnTo>
                  <a:lnTo>
                    <a:pt x="2008600" y="117798"/>
                  </a:lnTo>
                  <a:lnTo>
                    <a:pt x="1983781" y="78750"/>
                  </a:lnTo>
                  <a:lnTo>
                    <a:pt x="1951217" y="46186"/>
                  </a:lnTo>
                  <a:lnTo>
                    <a:pt x="1912169" y="21367"/>
                  </a:lnTo>
                  <a:lnTo>
                    <a:pt x="1867895" y="5551"/>
                  </a:lnTo>
                  <a:lnTo>
                    <a:pt x="1819656" y="0"/>
                  </a:lnTo>
                  <a:close/>
                </a:path>
              </a:pathLst>
            </a:custGeom>
            <a:solidFill>
              <a:srgbClr val="71A2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347459" y="3988308"/>
              <a:ext cx="2030095" cy="1262380"/>
            </a:xfrm>
            <a:custGeom>
              <a:avLst/>
              <a:gdLst/>
              <a:ahLst/>
              <a:cxnLst/>
              <a:rect l="l" t="t" r="r" b="b"/>
              <a:pathLst>
                <a:path w="2030095" h="1262379">
                  <a:moveTo>
                    <a:pt x="0" y="210312"/>
                  </a:moveTo>
                  <a:lnTo>
                    <a:pt x="5551" y="162072"/>
                  </a:lnTo>
                  <a:lnTo>
                    <a:pt x="21367" y="117798"/>
                  </a:lnTo>
                  <a:lnTo>
                    <a:pt x="46186" y="78750"/>
                  </a:lnTo>
                  <a:lnTo>
                    <a:pt x="78750" y="46186"/>
                  </a:lnTo>
                  <a:lnTo>
                    <a:pt x="117798" y="21367"/>
                  </a:lnTo>
                  <a:lnTo>
                    <a:pt x="162072" y="5551"/>
                  </a:lnTo>
                  <a:lnTo>
                    <a:pt x="210312" y="0"/>
                  </a:lnTo>
                  <a:lnTo>
                    <a:pt x="1819656" y="0"/>
                  </a:lnTo>
                  <a:lnTo>
                    <a:pt x="1867895" y="5551"/>
                  </a:lnTo>
                  <a:lnTo>
                    <a:pt x="1912169" y="21367"/>
                  </a:lnTo>
                  <a:lnTo>
                    <a:pt x="1951217" y="46186"/>
                  </a:lnTo>
                  <a:lnTo>
                    <a:pt x="1983781" y="78750"/>
                  </a:lnTo>
                  <a:lnTo>
                    <a:pt x="2008600" y="117798"/>
                  </a:lnTo>
                  <a:lnTo>
                    <a:pt x="2024416" y="162072"/>
                  </a:lnTo>
                  <a:lnTo>
                    <a:pt x="2029967" y="210312"/>
                  </a:lnTo>
                  <a:lnTo>
                    <a:pt x="2029967" y="1051560"/>
                  </a:lnTo>
                  <a:lnTo>
                    <a:pt x="2024416" y="1099799"/>
                  </a:lnTo>
                  <a:lnTo>
                    <a:pt x="2008600" y="1144073"/>
                  </a:lnTo>
                  <a:lnTo>
                    <a:pt x="1983781" y="1183121"/>
                  </a:lnTo>
                  <a:lnTo>
                    <a:pt x="1951217" y="1215685"/>
                  </a:lnTo>
                  <a:lnTo>
                    <a:pt x="1912169" y="1240504"/>
                  </a:lnTo>
                  <a:lnTo>
                    <a:pt x="1867895" y="1256320"/>
                  </a:lnTo>
                  <a:lnTo>
                    <a:pt x="1819656" y="1261872"/>
                  </a:lnTo>
                  <a:lnTo>
                    <a:pt x="210312" y="1261872"/>
                  </a:lnTo>
                  <a:lnTo>
                    <a:pt x="162072" y="1256320"/>
                  </a:lnTo>
                  <a:lnTo>
                    <a:pt x="117798" y="1240504"/>
                  </a:lnTo>
                  <a:lnTo>
                    <a:pt x="78750" y="1215685"/>
                  </a:lnTo>
                  <a:lnTo>
                    <a:pt x="46186" y="1183121"/>
                  </a:lnTo>
                  <a:lnTo>
                    <a:pt x="21367" y="1144073"/>
                  </a:lnTo>
                  <a:lnTo>
                    <a:pt x="5551" y="1099799"/>
                  </a:lnTo>
                  <a:lnTo>
                    <a:pt x="0" y="1051560"/>
                  </a:lnTo>
                  <a:lnTo>
                    <a:pt x="0" y="210312"/>
                  </a:lnTo>
                  <a:close/>
                </a:path>
              </a:pathLst>
            </a:custGeom>
            <a:ln w="39624">
              <a:solidFill>
                <a:srgbClr val="53785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502907" y="4241292"/>
              <a:ext cx="2124710" cy="1530350"/>
            </a:xfrm>
            <a:custGeom>
              <a:avLst/>
              <a:gdLst/>
              <a:ahLst/>
              <a:cxnLst/>
              <a:rect l="l" t="t" r="r" b="b"/>
              <a:pathLst>
                <a:path w="2124709" h="1530350">
                  <a:moveTo>
                    <a:pt x="1869440" y="0"/>
                  </a:moveTo>
                  <a:lnTo>
                    <a:pt x="255016" y="0"/>
                  </a:lnTo>
                  <a:lnTo>
                    <a:pt x="209176" y="4108"/>
                  </a:lnTo>
                  <a:lnTo>
                    <a:pt x="166032" y="15954"/>
                  </a:lnTo>
                  <a:lnTo>
                    <a:pt x="126303" y="34816"/>
                  </a:lnTo>
                  <a:lnTo>
                    <a:pt x="90711" y="59976"/>
                  </a:lnTo>
                  <a:lnTo>
                    <a:pt x="59976" y="90711"/>
                  </a:lnTo>
                  <a:lnTo>
                    <a:pt x="34816" y="126303"/>
                  </a:lnTo>
                  <a:lnTo>
                    <a:pt x="15954" y="166032"/>
                  </a:lnTo>
                  <a:lnTo>
                    <a:pt x="4108" y="209176"/>
                  </a:lnTo>
                  <a:lnTo>
                    <a:pt x="0" y="255015"/>
                  </a:lnTo>
                  <a:lnTo>
                    <a:pt x="0" y="1275079"/>
                  </a:lnTo>
                  <a:lnTo>
                    <a:pt x="4108" y="1320919"/>
                  </a:lnTo>
                  <a:lnTo>
                    <a:pt x="15954" y="1364063"/>
                  </a:lnTo>
                  <a:lnTo>
                    <a:pt x="34816" y="1403792"/>
                  </a:lnTo>
                  <a:lnTo>
                    <a:pt x="59976" y="1439384"/>
                  </a:lnTo>
                  <a:lnTo>
                    <a:pt x="90711" y="1470119"/>
                  </a:lnTo>
                  <a:lnTo>
                    <a:pt x="126303" y="1495279"/>
                  </a:lnTo>
                  <a:lnTo>
                    <a:pt x="166032" y="1514141"/>
                  </a:lnTo>
                  <a:lnTo>
                    <a:pt x="209176" y="1525987"/>
                  </a:lnTo>
                  <a:lnTo>
                    <a:pt x="255016" y="1530095"/>
                  </a:lnTo>
                  <a:lnTo>
                    <a:pt x="1869440" y="1530095"/>
                  </a:lnTo>
                  <a:lnTo>
                    <a:pt x="1915279" y="1525987"/>
                  </a:lnTo>
                  <a:lnTo>
                    <a:pt x="1958423" y="1514141"/>
                  </a:lnTo>
                  <a:lnTo>
                    <a:pt x="1998152" y="1495279"/>
                  </a:lnTo>
                  <a:lnTo>
                    <a:pt x="2033744" y="1470119"/>
                  </a:lnTo>
                  <a:lnTo>
                    <a:pt x="2064479" y="1439384"/>
                  </a:lnTo>
                  <a:lnTo>
                    <a:pt x="2089639" y="1403792"/>
                  </a:lnTo>
                  <a:lnTo>
                    <a:pt x="2108501" y="1364063"/>
                  </a:lnTo>
                  <a:lnTo>
                    <a:pt x="2120347" y="1320919"/>
                  </a:lnTo>
                  <a:lnTo>
                    <a:pt x="2124456" y="1275079"/>
                  </a:lnTo>
                  <a:lnTo>
                    <a:pt x="2124456" y="255015"/>
                  </a:lnTo>
                  <a:lnTo>
                    <a:pt x="2120347" y="209176"/>
                  </a:lnTo>
                  <a:lnTo>
                    <a:pt x="2108501" y="166032"/>
                  </a:lnTo>
                  <a:lnTo>
                    <a:pt x="2089639" y="126303"/>
                  </a:lnTo>
                  <a:lnTo>
                    <a:pt x="2064479" y="90711"/>
                  </a:lnTo>
                  <a:lnTo>
                    <a:pt x="2033744" y="59976"/>
                  </a:lnTo>
                  <a:lnTo>
                    <a:pt x="1998152" y="34816"/>
                  </a:lnTo>
                  <a:lnTo>
                    <a:pt x="1958423" y="15954"/>
                  </a:lnTo>
                  <a:lnTo>
                    <a:pt x="1915279" y="4108"/>
                  </a:lnTo>
                  <a:lnTo>
                    <a:pt x="18694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02907" y="4241292"/>
              <a:ext cx="2124710" cy="1530350"/>
            </a:xfrm>
            <a:custGeom>
              <a:avLst/>
              <a:gdLst/>
              <a:ahLst/>
              <a:cxnLst/>
              <a:rect l="l" t="t" r="r" b="b"/>
              <a:pathLst>
                <a:path w="2124709" h="1530350">
                  <a:moveTo>
                    <a:pt x="0" y="255015"/>
                  </a:moveTo>
                  <a:lnTo>
                    <a:pt x="4108" y="209176"/>
                  </a:lnTo>
                  <a:lnTo>
                    <a:pt x="15954" y="166032"/>
                  </a:lnTo>
                  <a:lnTo>
                    <a:pt x="34816" y="126303"/>
                  </a:lnTo>
                  <a:lnTo>
                    <a:pt x="59976" y="90711"/>
                  </a:lnTo>
                  <a:lnTo>
                    <a:pt x="90711" y="59976"/>
                  </a:lnTo>
                  <a:lnTo>
                    <a:pt x="126303" y="34816"/>
                  </a:lnTo>
                  <a:lnTo>
                    <a:pt x="166032" y="15954"/>
                  </a:lnTo>
                  <a:lnTo>
                    <a:pt x="209176" y="4108"/>
                  </a:lnTo>
                  <a:lnTo>
                    <a:pt x="255016" y="0"/>
                  </a:lnTo>
                  <a:lnTo>
                    <a:pt x="1869440" y="0"/>
                  </a:lnTo>
                  <a:lnTo>
                    <a:pt x="1915279" y="4108"/>
                  </a:lnTo>
                  <a:lnTo>
                    <a:pt x="1958423" y="15954"/>
                  </a:lnTo>
                  <a:lnTo>
                    <a:pt x="1998152" y="34816"/>
                  </a:lnTo>
                  <a:lnTo>
                    <a:pt x="2033744" y="59976"/>
                  </a:lnTo>
                  <a:lnTo>
                    <a:pt x="2064479" y="90711"/>
                  </a:lnTo>
                  <a:lnTo>
                    <a:pt x="2089639" y="126303"/>
                  </a:lnTo>
                  <a:lnTo>
                    <a:pt x="2108501" y="166032"/>
                  </a:lnTo>
                  <a:lnTo>
                    <a:pt x="2120347" y="209176"/>
                  </a:lnTo>
                  <a:lnTo>
                    <a:pt x="2124456" y="255015"/>
                  </a:lnTo>
                  <a:lnTo>
                    <a:pt x="2124456" y="1275079"/>
                  </a:lnTo>
                  <a:lnTo>
                    <a:pt x="2120347" y="1320919"/>
                  </a:lnTo>
                  <a:lnTo>
                    <a:pt x="2108501" y="1364063"/>
                  </a:lnTo>
                  <a:lnTo>
                    <a:pt x="2089639" y="1403792"/>
                  </a:lnTo>
                  <a:lnTo>
                    <a:pt x="2064479" y="1439384"/>
                  </a:lnTo>
                  <a:lnTo>
                    <a:pt x="2033744" y="1470119"/>
                  </a:lnTo>
                  <a:lnTo>
                    <a:pt x="1998152" y="1495279"/>
                  </a:lnTo>
                  <a:lnTo>
                    <a:pt x="1958423" y="1514141"/>
                  </a:lnTo>
                  <a:lnTo>
                    <a:pt x="1915279" y="1525987"/>
                  </a:lnTo>
                  <a:lnTo>
                    <a:pt x="1869440" y="1530095"/>
                  </a:lnTo>
                  <a:lnTo>
                    <a:pt x="255016" y="1530095"/>
                  </a:lnTo>
                  <a:lnTo>
                    <a:pt x="209176" y="1525987"/>
                  </a:lnTo>
                  <a:lnTo>
                    <a:pt x="166032" y="1514141"/>
                  </a:lnTo>
                  <a:lnTo>
                    <a:pt x="126303" y="1495279"/>
                  </a:lnTo>
                  <a:lnTo>
                    <a:pt x="90711" y="1470119"/>
                  </a:lnTo>
                  <a:lnTo>
                    <a:pt x="59976" y="1439384"/>
                  </a:lnTo>
                  <a:lnTo>
                    <a:pt x="34816" y="1403792"/>
                  </a:lnTo>
                  <a:lnTo>
                    <a:pt x="15954" y="1364063"/>
                  </a:lnTo>
                  <a:lnTo>
                    <a:pt x="4108" y="1320919"/>
                  </a:lnTo>
                  <a:lnTo>
                    <a:pt x="0" y="1275079"/>
                  </a:lnTo>
                  <a:lnTo>
                    <a:pt x="0" y="255015"/>
                  </a:lnTo>
                  <a:close/>
                </a:path>
              </a:pathLst>
            </a:custGeom>
            <a:ln w="39623">
              <a:solidFill>
                <a:srgbClr val="71A27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6588379" y="4271517"/>
            <a:ext cx="1955800" cy="1437640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402590" marR="398145" algn="ctr">
              <a:lnSpc>
                <a:spcPts val="1300"/>
              </a:lnSpc>
              <a:spcBef>
                <a:spcPts val="259"/>
              </a:spcBef>
            </a:pPr>
            <a:r>
              <a:rPr sz="1200" b="1" spc="-5" dirty="0">
                <a:latin typeface="Cambria"/>
                <a:cs typeface="Cambria"/>
              </a:rPr>
              <a:t>Б</a:t>
            </a:r>
            <a:r>
              <a:rPr sz="1200" b="1" spc="5" dirty="0">
                <a:latin typeface="Cambria"/>
                <a:cs typeface="Cambria"/>
              </a:rPr>
              <a:t>е</a:t>
            </a:r>
            <a:r>
              <a:rPr sz="1200" b="1" spc="-5" dirty="0">
                <a:latin typeface="Cambria"/>
                <a:cs typeface="Cambria"/>
              </a:rPr>
              <a:t>з</a:t>
            </a:r>
            <a:r>
              <a:rPr sz="1200" b="1" dirty="0">
                <a:latin typeface="Cambria"/>
                <a:cs typeface="Cambria"/>
              </a:rPr>
              <a:t>в</a:t>
            </a:r>
            <a:r>
              <a:rPr sz="1200" b="1" spc="-15" dirty="0">
                <a:latin typeface="Cambria"/>
                <a:cs typeface="Cambria"/>
              </a:rPr>
              <a:t>о</a:t>
            </a:r>
            <a:r>
              <a:rPr sz="1200" b="1" spc="-5" dirty="0">
                <a:latin typeface="Cambria"/>
                <a:cs typeface="Cambria"/>
              </a:rPr>
              <a:t>зм</a:t>
            </a:r>
            <a:r>
              <a:rPr sz="1200" b="1" spc="5" dirty="0">
                <a:latin typeface="Cambria"/>
                <a:cs typeface="Cambria"/>
              </a:rPr>
              <a:t>е</a:t>
            </a:r>
            <a:r>
              <a:rPr sz="1200" b="1" spc="-5" dirty="0">
                <a:latin typeface="Cambria"/>
                <a:cs typeface="Cambria"/>
              </a:rPr>
              <a:t>з</a:t>
            </a:r>
            <a:r>
              <a:rPr sz="1200" b="1" dirty="0">
                <a:latin typeface="Cambria"/>
                <a:cs typeface="Cambria"/>
              </a:rPr>
              <a:t>д</a:t>
            </a:r>
            <a:r>
              <a:rPr sz="1200" b="1" spc="-5" dirty="0">
                <a:latin typeface="Cambria"/>
                <a:cs typeface="Cambria"/>
              </a:rPr>
              <a:t>ны</a:t>
            </a:r>
            <a:r>
              <a:rPr sz="1200" b="1" dirty="0">
                <a:latin typeface="Cambria"/>
                <a:cs typeface="Cambria"/>
              </a:rPr>
              <a:t>е  </a:t>
            </a:r>
            <a:r>
              <a:rPr sz="1200" b="1" spc="-5" dirty="0">
                <a:latin typeface="Cambria"/>
                <a:cs typeface="Cambria"/>
              </a:rPr>
              <a:t>поступления</a:t>
            </a:r>
            <a:endParaRPr sz="1200">
              <a:latin typeface="Cambria"/>
              <a:cs typeface="Cambria"/>
            </a:endParaRPr>
          </a:p>
          <a:p>
            <a:pPr marL="635" algn="ctr">
              <a:lnSpc>
                <a:spcPts val="1370"/>
              </a:lnSpc>
              <a:spcBef>
                <a:spcPts val="430"/>
              </a:spcBef>
            </a:pPr>
            <a:r>
              <a:rPr sz="1200" spc="15" dirty="0">
                <a:latin typeface="Trebuchet MS"/>
                <a:cs typeface="Trebuchet MS"/>
              </a:rPr>
              <a:t>(</a:t>
            </a:r>
            <a:r>
              <a:rPr sz="1200" dirty="0">
                <a:latin typeface="Cambria"/>
                <a:cs typeface="Cambria"/>
              </a:rPr>
              <a:t>ср</a:t>
            </a:r>
            <a:r>
              <a:rPr sz="1200" spc="-10" dirty="0">
                <a:latin typeface="Cambria"/>
                <a:cs typeface="Cambria"/>
              </a:rPr>
              <a:t>е</a:t>
            </a:r>
            <a:r>
              <a:rPr sz="1200" spc="-5" dirty="0">
                <a:latin typeface="Cambria"/>
                <a:cs typeface="Cambria"/>
              </a:rPr>
              <a:t>дс</a:t>
            </a:r>
            <a:r>
              <a:rPr sz="1200" spc="5" dirty="0">
                <a:latin typeface="Cambria"/>
                <a:cs typeface="Cambria"/>
              </a:rPr>
              <a:t>т</a:t>
            </a:r>
            <a:r>
              <a:rPr sz="1200" spc="-5" dirty="0">
                <a:latin typeface="Cambria"/>
                <a:cs typeface="Cambria"/>
              </a:rPr>
              <a:t>в</a:t>
            </a:r>
            <a:r>
              <a:rPr sz="1200" spc="-10" dirty="0">
                <a:latin typeface="Cambria"/>
                <a:cs typeface="Cambria"/>
              </a:rPr>
              <a:t>а</a:t>
            </a:r>
            <a:r>
              <a:rPr sz="1200" spc="-90" dirty="0">
                <a:latin typeface="Trebuchet MS"/>
                <a:cs typeface="Trebuchet MS"/>
              </a:rPr>
              <a:t>,</a:t>
            </a:r>
            <a:r>
              <a:rPr sz="1200" spc="-165" dirty="0">
                <a:latin typeface="Trebuchet MS"/>
                <a:cs typeface="Trebuchet MS"/>
              </a:rPr>
              <a:t> </a:t>
            </a:r>
            <a:r>
              <a:rPr sz="1200" dirty="0">
                <a:latin typeface="Cambria"/>
                <a:cs typeface="Cambria"/>
              </a:rPr>
              <a:t>к</a:t>
            </a:r>
            <a:r>
              <a:rPr sz="1200" spc="-20" dirty="0">
                <a:latin typeface="Cambria"/>
                <a:cs typeface="Cambria"/>
              </a:rPr>
              <a:t>о</a:t>
            </a:r>
            <a:r>
              <a:rPr sz="1200" spc="5" dirty="0">
                <a:latin typeface="Cambria"/>
                <a:cs typeface="Cambria"/>
              </a:rPr>
              <a:t>то</a:t>
            </a:r>
            <a:r>
              <a:rPr sz="1200" spc="-5" dirty="0">
                <a:latin typeface="Cambria"/>
                <a:cs typeface="Cambria"/>
              </a:rPr>
              <a:t>р</a:t>
            </a:r>
            <a:r>
              <a:rPr sz="1200" spc="-10" dirty="0">
                <a:latin typeface="Cambria"/>
                <a:cs typeface="Cambria"/>
              </a:rPr>
              <a:t>ы</a:t>
            </a:r>
            <a:r>
              <a:rPr sz="1200" dirty="0">
                <a:latin typeface="Cambria"/>
                <a:cs typeface="Cambria"/>
              </a:rPr>
              <a:t>е</a:t>
            </a:r>
            <a:endParaRPr sz="1200">
              <a:latin typeface="Cambria"/>
              <a:cs typeface="Cambria"/>
            </a:endParaRPr>
          </a:p>
          <a:p>
            <a:pPr marL="12065" marR="5080" indent="-1905" algn="ctr">
              <a:lnSpc>
                <a:spcPct val="90000"/>
              </a:lnSpc>
              <a:spcBef>
                <a:spcPts val="75"/>
              </a:spcBef>
            </a:pPr>
            <a:r>
              <a:rPr sz="1200" spc="-5" dirty="0">
                <a:latin typeface="Cambria"/>
                <a:cs typeface="Cambria"/>
              </a:rPr>
              <a:t>поступают</a:t>
            </a:r>
            <a:r>
              <a:rPr sz="1200" spc="3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в</a:t>
            </a:r>
            <a:r>
              <a:rPr sz="1200" spc="35" dirty="0">
                <a:latin typeface="Cambria"/>
                <a:cs typeface="Cambria"/>
              </a:rPr>
              <a:t> </a:t>
            </a:r>
            <a:r>
              <a:rPr sz="1200" spc="-10" dirty="0">
                <a:latin typeface="Cambria"/>
                <a:cs typeface="Cambria"/>
              </a:rPr>
              <a:t>бюджет </a:t>
            </a:r>
            <a:r>
              <a:rPr sz="1200" spc="-5" dirty="0">
                <a:latin typeface="Cambria"/>
                <a:cs typeface="Cambria"/>
              </a:rPr>
              <a:t> безвозмездно</a:t>
            </a:r>
            <a:r>
              <a:rPr sz="1200" spc="55" dirty="0">
                <a:latin typeface="Cambria"/>
                <a:cs typeface="Cambria"/>
              </a:rPr>
              <a:t> </a:t>
            </a:r>
            <a:r>
              <a:rPr sz="1200" spc="5" dirty="0">
                <a:latin typeface="Cambria"/>
                <a:cs typeface="Cambria"/>
              </a:rPr>
              <a:t>из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spc="-5" dirty="0">
                <a:latin typeface="Cambria"/>
                <a:cs typeface="Cambria"/>
              </a:rPr>
              <a:t>других </a:t>
            </a:r>
            <a:r>
              <a:rPr sz="1200" dirty="0">
                <a:latin typeface="Cambria"/>
                <a:cs typeface="Cambria"/>
              </a:rPr>
              <a:t> б</a:t>
            </a:r>
            <a:r>
              <a:rPr sz="1200" spc="-35" dirty="0">
                <a:latin typeface="Cambria"/>
                <a:cs typeface="Cambria"/>
              </a:rPr>
              <a:t>ю</a:t>
            </a:r>
            <a:r>
              <a:rPr sz="1200" spc="-5" dirty="0">
                <a:latin typeface="Cambria"/>
                <a:cs typeface="Cambria"/>
              </a:rPr>
              <a:t>д</a:t>
            </a:r>
            <a:r>
              <a:rPr sz="1200" spc="5" dirty="0">
                <a:latin typeface="Cambria"/>
                <a:cs typeface="Cambria"/>
              </a:rPr>
              <a:t>ж</a:t>
            </a:r>
            <a:r>
              <a:rPr sz="1200" spc="-10" dirty="0">
                <a:latin typeface="Cambria"/>
                <a:cs typeface="Cambria"/>
              </a:rPr>
              <a:t>е</a:t>
            </a:r>
            <a:r>
              <a:rPr sz="1200" spc="5" dirty="0">
                <a:latin typeface="Cambria"/>
                <a:cs typeface="Cambria"/>
              </a:rPr>
              <a:t>то</a:t>
            </a:r>
            <a:r>
              <a:rPr sz="1200" dirty="0">
                <a:latin typeface="Cambria"/>
                <a:cs typeface="Cambria"/>
              </a:rPr>
              <a:t>в</a:t>
            </a:r>
            <a:r>
              <a:rPr sz="1200" spc="-95" dirty="0">
                <a:latin typeface="Trebuchet MS"/>
                <a:cs typeface="Trebuchet MS"/>
              </a:rPr>
              <a:t>,</a:t>
            </a:r>
            <a:r>
              <a:rPr sz="1200" spc="-160" dirty="0">
                <a:latin typeface="Trebuchet MS"/>
                <a:cs typeface="Trebuchet MS"/>
              </a:rPr>
              <a:t> </a:t>
            </a:r>
            <a:r>
              <a:rPr sz="1200" dirty="0">
                <a:latin typeface="Cambria"/>
                <a:cs typeface="Cambria"/>
              </a:rPr>
              <a:t>а</a:t>
            </a:r>
            <a:r>
              <a:rPr sz="1200" spc="35" dirty="0">
                <a:latin typeface="Cambria"/>
                <a:cs typeface="Cambria"/>
              </a:rPr>
              <a:t> </a:t>
            </a:r>
            <a:r>
              <a:rPr sz="1200" spc="5" dirty="0">
                <a:latin typeface="Cambria"/>
                <a:cs typeface="Cambria"/>
              </a:rPr>
              <a:t>т</a:t>
            </a:r>
            <a:r>
              <a:rPr sz="1200" spc="-10" dirty="0">
                <a:latin typeface="Cambria"/>
                <a:cs typeface="Cambria"/>
              </a:rPr>
              <a:t>а</a:t>
            </a:r>
            <a:r>
              <a:rPr sz="1200" spc="20" dirty="0">
                <a:latin typeface="Cambria"/>
                <a:cs typeface="Cambria"/>
              </a:rPr>
              <a:t>к</a:t>
            </a:r>
            <a:r>
              <a:rPr sz="1200" spc="5" dirty="0">
                <a:latin typeface="Cambria"/>
                <a:cs typeface="Cambria"/>
              </a:rPr>
              <a:t>ж</a:t>
            </a:r>
            <a:r>
              <a:rPr sz="1200" dirty="0">
                <a:latin typeface="Cambria"/>
                <a:cs typeface="Cambria"/>
              </a:rPr>
              <a:t>е</a:t>
            </a:r>
            <a:r>
              <a:rPr sz="1200" spc="15" dirty="0">
                <a:latin typeface="Cambria"/>
                <a:cs typeface="Cambria"/>
              </a:rPr>
              <a:t> </a:t>
            </a:r>
            <a:r>
              <a:rPr sz="1200" spc="-15" dirty="0">
                <a:latin typeface="Cambria"/>
                <a:cs typeface="Cambria"/>
              </a:rPr>
              <a:t>от  </a:t>
            </a:r>
            <a:r>
              <a:rPr sz="1200" dirty="0">
                <a:latin typeface="Cambria"/>
                <a:cs typeface="Cambria"/>
              </a:rPr>
              <a:t>юридических и физических </a:t>
            </a:r>
            <a:r>
              <a:rPr sz="1200" spc="-250" dirty="0">
                <a:latin typeface="Cambria"/>
                <a:cs typeface="Cambria"/>
              </a:rPr>
              <a:t> </a:t>
            </a:r>
            <a:r>
              <a:rPr sz="1200" dirty="0">
                <a:latin typeface="Cambria"/>
                <a:cs typeface="Cambria"/>
              </a:rPr>
              <a:t>лиц</a:t>
            </a:r>
            <a:r>
              <a:rPr sz="1200" dirty="0">
                <a:latin typeface="Trebuchet MS"/>
                <a:cs typeface="Trebuchet MS"/>
              </a:rPr>
              <a:t>)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6069" y="1592402"/>
            <a:ext cx="8035290" cy="1000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0" spc="-15" dirty="0">
                <a:solidFill>
                  <a:srgbClr val="FFFFFF"/>
                </a:solidFill>
                <a:latin typeface="Cambria"/>
                <a:cs typeface="Cambria"/>
              </a:rPr>
              <a:t>Выплачиваемые</a:t>
            </a:r>
            <a:r>
              <a:rPr sz="3200" b="0" spc="204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3200" b="0" spc="-15" dirty="0">
                <a:solidFill>
                  <a:srgbClr val="FFFFFF"/>
                </a:solidFill>
                <a:latin typeface="Cambria"/>
                <a:cs typeface="Cambria"/>
              </a:rPr>
              <a:t>из</a:t>
            </a:r>
            <a:r>
              <a:rPr sz="3200" b="0" spc="1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3200" b="0" spc="-20" dirty="0">
                <a:solidFill>
                  <a:srgbClr val="FFFFFF"/>
                </a:solidFill>
                <a:latin typeface="Cambria"/>
                <a:cs typeface="Cambria"/>
              </a:rPr>
              <a:t>бюджета</a:t>
            </a:r>
            <a:r>
              <a:rPr sz="3200" b="0" spc="9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3200" b="0" spc="-10" dirty="0">
                <a:solidFill>
                  <a:srgbClr val="FFFFFF"/>
                </a:solidFill>
                <a:latin typeface="Cambria"/>
                <a:cs typeface="Cambria"/>
              </a:rPr>
              <a:t>денежные</a:t>
            </a:r>
            <a:endParaRPr sz="3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3200" b="0" spc="-5" dirty="0">
                <a:solidFill>
                  <a:srgbClr val="FFFFFF"/>
                </a:solidFill>
                <a:latin typeface="Cambria"/>
                <a:cs typeface="Cambria"/>
              </a:rPr>
              <a:t>средства</a:t>
            </a:r>
            <a:r>
              <a:rPr sz="3200" b="0" spc="114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3200" b="0" spc="-15" dirty="0">
                <a:solidFill>
                  <a:srgbClr val="FFFFFF"/>
                </a:solidFill>
                <a:latin typeface="Cambria"/>
                <a:cs typeface="Cambria"/>
              </a:rPr>
              <a:t>называются</a:t>
            </a:r>
            <a:r>
              <a:rPr sz="3200" b="0" spc="15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3200" spc="-40" dirty="0">
                <a:solidFill>
                  <a:srgbClr val="FFFFFF"/>
                </a:solidFill>
              </a:rPr>
              <a:t>расходами</a:t>
            </a:r>
            <a:r>
              <a:rPr sz="3200" spc="170" dirty="0">
                <a:solidFill>
                  <a:srgbClr val="FFFFFF"/>
                </a:solidFill>
              </a:rPr>
              <a:t> </a:t>
            </a:r>
            <a:r>
              <a:rPr sz="3200" b="0" spc="-50" dirty="0">
                <a:solidFill>
                  <a:srgbClr val="FFFFFF"/>
                </a:solidFill>
                <a:latin typeface="Cambria"/>
                <a:cs typeface="Cambria"/>
              </a:rPr>
              <a:t>бюджета</a:t>
            </a:r>
            <a:r>
              <a:rPr sz="3200" b="0" spc="-5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32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56104" y="3285744"/>
            <a:ext cx="4855464" cy="294436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8263" y="1423416"/>
            <a:ext cx="8001000" cy="9525"/>
          </a:xfrm>
          <a:custGeom>
            <a:avLst/>
            <a:gdLst/>
            <a:ahLst/>
            <a:cxnLst/>
            <a:rect l="l" t="t" r="r" b="b"/>
            <a:pathLst>
              <a:path w="8001000" h="9525">
                <a:moveTo>
                  <a:pt x="8001000" y="0"/>
                </a:moveTo>
                <a:lnTo>
                  <a:pt x="0" y="0"/>
                </a:lnTo>
                <a:lnTo>
                  <a:pt x="0" y="9144"/>
                </a:lnTo>
                <a:lnTo>
                  <a:pt x="8001000" y="9144"/>
                </a:lnTo>
                <a:lnTo>
                  <a:pt x="8001000" y="0"/>
                </a:lnTo>
                <a:close/>
              </a:path>
            </a:pathLst>
          </a:custGeom>
          <a:solidFill>
            <a:srgbClr val="71A2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991360" marR="5080" indent="-1664970">
              <a:lnSpc>
                <a:spcPct val="100000"/>
              </a:lnSpc>
              <a:spcBef>
                <a:spcPts val="110"/>
              </a:spcBef>
            </a:pPr>
            <a:r>
              <a:rPr dirty="0"/>
              <a:t>Основные</a:t>
            </a:r>
            <a:r>
              <a:rPr spc="90" dirty="0"/>
              <a:t> </a:t>
            </a:r>
            <a:r>
              <a:rPr dirty="0"/>
              <a:t>понятия</a:t>
            </a:r>
            <a:r>
              <a:rPr spc="85" dirty="0"/>
              <a:t> </a:t>
            </a:r>
            <a:r>
              <a:rPr spc="5" dirty="0"/>
              <a:t>и </a:t>
            </a:r>
            <a:r>
              <a:rPr spc="-1000" dirty="0"/>
              <a:t> </a:t>
            </a:r>
            <a:r>
              <a:rPr spc="-10" dirty="0"/>
              <a:t>термины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60776" y="3048000"/>
            <a:ext cx="2822448" cy="172212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387846" y="2024634"/>
            <a:ext cx="216154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4320" marR="266700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Если</a:t>
            </a:r>
            <a:r>
              <a:rPr sz="18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расходная </a:t>
            </a:r>
            <a:r>
              <a:rPr sz="1800" b="1" spc="-43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часть</a:t>
            </a:r>
            <a:r>
              <a:rPr sz="18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бюджета </a:t>
            </a:r>
            <a:r>
              <a:rPr sz="1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превышает</a:t>
            </a:r>
            <a:endParaRPr sz="1800">
              <a:latin typeface="Times New Roman"/>
              <a:cs typeface="Times New Roman"/>
            </a:endParaRPr>
          </a:p>
          <a:p>
            <a:pPr marL="287020" marR="5080" indent="-274320">
              <a:lnSpc>
                <a:spcPct val="100000"/>
              </a:lnSpc>
            </a:pPr>
            <a:r>
              <a:rPr sz="1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доходную, </a:t>
            </a:r>
            <a:r>
              <a:rPr sz="18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то бюджет </a:t>
            </a:r>
            <a:r>
              <a:rPr sz="1800" b="1" spc="-4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формируется</a:t>
            </a:r>
            <a:r>
              <a:rPr sz="1800" b="1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с </a:t>
            </a:r>
            <a:r>
              <a:rPr sz="18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ДЕФИЦИТОМ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6394" y="2095880"/>
            <a:ext cx="2033270" cy="1672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905" algn="ctr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Превышение</a:t>
            </a:r>
            <a:endParaRPr sz="1800">
              <a:latin typeface="Times New Roman"/>
              <a:cs typeface="Times New Roman"/>
            </a:endParaRPr>
          </a:p>
          <a:p>
            <a:pPr marR="2540" algn="ctr">
              <a:lnSpc>
                <a:spcPct val="100000"/>
              </a:lnSpc>
            </a:pPr>
            <a:r>
              <a:rPr sz="18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доходов</a:t>
            </a:r>
            <a:r>
              <a:rPr sz="18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над</a:t>
            </a:r>
            <a:endParaRPr sz="18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</a:pPr>
            <a:r>
              <a:rPr sz="1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расходами</a:t>
            </a:r>
            <a:r>
              <a:rPr sz="18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образует </a:t>
            </a:r>
            <a:r>
              <a:rPr sz="1800" b="1" spc="-43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положительный </a:t>
            </a:r>
            <a:r>
              <a:rPr sz="18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остаток</a:t>
            </a:r>
            <a:r>
              <a:rPr sz="1800" b="1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бюджета </a:t>
            </a:r>
            <a:r>
              <a:rPr sz="1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ПРОФИЦИТ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8263" y="1423416"/>
            <a:ext cx="8001000" cy="9525"/>
          </a:xfrm>
          <a:custGeom>
            <a:avLst/>
            <a:gdLst/>
            <a:ahLst/>
            <a:cxnLst/>
            <a:rect l="l" t="t" r="r" b="b"/>
            <a:pathLst>
              <a:path w="8001000" h="9525">
                <a:moveTo>
                  <a:pt x="8001000" y="0"/>
                </a:moveTo>
                <a:lnTo>
                  <a:pt x="0" y="0"/>
                </a:lnTo>
                <a:lnTo>
                  <a:pt x="0" y="9144"/>
                </a:lnTo>
                <a:lnTo>
                  <a:pt x="8001000" y="9144"/>
                </a:lnTo>
                <a:lnTo>
                  <a:pt x="8001000" y="0"/>
                </a:lnTo>
                <a:close/>
              </a:path>
            </a:pathLst>
          </a:custGeom>
          <a:solidFill>
            <a:srgbClr val="71A2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58820" y="439623"/>
            <a:ext cx="5923280" cy="14300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Основные</a:t>
            </a:r>
            <a:r>
              <a:rPr spc="80" dirty="0"/>
              <a:t> </a:t>
            </a:r>
            <a:r>
              <a:rPr spc="-5" dirty="0"/>
              <a:t>понятия</a:t>
            </a:r>
            <a:r>
              <a:rPr spc="110" dirty="0"/>
              <a:t> </a:t>
            </a:r>
            <a:r>
              <a:rPr spc="5" dirty="0"/>
              <a:t>и</a:t>
            </a: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термины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2937" y="2091055"/>
            <a:ext cx="7963534" cy="32435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1145" marR="571500" indent="-259079">
              <a:lnSpc>
                <a:spcPct val="100000"/>
              </a:lnSpc>
              <a:spcBef>
                <a:spcPts val="105"/>
              </a:spcBef>
              <a:tabLst>
                <a:tab pos="271145" algn="l"/>
              </a:tabLst>
            </a:pPr>
            <a:r>
              <a:rPr sz="1100" spc="-95" dirty="0">
                <a:solidFill>
                  <a:srgbClr val="71A276"/>
                </a:solidFill>
                <a:latin typeface="Cambria"/>
                <a:cs typeface="Cambria"/>
              </a:rPr>
              <a:t>⦿	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Муниципальный долг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–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обязательства,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возникающие из муниципальных 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заимствований,</a:t>
            </a:r>
            <a:r>
              <a:rPr sz="1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гарантий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по</a:t>
            </a:r>
            <a:r>
              <a:rPr sz="1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обязательствам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 третьих лиц,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другие</a:t>
            </a:r>
            <a:r>
              <a:rPr sz="16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обязательства</a:t>
            </a:r>
            <a:r>
              <a:rPr sz="1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в 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соответствии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с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видами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долговых</a:t>
            </a:r>
            <a:r>
              <a:rPr sz="16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обязательств,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принятые</a:t>
            </a:r>
            <a:r>
              <a:rPr sz="1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на</a:t>
            </a:r>
            <a:r>
              <a:rPr sz="1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себя</a:t>
            </a:r>
            <a:r>
              <a:rPr sz="1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муниципальным </a:t>
            </a:r>
            <a:r>
              <a:rPr sz="1600" spc="-3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образованием.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0"/>
              </a:spcBef>
              <a:tabLst>
                <a:tab pos="271145" algn="l"/>
              </a:tabLst>
            </a:pPr>
            <a:r>
              <a:rPr sz="1100" spc="-95" dirty="0">
                <a:solidFill>
                  <a:srgbClr val="71A276"/>
                </a:solidFill>
                <a:latin typeface="Cambria"/>
                <a:cs typeface="Cambria"/>
              </a:rPr>
              <a:t>⦿	</a:t>
            </a:r>
            <a:r>
              <a:rPr sz="16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Межбюджетные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трансферты</a:t>
            </a:r>
            <a:r>
              <a:rPr sz="16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средства,</a:t>
            </a:r>
            <a:r>
              <a:rPr sz="1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предоставляемые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одним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Times New Roman"/>
                <a:cs typeface="Times New Roman"/>
              </a:rPr>
              <a:t>бюджетом</a:t>
            </a:r>
            <a:endParaRPr sz="1600">
              <a:latin typeface="Times New Roman"/>
              <a:cs typeface="Times New Roman"/>
            </a:endParaRPr>
          </a:p>
          <a:p>
            <a:pPr marL="271145">
              <a:lnSpc>
                <a:spcPct val="100000"/>
              </a:lnSpc>
            </a:pP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бюджетной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системы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Российской</a:t>
            </a:r>
            <a:r>
              <a:rPr sz="16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Федерации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Times New Roman"/>
                <a:cs typeface="Times New Roman"/>
              </a:rPr>
              <a:t>другому</a:t>
            </a:r>
            <a:r>
              <a:rPr sz="16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Times New Roman"/>
                <a:cs typeface="Times New Roman"/>
              </a:rPr>
              <a:t>бюджету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 Российской</a:t>
            </a:r>
            <a:r>
              <a:rPr sz="1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Федерации.</a:t>
            </a:r>
            <a:endParaRPr sz="1600">
              <a:latin typeface="Times New Roman"/>
              <a:cs typeface="Times New Roman"/>
            </a:endParaRPr>
          </a:p>
          <a:p>
            <a:pPr marL="271145" marR="5080" indent="-259079">
              <a:lnSpc>
                <a:spcPct val="100000"/>
              </a:lnSpc>
              <a:spcBef>
                <a:spcPts val="1390"/>
              </a:spcBef>
              <a:tabLst>
                <a:tab pos="271145" algn="l"/>
              </a:tabLst>
            </a:pPr>
            <a:r>
              <a:rPr sz="1100" spc="-95" dirty="0">
                <a:solidFill>
                  <a:srgbClr val="71A276"/>
                </a:solidFill>
                <a:latin typeface="Cambria"/>
                <a:cs typeface="Cambria"/>
              </a:rPr>
              <a:t>⦿	</a:t>
            </a:r>
            <a:r>
              <a:rPr sz="16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Дотации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– 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межбюджетные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трансферты, предоставляемые на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безвозмездной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и 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безвозвратной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основе</a:t>
            </a:r>
            <a:r>
              <a:rPr sz="1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без</a:t>
            </a:r>
            <a:r>
              <a:rPr sz="16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установления</a:t>
            </a:r>
            <a:r>
              <a:rPr sz="16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направлений</a:t>
            </a:r>
            <a:r>
              <a:rPr sz="1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1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(или)</a:t>
            </a:r>
            <a:r>
              <a:rPr sz="16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условий</a:t>
            </a:r>
            <a:r>
              <a:rPr sz="16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их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использования.</a:t>
            </a:r>
            <a:endParaRPr sz="1600">
              <a:latin typeface="Times New Roman"/>
              <a:cs typeface="Times New Roman"/>
            </a:endParaRPr>
          </a:p>
          <a:p>
            <a:pPr marL="271145" marR="42545" indent="-259079">
              <a:lnSpc>
                <a:spcPct val="100000"/>
              </a:lnSpc>
              <a:spcBef>
                <a:spcPts val="1420"/>
              </a:spcBef>
              <a:tabLst>
                <a:tab pos="271145" algn="l"/>
              </a:tabLst>
            </a:pPr>
            <a:r>
              <a:rPr sz="1100" spc="-95" dirty="0">
                <a:solidFill>
                  <a:srgbClr val="71A276"/>
                </a:solidFill>
                <a:latin typeface="Cambria"/>
                <a:cs typeface="Cambria"/>
              </a:rPr>
              <a:t>⦿	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Муниципальная программа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– </a:t>
            </a:r>
            <a:r>
              <a:rPr sz="1600" spc="-20" dirty="0">
                <a:solidFill>
                  <a:srgbClr val="FFFFFF"/>
                </a:solidFill>
                <a:latin typeface="Times New Roman"/>
                <a:cs typeface="Times New Roman"/>
              </a:rPr>
              <a:t>комплекс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мероприятий,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увязанных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по ресурсам, срокам </a:t>
            </a:r>
            <a:r>
              <a:rPr sz="1600" spc="-3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16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исполнителям,</a:t>
            </a:r>
            <a:r>
              <a:rPr sz="1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направленных</a:t>
            </a:r>
            <a:r>
              <a:rPr sz="1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на достижение</a:t>
            </a:r>
            <a:r>
              <a:rPr sz="1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целей</a:t>
            </a:r>
            <a:r>
              <a:rPr sz="16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социально-экономического </a:t>
            </a:r>
            <a:r>
              <a:rPr sz="16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развития</a:t>
            </a:r>
            <a:r>
              <a:rPr sz="1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Хромцовского</a:t>
            </a:r>
            <a:r>
              <a:rPr sz="1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сельского</a:t>
            </a:r>
            <a:r>
              <a:rPr sz="1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поселения</a:t>
            </a:r>
            <a:r>
              <a:rPr sz="16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в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определенной</a:t>
            </a:r>
            <a:r>
              <a:rPr sz="16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сфере.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</TotalTime>
  <Words>1892</Words>
  <Application>Microsoft Office PowerPoint</Application>
  <PresentationFormat>Экран (4:3)</PresentationFormat>
  <Paragraphs>690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Office Theme</vt:lpstr>
      <vt:lpstr>Слайд 1</vt:lpstr>
      <vt:lpstr>Уважаемые жители Хромцовского сельского поселения!</vt:lpstr>
      <vt:lpstr>Слайд 3</vt:lpstr>
      <vt:lpstr>Слайд 4</vt:lpstr>
      <vt:lpstr>Основные понятия и термины</vt:lpstr>
      <vt:lpstr>Основные понятия и  термины</vt:lpstr>
      <vt:lpstr>Выплачиваемые из бюджета денежные средства называются расходами бюджета.</vt:lpstr>
      <vt:lpstr>Основные понятия и  термины</vt:lpstr>
      <vt:lpstr>Основные понятия и термины</vt:lpstr>
      <vt:lpstr>Слайд 10</vt:lpstr>
      <vt:lpstr>Дефицит/профицит бюджета Хромцовского сельского поселения</vt:lpstr>
      <vt:lpstr>Бюджетная политика в области доходов</vt:lpstr>
      <vt:lpstr>Бюджетная политика в области расходов</vt:lpstr>
      <vt:lpstr>Расходы</vt:lpstr>
      <vt:lpstr>Слайд 15</vt:lpstr>
      <vt:lpstr>Слайд 16</vt:lpstr>
      <vt:lpstr>Целевые показатели развития сферы культуры:</vt:lpstr>
      <vt:lpstr>Слайд 18</vt:lpstr>
      <vt:lpstr>Слайд 19</vt:lpstr>
      <vt:lpstr>Слайд 20</vt:lpstr>
      <vt:lpstr>Динамика (структура) расходов бюджета Хромцовского сельского поселения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Дом культуры</cp:lastModifiedBy>
  <cp:revision>47</cp:revision>
  <dcterms:created xsi:type="dcterms:W3CDTF">2023-06-08T07:53:49Z</dcterms:created>
  <dcterms:modified xsi:type="dcterms:W3CDTF">2023-06-16T10:26:22Z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2023-06-08T00:00:00Z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2023-06-08T00:00:00Z</vt:filetime>
  </property>
</Properties>
</file>