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3649" r:id="rId2"/>
  </p:sldMasterIdLst>
  <p:notesMasterIdLst>
    <p:notesMasterId r:id="rId12"/>
  </p:notes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7559675" cy="10691813"/>
  <p:defaultTextStyle>
    <a:defPPr>
      <a:defRPr lang="en-GB"/>
    </a:defPPr>
    <a:lvl1pPr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1pPr>
    <a:lvl2pPr marL="742950" indent="-28575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2pPr>
    <a:lvl3pPr marL="11430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3pPr>
    <a:lvl4pPr marL="16002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4pPr>
    <a:lvl5pPr marL="2057400" indent="-228600" algn="l" defTabSz="449263" rtl="0" fontAlgn="base" hangingPunct="0">
      <a:lnSpc>
        <a:spcPct val="93000"/>
      </a:lnSpc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5pPr>
    <a:lvl6pPr marL="22860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6pPr>
    <a:lvl7pPr marL="27432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7pPr>
    <a:lvl8pPr marL="32004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8pPr>
    <a:lvl9pPr marL="3657600" algn="l" defTabSz="914400" rtl="0" eaLnBrk="1" latinLnBrk="0" hangingPunct="1">
      <a:defRPr kern="1200">
        <a:solidFill>
          <a:schemeClr val="bg1"/>
        </a:solidFill>
        <a:latin typeface="Arial" charset="0"/>
        <a:ea typeface="Microsoft YaHei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384" y="-10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presProps" Target="pres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heme" Target="theme/theme1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AutoShape 1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 cap="sq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74" name="AutoShape 2"/>
          <p:cNvSpPr>
            <a:spLocks noChangeArrowheads="1"/>
          </p:cNvSpPr>
          <p:nvPr/>
        </p:nvSpPr>
        <p:spPr bwMode="auto">
          <a:xfrm>
            <a:off x="0" y="0"/>
            <a:ext cx="7559675" cy="106918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3075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0350" cy="400367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sp>
      <p:sp>
        <p:nvSpPr>
          <p:cNvPr id="3076" name="Rectangle 4"/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3613" cy="480695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ru-RU" smtClean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6600" cy="5302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endParaRPr lang="ru-RU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6600" cy="5302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endParaRPr lang="ru-RU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6600" cy="5302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5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endParaRPr lang="ru-RU"/>
          </a:p>
        </p:txBody>
      </p:sp>
      <p:sp>
        <p:nvSpPr>
          <p:cNvPr id="3080" name="Rectangle 8"/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6600" cy="5302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5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itchFamily="16" charset="0"/>
                <a:cs typeface="Arial Unicode MS" charset="0"/>
              </a:defRPr>
            </a:lvl1pPr>
          </a:lstStyle>
          <a:p>
            <a:fld id="{AB9AF5DF-B756-4952-9290-EF8F8FD98612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6752CAE-A52E-4E41-89C6-29B6E3CAF343}" type="slidenum">
              <a:rPr lang="ru-RU"/>
              <a:pPr/>
              <a:t>1</a:t>
            </a:fld>
            <a:endParaRPr lang="ru-RU"/>
          </a:p>
        </p:txBody>
      </p:sp>
      <p:sp>
        <p:nvSpPr>
          <p:cNvPr id="1331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331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68FB42FC-E855-4A93-B919-62555500AFD3}" type="slidenum">
              <a:rPr lang="ru-RU"/>
              <a:pPr/>
              <a:t>2</a:t>
            </a:fld>
            <a:endParaRPr lang="ru-RU"/>
          </a:p>
        </p:txBody>
      </p:sp>
      <p:sp>
        <p:nvSpPr>
          <p:cNvPr id="1433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433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92A5953C-D6CC-4064-A13C-680A93A931BF}" type="slidenum">
              <a:rPr lang="ru-RU"/>
              <a:pPr/>
              <a:t>3</a:t>
            </a:fld>
            <a:endParaRPr lang="ru-RU"/>
          </a:p>
        </p:txBody>
      </p:sp>
      <p:sp>
        <p:nvSpPr>
          <p:cNvPr id="1536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536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3265BD63-40E8-4582-BE64-C0869727F78A}" type="slidenum">
              <a:rPr lang="ru-RU"/>
              <a:pPr/>
              <a:t>4</a:t>
            </a:fld>
            <a:endParaRPr lang="ru-RU"/>
          </a:p>
        </p:txBody>
      </p:sp>
      <p:sp>
        <p:nvSpPr>
          <p:cNvPr id="1638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638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2C8634E5-C484-4EEC-B6C7-175516386FCB}" type="slidenum">
              <a:rPr lang="ru-RU"/>
              <a:pPr/>
              <a:t>5</a:t>
            </a:fld>
            <a:endParaRPr lang="ru-RU"/>
          </a:p>
        </p:txBody>
      </p:sp>
      <p:sp>
        <p:nvSpPr>
          <p:cNvPr id="17409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7410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D92B8481-54B9-4616-8739-DC651A1E04B6}" type="slidenum">
              <a:rPr lang="ru-RU"/>
              <a:pPr/>
              <a:t>6</a:t>
            </a:fld>
            <a:endParaRPr lang="ru-RU"/>
          </a:p>
        </p:txBody>
      </p:sp>
      <p:sp>
        <p:nvSpPr>
          <p:cNvPr id="18433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8434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413517BF-7B9C-4083-9446-5B4EAFDF40AE}" type="slidenum">
              <a:rPr lang="ru-RU"/>
              <a:pPr/>
              <a:t>7</a:t>
            </a:fld>
            <a:endParaRPr lang="ru-RU"/>
          </a:p>
        </p:txBody>
      </p:sp>
      <p:sp>
        <p:nvSpPr>
          <p:cNvPr id="19457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9458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729CC2CE-E1C1-4B6C-A2CD-F582CA51BC44}" type="slidenum">
              <a:rPr lang="ru-RU"/>
              <a:pPr/>
              <a:t>8</a:t>
            </a:fld>
            <a:endParaRPr lang="ru-RU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8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fld id="{A2AACDB6-D4C4-4860-A84B-D464B47E2F60}" type="slidenum">
              <a:rPr lang="ru-RU"/>
              <a:pPr/>
              <a:t>9</a:t>
            </a:fld>
            <a:endParaRPr lang="ru-RU"/>
          </a:p>
        </p:txBody>
      </p:sp>
      <p:sp>
        <p:nvSpPr>
          <p:cNvPr id="21505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5112" cy="400843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1506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755650" y="5078413"/>
            <a:ext cx="6048375" cy="4811712"/>
          </a:xfrm>
          <a:prstGeom prst="rect">
            <a:avLst/>
          </a:prstGeom>
          <a:noFill/>
          <a:ln cap="flat">
            <a:round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5.8.20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A11C6C0E-4E43-4A27-86AD-70A1943E7274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5.8.20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8CA90460-A1FA-4E4D-8A5E-9FE945EEEDB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4638" y="769938"/>
            <a:ext cx="2057400" cy="53562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2438" y="769938"/>
            <a:ext cx="6019800" cy="53562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5.8.20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DA0FC43-A765-4028-97BA-D621A842AB7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5.8.20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5AF7BF18-47FA-4A46-9B6B-70763E12A3E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5.8.20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F6352BF-0D84-4BB8-88B5-F0CF4BA0B486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5.8.20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53F8186-4812-4375-AE46-0D8A2EA5E57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5425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5025" y="1604963"/>
            <a:ext cx="4037013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5.8.20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000245F-DBD5-4464-8017-40DFF7094E8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5.8.20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EE73E93-9954-4549-9DCC-7B9EE416DF9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5.8.20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9803485C-9987-4B23-9C6D-95DAFDC76BC2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5.8.20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7BEEA568-E696-4B17-A834-1143F920F013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5.8.20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EAF10AC1-95E2-40EE-914F-669AFB6D303A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5.8.20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89FA0660-F2AF-4001-9B3E-644FC9F20DE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5.8.20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10A4A2C0-1AE8-465B-8A35-299AF5542F5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5.8.20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A240EB2C-679E-46B9-B704-5AB5FC4F452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6225" y="273050"/>
            <a:ext cx="2055813" cy="585311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3050"/>
            <a:ext cx="6016625" cy="585311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5.8.20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278C1A9C-62E3-43A1-980F-208F399E7FF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5.8.20</a:t>
            </a:r>
          </a:p>
        </p:txBody>
      </p:sp>
      <p:sp>
        <p:nvSpPr>
          <p:cNvPr id="5" name="Номер слайда 4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BB9EE9BC-9017-4B6C-8757-8D9A7EC17508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5425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5025" y="1604963"/>
            <a:ext cx="4037013" cy="4521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5.8.20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D9AB6159-2EF0-4FE8-9BB3-E019D2D658AF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5.8.20</a:t>
            </a:r>
          </a:p>
        </p:txBody>
      </p:sp>
      <p:sp>
        <p:nvSpPr>
          <p:cNvPr id="8" name="Номер слайда 7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B8472F36-889A-4DEF-9EC1-4A4561B2EC4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5.8.20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B40AAF4D-9BA5-41BF-972D-0E806865E897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5.8.20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3BCF2A5E-8587-4569-BF63-6D0D0019DC9D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5.8.20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0F184252-608B-4E24-94ED-CC5FAA081F6E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5.8.20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idx="11"/>
          </p:nvPr>
        </p:nvSpPr>
        <p:spPr/>
        <p:txBody>
          <a:bodyPr/>
          <a:lstStyle>
            <a:lvl1pPr>
              <a:defRPr/>
            </a:lvl1pPr>
          </a:lstStyle>
          <a:p>
            <a:fld id="{A5BB04DB-0EF3-4F47-80CF-91BDCE185B21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0B4C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50B4C8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2438" y="769938"/>
            <a:ext cx="8081962" cy="334803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Для правки текста заголовка щелкните мышью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514350" y="6411913"/>
            <a:ext cx="3081338" cy="22383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</a:defRPr>
            </a:lvl1pPr>
          </a:lstStyle>
          <a:p>
            <a:r>
              <a:rPr lang="ru-RU"/>
              <a:t>5.8.20</a:t>
            </a:r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514350" y="6554788"/>
            <a:ext cx="3771900" cy="2286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6540500" y="5829300"/>
            <a:ext cx="2189163" cy="13922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</a:defRPr>
            </a:lvl1pPr>
          </a:lstStyle>
          <a:p>
            <a:fld id="{EC73E432-9DE9-40AF-9DFD-0CA163B8A4CD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4838" cy="4521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424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Для правки структуры щелкните мышью</a:t>
            </a:r>
          </a:p>
          <a:p>
            <a:pPr lvl="1"/>
            <a:r>
              <a:rPr lang="ru-RU" smtClean="0"/>
              <a:t>Второй уровень структуры</a:t>
            </a:r>
          </a:p>
          <a:p>
            <a:pPr lvl="2"/>
            <a:r>
              <a:rPr lang="ru-RU" smtClean="0"/>
              <a:t>Третий уровень структуры</a:t>
            </a:r>
          </a:p>
          <a:p>
            <a:pPr lvl="3"/>
            <a:r>
              <a:rPr lang="ru-RU" smtClean="0"/>
              <a:t>Четвёртый уровень структуры</a:t>
            </a:r>
          </a:p>
          <a:p>
            <a:pPr lvl="4"/>
            <a:r>
              <a:rPr lang="ru-RU" smtClean="0"/>
              <a:t>Пятый уровень структуры</a:t>
            </a:r>
          </a:p>
          <a:p>
            <a:pPr lvl="4"/>
            <a:r>
              <a:rPr lang="ru-RU" smtClean="0"/>
              <a:t>Шестой уровень структуры</a:t>
            </a:r>
          </a:p>
          <a:p>
            <a:pPr lvl="4"/>
            <a:r>
              <a:rPr lang="ru-RU" smtClean="0"/>
              <a:t>Седьмой уровень структуры</a:t>
            </a:r>
          </a:p>
          <a:p>
            <a:pPr lvl="4"/>
            <a:r>
              <a:rPr lang="ru-RU" smtClean="0"/>
              <a:t>Восьмой уровень структуры</a:t>
            </a:r>
          </a:p>
          <a:p>
            <a:pPr lvl="4"/>
            <a:r>
              <a:rPr lang="ru-RU" smtClean="0"/>
              <a:t>Девятый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hf sldNum="0" hdr="0" ftr="0"/>
  <p:txStyles>
    <p:titleStyle>
      <a:lvl1pPr algn="l" defTabSz="449263" rtl="0" eaLnBrk="1" fontAlgn="base" hangingPunct="1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eaLnBrk="1" fontAlgn="base" hangingPunct="1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 Light" charset="0"/>
          <a:ea typeface="Microsoft YaHei" charset="-122"/>
        </a:defRPr>
      </a:lvl2pPr>
      <a:lvl3pPr marL="1143000" indent="-228600" algn="l" defTabSz="449263" rtl="0" eaLnBrk="1" fontAlgn="base" hangingPunct="1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 Light" charset="0"/>
          <a:ea typeface="Microsoft YaHei" charset="-122"/>
        </a:defRPr>
      </a:lvl3pPr>
      <a:lvl4pPr marL="1600200" indent="-228600" algn="l" defTabSz="449263" rtl="0" eaLnBrk="1" fontAlgn="base" hangingPunct="1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 Light" charset="0"/>
          <a:ea typeface="Microsoft YaHei" charset="-122"/>
        </a:defRPr>
      </a:lvl4pPr>
      <a:lvl5pPr marL="2057400" indent="-228600" algn="l" defTabSz="449263" rtl="0" eaLnBrk="1" fontAlgn="base" hangingPunct="1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 Light" charset="0"/>
          <a:ea typeface="Microsoft YaHei" charset="-122"/>
        </a:defRPr>
      </a:lvl5pPr>
      <a:lvl6pPr marL="2514600" indent="-228600" algn="l" defTabSz="449263" rtl="0" eaLnBrk="1" fontAlgn="base" hangingPunct="1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 Light" charset="0"/>
          <a:ea typeface="Microsoft YaHei" charset="-122"/>
        </a:defRPr>
      </a:lvl6pPr>
      <a:lvl7pPr marL="2971800" indent="-228600" algn="l" defTabSz="449263" rtl="0" eaLnBrk="1" fontAlgn="base" hangingPunct="1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 Light" charset="0"/>
          <a:ea typeface="Microsoft YaHei" charset="-122"/>
        </a:defRPr>
      </a:lvl7pPr>
      <a:lvl8pPr marL="3429000" indent="-228600" algn="l" defTabSz="449263" rtl="0" eaLnBrk="1" fontAlgn="base" hangingPunct="1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 Light" charset="0"/>
          <a:ea typeface="Microsoft YaHei" charset="-122"/>
        </a:defRPr>
      </a:lvl8pPr>
      <a:lvl9pPr marL="3886200" indent="-228600" algn="l" defTabSz="449263" rtl="0" eaLnBrk="1" fontAlgn="base" hangingPunct="1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 Light" charset="0"/>
          <a:ea typeface="Microsoft YaHei" charset="-122"/>
        </a:defRPr>
      </a:lvl9pPr>
    </p:titleStyle>
    <p:bodyStyle>
      <a:lvl1pPr marL="342900" indent="-342900" algn="l" defTabSz="449263" rtl="0" eaLnBrk="1" fontAlgn="base" hangingPunct="1">
        <a:lnSpc>
          <a:spcPct val="86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262626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lnSpc>
          <a:spcPct val="86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000" i="1">
          <a:solidFill>
            <a:srgbClr val="262626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lnSpc>
          <a:spcPct val="86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>
          <a:solidFill>
            <a:srgbClr val="262626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lnSpc>
          <a:spcPct val="86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>
          <a:solidFill>
            <a:srgbClr val="262626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lnSpc>
          <a:spcPct val="86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262626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lnSpc>
          <a:spcPct val="86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262626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lnSpc>
          <a:spcPct val="86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262626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lnSpc>
          <a:spcPct val="86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262626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lnSpc>
          <a:spcPct val="86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262626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ChangeArrowheads="1"/>
          </p:cNvSpPr>
          <p:nvPr>
            <p:ph type="dt"/>
          </p:nvPr>
        </p:nvSpPr>
        <p:spPr bwMode="auto">
          <a:xfrm>
            <a:off x="514350" y="6411913"/>
            <a:ext cx="3081338" cy="22383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>
                <a:solidFill>
                  <a:srgbClr val="000000"/>
                </a:solidFill>
                <a:latin typeface="+mn-lt"/>
                <a:cs typeface="Arial Unicode MS" charset="0"/>
              </a:defRPr>
            </a:lvl1pPr>
          </a:lstStyle>
          <a:p>
            <a:r>
              <a:rPr lang="ru-RU"/>
              <a:t>5.8.20</a:t>
            </a:r>
          </a:p>
        </p:txBody>
      </p:sp>
      <p:sp>
        <p:nvSpPr>
          <p:cNvPr id="2050" name="Text Box 2"/>
          <p:cNvSpPr txBox="1">
            <a:spLocks noChangeArrowheads="1"/>
          </p:cNvSpPr>
          <p:nvPr/>
        </p:nvSpPr>
        <p:spPr bwMode="auto">
          <a:xfrm>
            <a:off x="514350" y="6554788"/>
            <a:ext cx="3771900" cy="2286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ldNum"/>
          </p:nvPr>
        </p:nvSpPr>
        <p:spPr bwMode="auto">
          <a:xfrm>
            <a:off x="6540500" y="5829300"/>
            <a:ext cx="2189163" cy="1392238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hangingPunct="1">
              <a:lnSpc>
                <a:spcPct val="100000"/>
              </a:lnSpc>
              <a:buClrTx/>
              <a:buFontTx/>
              <a:buNone/>
              <a:tabLst>
                <a:tab pos="723900" algn="l"/>
                <a:tab pos="1447800" algn="l"/>
                <a:tab pos="2171700" algn="l"/>
              </a:tabLst>
              <a:defRPr>
                <a:solidFill>
                  <a:srgbClr val="000000"/>
                </a:solidFill>
                <a:latin typeface="+mn-lt"/>
                <a:cs typeface="Arial Unicode MS" charset="0"/>
              </a:defRPr>
            </a:lvl1pPr>
          </a:lstStyle>
          <a:p>
            <a:fld id="{DB1323DA-5DCA-461A-8C03-EAC2ED9DABB5}" type="slidenum">
              <a:rPr lang="ru-RU"/>
              <a:pPr/>
              <a:t>‹#›</a:t>
            </a:fld>
            <a:endParaRPr lang="ru-RU"/>
          </a:p>
        </p:txBody>
      </p:sp>
      <p:sp>
        <p:nvSpPr>
          <p:cNvPr id="2052" name="Rectangle 4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3050"/>
            <a:ext cx="8224838" cy="11398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текста заголовка щелкните мышью</a:t>
            </a:r>
          </a:p>
        </p:txBody>
      </p:sp>
      <p:sp>
        <p:nvSpPr>
          <p:cNvPr id="2053" name="Rectangle 5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4838" cy="45212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vert="horz" wrap="square" lIns="0" tIns="4248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Для правки структуры щелкните мышью</a:t>
            </a:r>
          </a:p>
          <a:p>
            <a:pPr lvl="1"/>
            <a:r>
              <a:rPr lang="en-GB" smtClean="0"/>
              <a:t>Второй уровень структуры</a:t>
            </a:r>
          </a:p>
          <a:p>
            <a:pPr lvl="2"/>
            <a:r>
              <a:rPr lang="en-GB" smtClean="0"/>
              <a:t>Третий уровень структуры</a:t>
            </a:r>
          </a:p>
          <a:p>
            <a:pPr lvl="3"/>
            <a:r>
              <a:rPr lang="en-GB" smtClean="0"/>
              <a:t>Четвёртый уровень структуры</a:t>
            </a:r>
          </a:p>
          <a:p>
            <a:pPr lvl="4"/>
            <a:r>
              <a:rPr lang="en-GB" smtClean="0"/>
              <a:t>Пятый уровень структуры</a:t>
            </a:r>
          </a:p>
          <a:p>
            <a:pPr lvl="4"/>
            <a:r>
              <a:rPr lang="en-GB" smtClean="0"/>
              <a:t>Шестой уровень структуры</a:t>
            </a:r>
          </a:p>
          <a:p>
            <a:pPr lvl="4"/>
            <a:r>
              <a:rPr lang="en-GB" smtClean="0"/>
              <a:t>Седьмой уровень структуры</a:t>
            </a:r>
          </a:p>
          <a:p>
            <a:pPr lvl="4"/>
            <a:r>
              <a:rPr lang="en-GB" smtClean="0"/>
              <a:t>Восьмой уровень структуры</a:t>
            </a:r>
          </a:p>
          <a:p>
            <a:pPr lvl="4"/>
            <a:r>
              <a:rPr lang="en-GB" smtClean="0"/>
              <a:t>Девятый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sldNum="0" hdr="0" ftr="0"/>
  <p:txStyles>
    <p:titleStyle>
      <a:lvl1pPr algn="l" defTabSz="449263" rtl="0" fontAlgn="base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l" defTabSz="449263" rtl="0" fontAlgn="base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 Light" charset="0"/>
          <a:ea typeface="Microsoft YaHei" charset="-122"/>
        </a:defRPr>
      </a:lvl2pPr>
      <a:lvl3pPr marL="1143000" indent="-228600" algn="l" defTabSz="449263" rtl="0" fontAlgn="base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 Light" charset="0"/>
          <a:ea typeface="Microsoft YaHei" charset="-122"/>
        </a:defRPr>
      </a:lvl3pPr>
      <a:lvl4pPr marL="1600200" indent="-228600" algn="l" defTabSz="449263" rtl="0" fontAlgn="base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 Light" charset="0"/>
          <a:ea typeface="Microsoft YaHei" charset="-122"/>
        </a:defRPr>
      </a:lvl4pPr>
      <a:lvl5pPr marL="2057400" indent="-228600" algn="l" defTabSz="449263" rtl="0" fontAlgn="base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 Light" charset="0"/>
          <a:ea typeface="Microsoft YaHei" charset="-122"/>
        </a:defRPr>
      </a:lvl5pPr>
      <a:lvl6pPr marL="2514600" indent="-228600" algn="l" defTabSz="449263" rtl="0" fontAlgn="base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 Light" charset="0"/>
          <a:ea typeface="Microsoft YaHei" charset="-122"/>
        </a:defRPr>
      </a:lvl6pPr>
      <a:lvl7pPr marL="2971800" indent="-228600" algn="l" defTabSz="449263" rtl="0" fontAlgn="base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 Light" charset="0"/>
          <a:ea typeface="Microsoft YaHei" charset="-122"/>
        </a:defRPr>
      </a:lvl7pPr>
      <a:lvl8pPr marL="3429000" indent="-228600" algn="l" defTabSz="449263" rtl="0" fontAlgn="base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 Light" charset="0"/>
          <a:ea typeface="Microsoft YaHei" charset="-122"/>
        </a:defRPr>
      </a:lvl8pPr>
      <a:lvl9pPr marL="3886200" indent="-228600" algn="l" defTabSz="449263" rtl="0" fontAlgn="base">
        <a:lnSpc>
          <a:spcPct val="9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Calibri Light" charset="0"/>
          <a:ea typeface="Microsoft YaHei" charset="-122"/>
        </a:defRPr>
      </a:lvl9pPr>
    </p:titleStyle>
    <p:bodyStyle>
      <a:lvl1pPr marL="342900" indent="-342900" algn="l" defTabSz="449263" rtl="0" fontAlgn="base">
        <a:lnSpc>
          <a:spcPct val="86000"/>
        </a:lnSpc>
        <a:spcBef>
          <a:spcPct val="0"/>
        </a:spcBef>
        <a:spcAft>
          <a:spcPts val="1425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262626"/>
          </a:solidFill>
          <a:latin typeface="+mn-lt"/>
          <a:ea typeface="+mn-ea"/>
          <a:cs typeface="+mn-cs"/>
        </a:defRPr>
      </a:lvl1pPr>
      <a:lvl2pPr marL="742950" indent="-285750" algn="l" defTabSz="449263" rtl="0" fontAlgn="base">
        <a:lnSpc>
          <a:spcPct val="86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itchFamily="16" charset="0"/>
        <a:defRPr sz="2000" i="1">
          <a:solidFill>
            <a:srgbClr val="262626"/>
          </a:solidFill>
          <a:latin typeface="+mn-lt"/>
          <a:ea typeface="+mn-ea"/>
        </a:defRPr>
      </a:lvl2pPr>
      <a:lvl3pPr marL="1143000" indent="-228600" algn="l" defTabSz="449263" rtl="0" fontAlgn="base">
        <a:lnSpc>
          <a:spcPct val="86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itchFamily="16" charset="0"/>
        <a:defRPr>
          <a:solidFill>
            <a:srgbClr val="262626"/>
          </a:solidFill>
          <a:latin typeface="+mn-lt"/>
          <a:ea typeface="+mn-ea"/>
        </a:defRPr>
      </a:lvl3pPr>
      <a:lvl4pPr marL="1600200" indent="-228600" algn="l" defTabSz="449263" rtl="0" fontAlgn="base">
        <a:lnSpc>
          <a:spcPct val="86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itchFamily="16" charset="0"/>
        <a:defRPr>
          <a:solidFill>
            <a:srgbClr val="262626"/>
          </a:solidFill>
          <a:latin typeface="+mn-lt"/>
          <a:ea typeface="+mn-ea"/>
        </a:defRPr>
      </a:lvl4pPr>
      <a:lvl5pPr marL="2057400" indent="-228600" algn="l" defTabSz="449263" rtl="0" fontAlgn="base">
        <a:lnSpc>
          <a:spcPct val="86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262626"/>
          </a:solidFill>
          <a:latin typeface="+mn-lt"/>
          <a:ea typeface="+mn-ea"/>
        </a:defRPr>
      </a:lvl5pPr>
      <a:lvl6pPr marL="2514600" indent="-228600" algn="l" defTabSz="449263" rtl="0" fontAlgn="base">
        <a:lnSpc>
          <a:spcPct val="86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262626"/>
          </a:solidFill>
          <a:latin typeface="+mn-lt"/>
          <a:ea typeface="+mn-ea"/>
        </a:defRPr>
      </a:lvl6pPr>
      <a:lvl7pPr marL="2971800" indent="-228600" algn="l" defTabSz="449263" rtl="0" fontAlgn="base">
        <a:lnSpc>
          <a:spcPct val="86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262626"/>
          </a:solidFill>
          <a:latin typeface="+mn-lt"/>
          <a:ea typeface="+mn-ea"/>
        </a:defRPr>
      </a:lvl7pPr>
      <a:lvl8pPr marL="3429000" indent="-228600" algn="l" defTabSz="449263" rtl="0" fontAlgn="base">
        <a:lnSpc>
          <a:spcPct val="86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262626"/>
          </a:solidFill>
          <a:latin typeface="+mn-lt"/>
          <a:ea typeface="+mn-ea"/>
        </a:defRPr>
      </a:lvl8pPr>
      <a:lvl9pPr marL="3886200" indent="-228600" algn="l" defTabSz="449263" rtl="0" fontAlgn="base">
        <a:lnSpc>
          <a:spcPct val="86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262626"/>
          </a:solidFill>
          <a:latin typeface="+mn-lt"/>
          <a:ea typeface="+mn-ea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8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8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Relationship Id="rId5" Type="http://schemas.openxmlformats.org/officeDocument/2006/relationships/hyperlink" Target="https://creativecommons.org/licenses/by/3.0/" TargetMode="External"/><Relationship Id="rId4" Type="http://schemas.openxmlformats.org/officeDocument/2006/relationships/hyperlink" Target="http://science-education.ru/104-6536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8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8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8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50B4C8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ChangeArrowheads="1"/>
          </p:cNvSpPr>
          <p:nvPr/>
        </p:nvSpPr>
        <p:spPr bwMode="auto">
          <a:xfrm>
            <a:off x="-215900" y="198438"/>
            <a:ext cx="8867775" cy="6858000"/>
          </a:xfrm>
          <a:prstGeom prst="rect">
            <a:avLst/>
          </a:prstGeom>
          <a:solidFill>
            <a:srgbClr val="50B4C8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452438" y="769938"/>
            <a:ext cx="8085137" cy="3351212"/>
          </a:xfrm>
          <a:ln/>
        </p:spPr>
        <p:txBody>
          <a:bodyPr anchor="ctr"/>
          <a:lstStyle/>
          <a:p>
            <a:pPr>
              <a:lnSpc>
                <a:spcPct val="90000"/>
              </a:lnSpc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500">
                <a:solidFill>
                  <a:srgbClr val="50B4C8"/>
                </a:solidFill>
                <a:latin typeface="Cambria" charset="0"/>
              </a:rPr>
              <a:t> </a:t>
            </a:r>
          </a:p>
        </p:txBody>
      </p:sp>
      <p:sp>
        <p:nvSpPr>
          <p:cNvPr id="4099" name="Rectangle 3"/>
          <p:cNvSpPr>
            <a:spLocks noChangeArrowheads="1"/>
          </p:cNvSpPr>
          <p:nvPr/>
        </p:nvSpPr>
        <p:spPr bwMode="auto">
          <a:xfrm>
            <a:off x="360363" y="-88900"/>
            <a:ext cx="3043237" cy="6858000"/>
          </a:xfrm>
          <a:prstGeom prst="rect">
            <a:avLst/>
          </a:prstGeom>
          <a:solidFill>
            <a:srgbClr val="328EA0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0" y="0"/>
            <a:ext cx="482600" cy="6858000"/>
          </a:xfrm>
          <a:prstGeom prst="rect">
            <a:avLst/>
          </a:prstGeom>
          <a:solidFill>
            <a:srgbClr val="215E6B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01" name="Rectangle 5"/>
          <p:cNvSpPr>
            <a:spLocks noChangeArrowheads="1"/>
          </p:cNvSpPr>
          <p:nvPr/>
        </p:nvSpPr>
        <p:spPr bwMode="auto">
          <a:xfrm>
            <a:off x="3543300" y="3257550"/>
            <a:ext cx="2057400" cy="276225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4294967295"/>
          </p:nvPr>
        </p:nvSpPr>
        <p:spPr>
          <a:xfrm>
            <a:off x="457200" y="1604963"/>
            <a:ext cx="4014788" cy="4524375"/>
          </a:xfrm>
          <a:ln/>
        </p:spPr>
        <p:txBody>
          <a:bodyPr/>
          <a:lstStyle/>
          <a:p>
            <a:pPr marL="0" indent="0">
              <a:lnSpc>
                <a:spcPct val="90000"/>
              </a:lnSpc>
              <a:spcAft>
                <a:spcPct val="0"/>
              </a:spcAft>
              <a:buClrTx/>
              <a:buFontTx/>
              <a:buNone/>
              <a:tabLst>
                <a:tab pos="0" algn="l"/>
                <a:tab pos="104775" algn="l"/>
                <a:tab pos="554038" algn="l"/>
                <a:tab pos="1003300" algn="l"/>
                <a:tab pos="1452563" algn="l"/>
                <a:tab pos="1901825" algn="l"/>
                <a:tab pos="2351088" algn="l"/>
                <a:tab pos="2800350" algn="l"/>
                <a:tab pos="3249613" algn="l"/>
                <a:tab pos="3698875" algn="l"/>
                <a:tab pos="4148138" algn="l"/>
                <a:tab pos="4597400" algn="l"/>
                <a:tab pos="5046663" algn="l"/>
                <a:tab pos="5495925" algn="l"/>
                <a:tab pos="5945188" algn="l"/>
                <a:tab pos="6394450" algn="l"/>
                <a:tab pos="6843713" algn="l"/>
                <a:tab pos="7292975" algn="l"/>
                <a:tab pos="7742238" algn="l"/>
                <a:tab pos="8191500" algn="l"/>
                <a:tab pos="8640763" algn="l"/>
              </a:tabLst>
            </a:pPr>
            <a:r>
              <a:rPr lang="ru-RU" sz="2100" dirty="0" smtClean="0">
                <a:solidFill>
                  <a:srgbClr val="50B4C8"/>
                </a:solidFill>
                <a:latin typeface="Cambria" charset="0"/>
              </a:rPr>
              <a:t>2022</a:t>
            </a:r>
            <a:endParaRPr lang="ru-RU" sz="2100" dirty="0">
              <a:solidFill>
                <a:srgbClr val="50B4C8"/>
              </a:solidFill>
              <a:latin typeface="Cambria" charset="0"/>
            </a:endParaRPr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body" idx="4294967295"/>
          </p:nvPr>
        </p:nvSpPr>
        <p:spPr>
          <a:xfrm>
            <a:off x="4673600" y="1604963"/>
            <a:ext cx="4014788" cy="4524375"/>
          </a:xfrm>
          <a:ln/>
        </p:spPr>
        <p:txBody>
          <a:bodyPr/>
          <a:lstStyle/>
          <a:p>
            <a:pPr indent="-339725" algn="ctr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/>
              <a:t>          ИСПОЛНЕНИЕ</a:t>
            </a:r>
          </a:p>
          <a:p>
            <a:pPr indent="-339725" algn="ctr">
              <a:buClrTx/>
              <a:buFontTx/>
              <a:buNone/>
              <a:tabLst>
                <a:tab pos="34290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/>
              <a:t>      Бюджет для граждан  Хромцовского сельского поселения Фурмановского муниципального района Ивановской области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50B4C8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5122" name="Rectangle 2"/>
          <p:cNvSpPr>
            <a:spLocks noChangeArrowheads="1"/>
          </p:cNvSpPr>
          <p:nvPr/>
        </p:nvSpPr>
        <p:spPr bwMode="auto">
          <a:xfrm>
            <a:off x="357188" y="481013"/>
            <a:ext cx="8428037" cy="5897562"/>
          </a:xfrm>
          <a:prstGeom prst="rect">
            <a:avLst/>
          </a:prstGeom>
          <a:solidFill>
            <a:srgbClr val="FFFFFF"/>
          </a:solidFill>
          <a:ln w="31680" cap="flat">
            <a:solidFill>
              <a:srgbClr val="0DD6F3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 b="9175"/>
          <a:stretch>
            <a:fillRect/>
          </a:stretch>
        </p:blipFill>
        <p:spPr bwMode="auto">
          <a:xfrm>
            <a:off x="482600" y="642938"/>
            <a:ext cx="8178800" cy="557053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5" name="Rectangle 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50B4C8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6146" name="Rectangle 2"/>
          <p:cNvSpPr>
            <a:spLocks noChangeArrowheads="1"/>
          </p:cNvSpPr>
          <p:nvPr/>
        </p:nvSpPr>
        <p:spPr bwMode="auto">
          <a:xfrm>
            <a:off x="357188" y="481013"/>
            <a:ext cx="8428037" cy="5897562"/>
          </a:xfrm>
          <a:prstGeom prst="rect">
            <a:avLst/>
          </a:prstGeom>
          <a:solidFill>
            <a:srgbClr val="FFFFFF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6147" name="Group 3"/>
          <p:cNvGrpSpPr>
            <a:grpSpLocks/>
          </p:cNvGrpSpPr>
          <p:nvPr/>
        </p:nvGrpSpPr>
        <p:grpSpPr bwMode="auto">
          <a:xfrm>
            <a:off x="588963" y="1554163"/>
            <a:ext cx="7964488" cy="3749674"/>
            <a:chOff x="371" y="979"/>
            <a:chExt cx="5017" cy="2362"/>
          </a:xfrm>
        </p:grpSpPr>
        <p:sp>
          <p:nvSpPr>
            <p:cNvPr id="6148" name="Rectangle 4"/>
            <p:cNvSpPr>
              <a:spLocks noChangeArrowheads="1"/>
            </p:cNvSpPr>
            <p:nvPr/>
          </p:nvSpPr>
          <p:spPr bwMode="auto">
            <a:xfrm>
              <a:off x="371" y="979"/>
              <a:ext cx="5015" cy="304"/>
            </a:xfrm>
            <a:prstGeom prst="rect">
              <a:avLst/>
            </a:prstGeom>
            <a:solidFill>
              <a:srgbClr val="50B4C8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186840" tIns="111960" rIns="111960" bIns="11196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500">
                  <a:solidFill>
                    <a:srgbClr val="FFFFFF"/>
                  </a:solidFill>
                  <a:latin typeface="Calibri Light" charset="0"/>
                </a:rPr>
                <a:t>Основные показатели социально-экономического развития</a:t>
              </a:r>
            </a:p>
          </p:txBody>
        </p:sp>
        <p:sp>
          <p:nvSpPr>
            <p:cNvPr id="6149" name="Rectangle 5"/>
            <p:cNvSpPr>
              <a:spLocks noChangeArrowheads="1"/>
            </p:cNvSpPr>
            <p:nvPr/>
          </p:nvSpPr>
          <p:spPr bwMode="auto">
            <a:xfrm>
              <a:off x="371" y="1285"/>
              <a:ext cx="1700" cy="247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186840" tIns="97200" rIns="97200" bIns="9720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>
                  <a:solidFill>
                    <a:srgbClr val="000000"/>
                  </a:solidFill>
                  <a:latin typeface="Calibri Light" charset="0"/>
                </a:rPr>
                <a:t>Наименование показателя</a:t>
              </a:r>
            </a:p>
          </p:txBody>
        </p:sp>
        <p:sp>
          <p:nvSpPr>
            <p:cNvPr id="6150" name="Rectangle 6"/>
            <p:cNvSpPr>
              <a:spLocks noChangeArrowheads="1"/>
            </p:cNvSpPr>
            <p:nvPr/>
          </p:nvSpPr>
          <p:spPr bwMode="auto">
            <a:xfrm>
              <a:off x="2074" y="1285"/>
              <a:ext cx="826" cy="247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186840" tIns="97200" rIns="97200" bIns="9720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 dirty="0" smtClean="0">
                  <a:solidFill>
                    <a:srgbClr val="000000"/>
                  </a:solidFill>
                  <a:latin typeface="Calibri Light" charset="0"/>
                </a:rPr>
                <a:t>2019</a:t>
              </a:r>
              <a:endParaRPr lang="ru-RU" sz="1100" dirty="0">
                <a:solidFill>
                  <a:srgbClr val="000000"/>
                </a:solidFill>
                <a:latin typeface="Calibri Light" charset="0"/>
              </a:endParaRPr>
            </a:p>
          </p:txBody>
        </p:sp>
        <p:sp>
          <p:nvSpPr>
            <p:cNvPr id="6151" name="Rectangle 7"/>
            <p:cNvSpPr>
              <a:spLocks noChangeArrowheads="1"/>
            </p:cNvSpPr>
            <p:nvPr/>
          </p:nvSpPr>
          <p:spPr bwMode="auto">
            <a:xfrm>
              <a:off x="2901" y="1285"/>
              <a:ext cx="763" cy="247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186840" tIns="97200" rIns="97200" bIns="9720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 dirty="0" smtClean="0">
                  <a:solidFill>
                    <a:srgbClr val="000000"/>
                  </a:solidFill>
                  <a:latin typeface="Calibri Light" charset="0"/>
                </a:rPr>
                <a:t>2020</a:t>
              </a:r>
              <a:endParaRPr lang="ru-RU" sz="1100" dirty="0">
                <a:solidFill>
                  <a:srgbClr val="000000"/>
                </a:solidFill>
                <a:latin typeface="Calibri Light" charset="0"/>
              </a:endParaRPr>
            </a:p>
          </p:txBody>
        </p:sp>
        <p:sp>
          <p:nvSpPr>
            <p:cNvPr id="6152" name="Rectangle 8"/>
            <p:cNvSpPr>
              <a:spLocks noChangeArrowheads="1"/>
            </p:cNvSpPr>
            <p:nvPr/>
          </p:nvSpPr>
          <p:spPr bwMode="auto">
            <a:xfrm>
              <a:off x="3666" y="1285"/>
              <a:ext cx="890" cy="247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186840" tIns="97200" rIns="97200" bIns="9720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 dirty="0" smtClean="0">
                  <a:solidFill>
                    <a:srgbClr val="000000"/>
                  </a:solidFill>
                  <a:latin typeface="Calibri Light" charset="0"/>
                </a:rPr>
                <a:t>2021</a:t>
              </a:r>
              <a:endParaRPr lang="ru-RU" sz="1100" dirty="0">
                <a:solidFill>
                  <a:srgbClr val="000000"/>
                </a:solidFill>
                <a:latin typeface="Calibri Light" charset="0"/>
              </a:endParaRPr>
            </a:p>
          </p:txBody>
        </p:sp>
        <p:sp>
          <p:nvSpPr>
            <p:cNvPr id="6153" name="Rectangle 9"/>
            <p:cNvSpPr>
              <a:spLocks noChangeArrowheads="1"/>
            </p:cNvSpPr>
            <p:nvPr/>
          </p:nvSpPr>
          <p:spPr bwMode="auto">
            <a:xfrm>
              <a:off x="4559" y="1285"/>
              <a:ext cx="827" cy="247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186840" tIns="97200" rIns="97200" bIns="9720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 dirty="0" smtClean="0">
                  <a:solidFill>
                    <a:srgbClr val="000000"/>
                  </a:solidFill>
                  <a:latin typeface="Calibri Light" charset="0"/>
                </a:rPr>
                <a:t>2022</a:t>
              </a:r>
              <a:endParaRPr lang="ru-RU" sz="1100" dirty="0">
                <a:solidFill>
                  <a:srgbClr val="000000"/>
                </a:solidFill>
                <a:latin typeface="Calibri Light" charset="0"/>
              </a:endParaRPr>
            </a:p>
          </p:txBody>
        </p:sp>
        <p:sp>
          <p:nvSpPr>
            <p:cNvPr id="6154" name="Rectangle 10"/>
            <p:cNvSpPr>
              <a:spLocks noChangeArrowheads="1"/>
            </p:cNvSpPr>
            <p:nvPr/>
          </p:nvSpPr>
          <p:spPr bwMode="auto">
            <a:xfrm>
              <a:off x="371" y="1534"/>
              <a:ext cx="1700" cy="351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186840" tIns="97200" rIns="97200" bIns="9720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>
                  <a:solidFill>
                    <a:srgbClr val="000000"/>
                  </a:solidFill>
                  <a:latin typeface="Calibri Light" charset="0"/>
                </a:rPr>
                <a:t>Среднегодовая численность населения</a:t>
              </a:r>
            </a:p>
          </p:txBody>
        </p:sp>
        <p:sp>
          <p:nvSpPr>
            <p:cNvPr id="6155" name="Rectangle 11"/>
            <p:cNvSpPr>
              <a:spLocks noChangeArrowheads="1"/>
            </p:cNvSpPr>
            <p:nvPr/>
          </p:nvSpPr>
          <p:spPr bwMode="auto">
            <a:xfrm>
              <a:off x="2074" y="1534"/>
              <a:ext cx="826" cy="351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186840" tIns="97200" rIns="97200" bIns="9720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 dirty="0" smtClean="0">
                  <a:solidFill>
                    <a:srgbClr val="000000"/>
                  </a:solidFill>
                  <a:latin typeface="Calibri Light" charset="0"/>
                </a:rPr>
                <a:t>1,25</a:t>
              </a:r>
              <a:endParaRPr lang="ru-RU" sz="1100" dirty="0">
                <a:solidFill>
                  <a:srgbClr val="000000"/>
                </a:solidFill>
                <a:latin typeface="Calibri Light" charset="0"/>
              </a:endParaRPr>
            </a:p>
          </p:txBody>
        </p:sp>
        <p:sp>
          <p:nvSpPr>
            <p:cNvPr id="6156" name="Rectangle 12"/>
            <p:cNvSpPr>
              <a:spLocks noChangeArrowheads="1"/>
            </p:cNvSpPr>
            <p:nvPr/>
          </p:nvSpPr>
          <p:spPr bwMode="auto">
            <a:xfrm>
              <a:off x="2901" y="1534"/>
              <a:ext cx="763" cy="351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186840" tIns="97200" rIns="97200" bIns="9720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 dirty="0" smtClean="0">
                  <a:solidFill>
                    <a:srgbClr val="000000"/>
                  </a:solidFill>
                  <a:latin typeface="Calibri Light" charset="0"/>
                </a:rPr>
                <a:t>1,23</a:t>
              </a:r>
              <a:endParaRPr lang="ru-RU" sz="1100" dirty="0">
                <a:solidFill>
                  <a:srgbClr val="000000"/>
                </a:solidFill>
                <a:latin typeface="Calibri Light" charset="0"/>
              </a:endParaRPr>
            </a:p>
          </p:txBody>
        </p:sp>
        <p:sp>
          <p:nvSpPr>
            <p:cNvPr id="6157" name="Rectangle 13"/>
            <p:cNvSpPr>
              <a:spLocks noChangeArrowheads="1"/>
            </p:cNvSpPr>
            <p:nvPr/>
          </p:nvSpPr>
          <p:spPr bwMode="auto">
            <a:xfrm>
              <a:off x="3666" y="1534"/>
              <a:ext cx="890" cy="351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186840" tIns="97200" rIns="97200" bIns="9720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 dirty="0" smtClean="0">
                  <a:solidFill>
                    <a:srgbClr val="000000"/>
                  </a:solidFill>
                  <a:latin typeface="Calibri Light" charset="0"/>
                </a:rPr>
                <a:t>1,2</a:t>
              </a:r>
              <a:endParaRPr lang="ru-RU" sz="1100" dirty="0">
                <a:solidFill>
                  <a:srgbClr val="000000"/>
                </a:solidFill>
                <a:latin typeface="Calibri Light" charset="0"/>
              </a:endParaRPr>
            </a:p>
          </p:txBody>
        </p:sp>
        <p:sp>
          <p:nvSpPr>
            <p:cNvPr id="6158" name="Rectangle 14"/>
            <p:cNvSpPr>
              <a:spLocks noChangeArrowheads="1"/>
            </p:cNvSpPr>
            <p:nvPr/>
          </p:nvSpPr>
          <p:spPr bwMode="auto">
            <a:xfrm>
              <a:off x="4559" y="1534"/>
              <a:ext cx="827" cy="351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186840" tIns="97200" rIns="97200" bIns="9720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 dirty="0" smtClean="0">
                  <a:solidFill>
                    <a:srgbClr val="000000"/>
                  </a:solidFill>
                  <a:latin typeface="Calibri Light" charset="0"/>
                </a:rPr>
                <a:t>1,15</a:t>
              </a:r>
              <a:endParaRPr lang="ru-RU" sz="1100" dirty="0">
                <a:solidFill>
                  <a:srgbClr val="000000"/>
                </a:solidFill>
                <a:latin typeface="Calibri Light" charset="0"/>
              </a:endParaRPr>
            </a:p>
          </p:txBody>
        </p:sp>
        <p:sp>
          <p:nvSpPr>
            <p:cNvPr id="6159" name="Rectangle 15"/>
            <p:cNvSpPr>
              <a:spLocks noChangeArrowheads="1"/>
            </p:cNvSpPr>
            <p:nvPr/>
          </p:nvSpPr>
          <p:spPr bwMode="auto">
            <a:xfrm>
              <a:off x="371" y="1887"/>
              <a:ext cx="1700" cy="351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186840" tIns="97200" rIns="97200" bIns="9720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>
                  <a:solidFill>
                    <a:srgbClr val="000000"/>
                  </a:solidFill>
                  <a:latin typeface="Calibri Light" charset="0"/>
                </a:rPr>
                <a:t>Среднемесячная зарплата на 1 человека</a:t>
              </a:r>
            </a:p>
          </p:txBody>
        </p:sp>
        <p:sp>
          <p:nvSpPr>
            <p:cNvPr id="6160" name="Rectangle 16"/>
            <p:cNvSpPr>
              <a:spLocks noChangeArrowheads="1"/>
            </p:cNvSpPr>
            <p:nvPr/>
          </p:nvSpPr>
          <p:spPr bwMode="auto">
            <a:xfrm>
              <a:off x="2074" y="1887"/>
              <a:ext cx="826" cy="351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186840" tIns="97200" rIns="97200" bIns="9720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 dirty="0" smtClean="0">
                  <a:solidFill>
                    <a:srgbClr val="000000"/>
                  </a:solidFill>
                  <a:latin typeface="Calibri Light" charset="0"/>
                </a:rPr>
                <a:t>21330</a:t>
              </a:r>
              <a:endParaRPr lang="ru-RU" sz="1100" dirty="0">
                <a:solidFill>
                  <a:srgbClr val="000000"/>
                </a:solidFill>
                <a:latin typeface="Calibri Light" charset="0"/>
              </a:endParaRPr>
            </a:p>
          </p:txBody>
        </p:sp>
        <p:sp>
          <p:nvSpPr>
            <p:cNvPr id="6161" name="Rectangle 17"/>
            <p:cNvSpPr>
              <a:spLocks noChangeArrowheads="1"/>
            </p:cNvSpPr>
            <p:nvPr/>
          </p:nvSpPr>
          <p:spPr bwMode="auto">
            <a:xfrm>
              <a:off x="2901" y="1887"/>
              <a:ext cx="763" cy="351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186840" tIns="97200" rIns="97200" bIns="9720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 dirty="0" smtClean="0">
                  <a:solidFill>
                    <a:srgbClr val="000000"/>
                  </a:solidFill>
                  <a:latin typeface="Calibri Light" charset="0"/>
                </a:rPr>
                <a:t>22500</a:t>
              </a:r>
              <a:endParaRPr lang="ru-RU" sz="1100" dirty="0">
                <a:solidFill>
                  <a:srgbClr val="000000"/>
                </a:solidFill>
                <a:latin typeface="Calibri Light" charset="0"/>
              </a:endParaRPr>
            </a:p>
          </p:txBody>
        </p:sp>
        <p:sp>
          <p:nvSpPr>
            <p:cNvPr id="6162" name="Rectangle 18"/>
            <p:cNvSpPr>
              <a:spLocks noChangeArrowheads="1"/>
            </p:cNvSpPr>
            <p:nvPr/>
          </p:nvSpPr>
          <p:spPr bwMode="auto">
            <a:xfrm>
              <a:off x="3666" y="1887"/>
              <a:ext cx="890" cy="351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186840" tIns="97200" rIns="97200" bIns="9720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>
                  <a:solidFill>
                    <a:srgbClr val="000000"/>
                  </a:solidFill>
                  <a:latin typeface="Calibri Light" charset="0"/>
                </a:rPr>
                <a:t>22500</a:t>
              </a:r>
            </a:p>
          </p:txBody>
        </p:sp>
        <p:sp>
          <p:nvSpPr>
            <p:cNvPr id="6163" name="Rectangle 19"/>
            <p:cNvSpPr>
              <a:spLocks noChangeArrowheads="1"/>
            </p:cNvSpPr>
            <p:nvPr/>
          </p:nvSpPr>
          <p:spPr bwMode="auto">
            <a:xfrm>
              <a:off x="4559" y="1887"/>
              <a:ext cx="827" cy="351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186840" tIns="97200" rIns="97200" bIns="9720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 dirty="0">
                  <a:solidFill>
                    <a:srgbClr val="000000"/>
                  </a:solidFill>
                  <a:latin typeface="Calibri Light" charset="0"/>
                </a:rPr>
                <a:t>22500</a:t>
              </a:r>
            </a:p>
          </p:txBody>
        </p:sp>
        <p:sp>
          <p:nvSpPr>
            <p:cNvPr id="6164" name="Rectangle 20"/>
            <p:cNvSpPr>
              <a:spLocks noChangeArrowheads="1"/>
            </p:cNvSpPr>
            <p:nvPr/>
          </p:nvSpPr>
          <p:spPr bwMode="auto">
            <a:xfrm>
              <a:off x="371" y="2240"/>
              <a:ext cx="1700" cy="247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186840" tIns="97200" rIns="97200" bIns="9720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>
                  <a:solidFill>
                    <a:srgbClr val="000000"/>
                  </a:solidFill>
                  <a:latin typeface="Calibri Light" charset="0"/>
                </a:rPr>
                <a:t>Уровень безработицы</a:t>
              </a:r>
            </a:p>
          </p:txBody>
        </p:sp>
        <p:sp>
          <p:nvSpPr>
            <p:cNvPr id="6165" name="Rectangle 21"/>
            <p:cNvSpPr>
              <a:spLocks noChangeArrowheads="1"/>
            </p:cNvSpPr>
            <p:nvPr/>
          </p:nvSpPr>
          <p:spPr bwMode="auto">
            <a:xfrm>
              <a:off x="2074" y="2240"/>
              <a:ext cx="826" cy="247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186840" tIns="97200" rIns="97200" bIns="9720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 dirty="0" smtClean="0">
                  <a:solidFill>
                    <a:srgbClr val="000000"/>
                  </a:solidFill>
                  <a:latin typeface="Calibri Light" charset="0"/>
                </a:rPr>
                <a:t>1,9</a:t>
              </a:r>
              <a:endParaRPr lang="ru-RU" sz="1100" dirty="0">
                <a:solidFill>
                  <a:srgbClr val="000000"/>
                </a:solidFill>
                <a:latin typeface="Calibri Light" charset="0"/>
              </a:endParaRPr>
            </a:p>
          </p:txBody>
        </p:sp>
        <p:sp>
          <p:nvSpPr>
            <p:cNvPr id="6166" name="Rectangle 22"/>
            <p:cNvSpPr>
              <a:spLocks noChangeArrowheads="1"/>
            </p:cNvSpPr>
            <p:nvPr/>
          </p:nvSpPr>
          <p:spPr bwMode="auto">
            <a:xfrm>
              <a:off x="2901" y="2240"/>
              <a:ext cx="763" cy="247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186840" tIns="97200" rIns="97200" bIns="9720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>
                  <a:solidFill>
                    <a:srgbClr val="000000"/>
                  </a:solidFill>
                  <a:latin typeface="Calibri Light" charset="0"/>
                </a:rPr>
                <a:t>1,9</a:t>
              </a:r>
            </a:p>
          </p:txBody>
        </p:sp>
        <p:sp>
          <p:nvSpPr>
            <p:cNvPr id="6167" name="Rectangle 23"/>
            <p:cNvSpPr>
              <a:spLocks noChangeArrowheads="1"/>
            </p:cNvSpPr>
            <p:nvPr/>
          </p:nvSpPr>
          <p:spPr bwMode="auto">
            <a:xfrm>
              <a:off x="3666" y="2240"/>
              <a:ext cx="890" cy="247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186840" tIns="97200" rIns="97200" bIns="9720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>
                  <a:solidFill>
                    <a:srgbClr val="000000"/>
                  </a:solidFill>
                  <a:latin typeface="Calibri Light" charset="0"/>
                </a:rPr>
                <a:t>1,9</a:t>
              </a:r>
            </a:p>
          </p:txBody>
        </p:sp>
        <p:sp>
          <p:nvSpPr>
            <p:cNvPr id="6168" name="Rectangle 24"/>
            <p:cNvSpPr>
              <a:spLocks noChangeArrowheads="1"/>
            </p:cNvSpPr>
            <p:nvPr/>
          </p:nvSpPr>
          <p:spPr bwMode="auto">
            <a:xfrm>
              <a:off x="4559" y="2240"/>
              <a:ext cx="827" cy="247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186840" tIns="97200" rIns="97200" bIns="9720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>
                  <a:solidFill>
                    <a:srgbClr val="000000"/>
                  </a:solidFill>
                  <a:latin typeface="Calibri Light" charset="0"/>
                </a:rPr>
                <a:t>1,9</a:t>
              </a:r>
            </a:p>
          </p:txBody>
        </p:sp>
        <p:sp>
          <p:nvSpPr>
            <p:cNvPr id="6169" name="Rectangle 25"/>
            <p:cNvSpPr>
              <a:spLocks noChangeArrowheads="1"/>
            </p:cNvSpPr>
            <p:nvPr/>
          </p:nvSpPr>
          <p:spPr bwMode="auto">
            <a:xfrm>
              <a:off x="371" y="2488"/>
              <a:ext cx="1700" cy="351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186840" tIns="97200" rIns="97200" bIns="9720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>
                  <a:solidFill>
                    <a:srgbClr val="000000"/>
                  </a:solidFill>
                  <a:latin typeface="Calibri Light" charset="0"/>
                </a:rPr>
                <a:t>Ожидаемая продолжительность жизни</a:t>
              </a:r>
            </a:p>
          </p:txBody>
        </p:sp>
        <p:sp>
          <p:nvSpPr>
            <p:cNvPr id="6170" name="Rectangle 26"/>
            <p:cNvSpPr>
              <a:spLocks noChangeArrowheads="1"/>
            </p:cNvSpPr>
            <p:nvPr/>
          </p:nvSpPr>
          <p:spPr bwMode="auto">
            <a:xfrm>
              <a:off x="2074" y="2488"/>
              <a:ext cx="826" cy="351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186840" tIns="97200" rIns="97200" bIns="9720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 dirty="0" smtClean="0">
                  <a:solidFill>
                    <a:srgbClr val="000000"/>
                  </a:solidFill>
                  <a:latin typeface="Calibri Light" charset="0"/>
                </a:rPr>
                <a:t>71,1</a:t>
              </a:r>
              <a:endParaRPr lang="ru-RU" sz="1100" dirty="0">
                <a:solidFill>
                  <a:srgbClr val="000000"/>
                </a:solidFill>
                <a:latin typeface="Calibri Light" charset="0"/>
              </a:endParaRPr>
            </a:p>
          </p:txBody>
        </p:sp>
        <p:sp>
          <p:nvSpPr>
            <p:cNvPr id="6171" name="Rectangle 27"/>
            <p:cNvSpPr>
              <a:spLocks noChangeArrowheads="1"/>
            </p:cNvSpPr>
            <p:nvPr/>
          </p:nvSpPr>
          <p:spPr bwMode="auto">
            <a:xfrm>
              <a:off x="2901" y="2488"/>
              <a:ext cx="763" cy="351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186840" tIns="97200" rIns="97200" bIns="9720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 dirty="0" smtClean="0">
                  <a:solidFill>
                    <a:srgbClr val="000000"/>
                  </a:solidFill>
                  <a:latin typeface="Calibri Light" charset="0"/>
                </a:rPr>
                <a:t>71,2</a:t>
              </a:r>
              <a:endParaRPr lang="ru-RU" sz="1100" dirty="0">
                <a:solidFill>
                  <a:srgbClr val="000000"/>
                </a:solidFill>
                <a:latin typeface="Calibri Light" charset="0"/>
              </a:endParaRPr>
            </a:p>
          </p:txBody>
        </p:sp>
        <p:sp>
          <p:nvSpPr>
            <p:cNvPr id="6172" name="Rectangle 28"/>
            <p:cNvSpPr>
              <a:spLocks noChangeArrowheads="1"/>
            </p:cNvSpPr>
            <p:nvPr/>
          </p:nvSpPr>
          <p:spPr bwMode="auto">
            <a:xfrm>
              <a:off x="3666" y="2488"/>
              <a:ext cx="890" cy="351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186840" tIns="97200" rIns="97200" bIns="9720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 dirty="0" smtClean="0">
                  <a:solidFill>
                    <a:srgbClr val="000000"/>
                  </a:solidFill>
                  <a:latin typeface="Calibri Light" charset="0"/>
                </a:rPr>
                <a:t>71,4</a:t>
              </a:r>
              <a:endParaRPr lang="ru-RU" sz="1100" dirty="0">
                <a:solidFill>
                  <a:srgbClr val="000000"/>
                </a:solidFill>
                <a:latin typeface="Calibri Light" charset="0"/>
              </a:endParaRPr>
            </a:p>
          </p:txBody>
        </p:sp>
        <p:sp>
          <p:nvSpPr>
            <p:cNvPr id="6173" name="Rectangle 29"/>
            <p:cNvSpPr>
              <a:spLocks noChangeArrowheads="1"/>
            </p:cNvSpPr>
            <p:nvPr/>
          </p:nvSpPr>
          <p:spPr bwMode="auto">
            <a:xfrm>
              <a:off x="4559" y="2488"/>
              <a:ext cx="827" cy="351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186840" tIns="97200" rIns="97200" bIns="9720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 dirty="0" smtClean="0">
                  <a:solidFill>
                    <a:srgbClr val="000000"/>
                  </a:solidFill>
                  <a:latin typeface="Calibri Light" charset="0"/>
                </a:rPr>
                <a:t>71</a:t>
              </a:r>
              <a:endParaRPr lang="ru-RU" sz="1100" dirty="0">
                <a:solidFill>
                  <a:srgbClr val="000000"/>
                </a:solidFill>
                <a:latin typeface="Calibri Light" charset="0"/>
              </a:endParaRPr>
            </a:p>
          </p:txBody>
        </p:sp>
        <p:sp>
          <p:nvSpPr>
            <p:cNvPr id="6174" name="Rectangle 30"/>
            <p:cNvSpPr>
              <a:spLocks noChangeArrowheads="1"/>
            </p:cNvSpPr>
            <p:nvPr/>
          </p:nvSpPr>
          <p:spPr bwMode="auto">
            <a:xfrm>
              <a:off x="371" y="2842"/>
              <a:ext cx="1700" cy="247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186840" tIns="97200" rIns="97200" bIns="9720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>
                  <a:solidFill>
                    <a:srgbClr val="000000"/>
                  </a:solidFill>
                  <a:latin typeface="Calibri Light" charset="0"/>
                </a:rPr>
                <a:t>Общий коэффициент рождаемости</a:t>
              </a:r>
            </a:p>
          </p:txBody>
        </p:sp>
        <p:sp>
          <p:nvSpPr>
            <p:cNvPr id="6175" name="Rectangle 31"/>
            <p:cNvSpPr>
              <a:spLocks noChangeArrowheads="1"/>
            </p:cNvSpPr>
            <p:nvPr/>
          </p:nvSpPr>
          <p:spPr bwMode="auto">
            <a:xfrm>
              <a:off x="2074" y="2842"/>
              <a:ext cx="826" cy="247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186840" tIns="97200" rIns="97200" bIns="9720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 dirty="0" smtClean="0">
                  <a:solidFill>
                    <a:srgbClr val="000000"/>
                  </a:solidFill>
                  <a:latin typeface="Calibri Light" charset="0"/>
                </a:rPr>
                <a:t>6,5</a:t>
              </a:r>
              <a:endParaRPr lang="ru-RU" sz="1100" dirty="0">
                <a:solidFill>
                  <a:srgbClr val="000000"/>
                </a:solidFill>
                <a:latin typeface="Calibri Light" charset="0"/>
              </a:endParaRPr>
            </a:p>
          </p:txBody>
        </p:sp>
        <p:sp>
          <p:nvSpPr>
            <p:cNvPr id="6176" name="Rectangle 32"/>
            <p:cNvSpPr>
              <a:spLocks noChangeArrowheads="1"/>
            </p:cNvSpPr>
            <p:nvPr/>
          </p:nvSpPr>
          <p:spPr bwMode="auto">
            <a:xfrm>
              <a:off x="2901" y="2842"/>
              <a:ext cx="763" cy="247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186840" tIns="97200" rIns="97200" bIns="9720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>
                  <a:solidFill>
                    <a:srgbClr val="000000"/>
                  </a:solidFill>
                  <a:latin typeface="Calibri Light" charset="0"/>
                </a:rPr>
                <a:t>6,5</a:t>
              </a:r>
            </a:p>
          </p:txBody>
        </p:sp>
        <p:sp>
          <p:nvSpPr>
            <p:cNvPr id="6177" name="Rectangle 33"/>
            <p:cNvSpPr>
              <a:spLocks noChangeArrowheads="1"/>
            </p:cNvSpPr>
            <p:nvPr/>
          </p:nvSpPr>
          <p:spPr bwMode="auto">
            <a:xfrm>
              <a:off x="3666" y="2842"/>
              <a:ext cx="890" cy="247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186840" tIns="97200" rIns="97200" bIns="9720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>
                  <a:solidFill>
                    <a:srgbClr val="000000"/>
                  </a:solidFill>
                  <a:latin typeface="Calibri Light" charset="0"/>
                </a:rPr>
                <a:t>6,5</a:t>
              </a:r>
            </a:p>
          </p:txBody>
        </p:sp>
        <p:sp>
          <p:nvSpPr>
            <p:cNvPr id="6178" name="Rectangle 34"/>
            <p:cNvSpPr>
              <a:spLocks noChangeArrowheads="1"/>
            </p:cNvSpPr>
            <p:nvPr/>
          </p:nvSpPr>
          <p:spPr bwMode="auto">
            <a:xfrm>
              <a:off x="4559" y="2842"/>
              <a:ext cx="827" cy="247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186840" tIns="97200" rIns="97200" bIns="9720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 dirty="0" smtClean="0">
                  <a:solidFill>
                    <a:srgbClr val="000000"/>
                  </a:solidFill>
                  <a:latin typeface="Calibri Light" charset="0"/>
                </a:rPr>
                <a:t>6,6</a:t>
              </a:r>
              <a:endParaRPr lang="ru-RU" sz="1100" dirty="0">
                <a:solidFill>
                  <a:srgbClr val="000000"/>
                </a:solidFill>
                <a:latin typeface="Calibri Light" charset="0"/>
              </a:endParaRPr>
            </a:p>
          </p:txBody>
        </p:sp>
        <p:sp>
          <p:nvSpPr>
            <p:cNvPr id="6179" name="Rectangle 35"/>
            <p:cNvSpPr>
              <a:spLocks noChangeArrowheads="1"/>
            </p:cNvSpPr>
            <p:nvPr/>
          </p:nvSpPr>
          <p:spPr bwMode="auto">
            <a:xfrm>
              <a:off x="371" y="3091"/>
              <a:ext cx="1700" cy="248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186840" tIns="97200" rIns="97200" bIns="9720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>
                  <a:solidFill>
                    <a:srgbClr val="000000"/>
                  </a:solidFill>
                  <a:latin typeface="Calibri Light" charset="0"/>
                </a:rPr>
                <a:t>Общий коэффициент смертности</a:t>
              </a:r>
            </a:p>
          </p:txBody>
        </p:sp>
        <p:sp>
          <p:nvSpPr>
            <p:cNvPr id="6180" name="Rectangle 36"/>
            <p:cNvSpPr>
              <a:spLocks noChangeArrowheads="1"/>
            </p:cNvSpPr>
            <p:nvPr/>
          </p:nvSpPr>
          <p:spPr bwMode="auto">
            <a:xfrm>
              <a:off x="2074" y="3091"/>
              <a:ext cx="826" cy="248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186840" tIns="97200" rIns="97200" bIns="9720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 dirty="0" smtClean="0">
                  <a:solidFill>
                    <a:srgbClr val="000000"/>
                  </a:solidFill>
                  <a:latin typeface="Calibri Light" charset="0"/>
                </a:rPr>
                <a:t>19,6</a:t>
              </a:r>
              <a:endParaRPr lang="ru-RU" sz="1100" dirty="0">
                <a:solidFill>
                  <a:srgbClr val="000000"/>
                </a:solidFill>
                <a:latin typeface="Calibri Light" charset="0"/>
              </a:endParaRPr>
            </a:p>
          </p:txBody>
        </p:sp>
        <p:sp>
          <p:nvSpPr>
            <p:cNvPr id="6181" name="Rectangle 37"/>
            <p:cNvSpPr>
              <a:spLocks noChangeArrowheads="1"/>
            </p:cNvSpPr>
            <p:nvPr/>
          </p:nvSpPr>
          <p:spPr bwMode="auto">
            <a:xfrm>
              <a:off x="2901" y="3091"/>
              <a:ext cx="763" cy="248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186840" tIns="97200" rIns="97200" bIns="9720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 dirty="0" smtClean="0">
                  <a:solidFill>
                    <a:srgbClr val="000000"/>
                  </a:solidFill>
                  <a:latin typeface="Calibri Light" charset="0"/>
                </a:rPr>
                <a:t>19,8</a:t>
              </a:r>
              <a:endParaRPr lang="ru-RU" sz="1100" dirty="0">
                <a:solidFill>
                  <a:srgbClr val="000000"/>
                </a:solidFill>
                <a:latin typeface="Calibri Light" charset="0"/>
              </a:endParaRPr>
            </a:p>
          </p:txBody>
        </p:sp>
        <p:sp>
          <p:nvSpPr>
            <p:cNvPr id="6182" name="Rectangle 38"/>
            <p:cNvSpPr>
              <a:spLocks noChangeArrowheads="1"/>
            </p:cNvSpPr>
            <p:nvPr/>
          </p:nvSpPr>
          <p:spPr bwMode="auto">
            <a:xfrm>
              <a:off x="3666" y="3091"/>
              <a:ext cx="890" cy="248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186840" tIns="97200" rIns="97200" bIns="9720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 dirty="0" smtClean="0">
                  <a:solidFill>
                    <a:srgbClr val="000000"/>
                  </a:solidFill>
                  <a:latin typeface="Calibri Light" charset="0"/>
                </a:rPr>
                <a:t>19,7</a:t>
              </a:r>
              <a:endParaRPr lang="ru-RU" sz="1100" dirty="0">
                <a:solidFill>
                  <a:srgbClr val="000000"/>
                </a:solidFill>
                <a:latin typeface="Calibri Light" charset="0"/>
              </a:endParaRPr>
            </a:p>
          </p:txBody>
        </p:sp>
        <p:sp>
          <p:nvSpPr>
            <p:cNvPr id="6183" name="Rectangle 39"/>
            <p:cNvSpPr>
              <a:spLocks noChangeArrowheads="1"/>
            </p:cNvSpPr>
            <p:nvPr/>
          </p:nvSpPr>
          <p:spPr bwMode="auto">
            <a:xfrm>
              <a:off x="4559" y="3091"/>
              <a:ext cx="827" cy="248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186840" tIns="97200" rIns="97200" bIns="9720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 dirty="0" smtClean="0">
                  <a:solidFill>
                    <a:srgbClr val="000000"/>
                  </a:solidFill>
                  <a:latin typeface="Calibri Light" charset="0"/>
                </a:rPr>
                <a:t>21,5</a:t>
              </a:r>
              <a:endParaRPr lang="ru-RU" sz="1100" dirty="0">
                <a:solidFill>
                  <a:srgbClr val="000000"/>
                </a:solidFill>
                <a:latin typeface="Calibri Light" charset="0"/>
              </a:endParaRPr>
            </a:p>
          </p:txBody>
        </p:sp>
        <p:sp>
          <p:nvSpPr>
            <p:cNvPr id="6184" name="Line 40"/>
            <p:cNvSpPr>
              <a:spLocks noChangeShapeType="1"/>
            </p:cNvSpPr>
            <p:nvPr/>
          </p:nvSpPr>
          <p:spPr bwMode="auto">
            <a:xfrm>
              <a:off x="371" y="979"/>
              <a:ext cx="501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85" name="Line 41"/>
            <p:cNvSpPr>
              <a:spLocks noChangeShapeType="1"/>
            </p:cNvSpPr>
            <p:nvPr/>
          </p:nvSpPr>
          <p:spPr bwMode="auto">
            <a:xfrm>
              <a:off x="371" y="1285"/>
              <a:ext cx="170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86" name="Line 42"/>
            <p:cNvSpPr>
              <a:spLocks noChangeShapeType="1"/>
            </p:cNvSpPr>
            <p:nvPr/>
          </p:nvSpPr>
          <p:spPr bwMode="auto">
            <a:xfrm>
              <a:off x="2074" y="1285"/>
              <a:ext cx="826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87" name="Line 43"/>
            <p:cNvSpPr>
              <a:spLocks noChangeShapeType="1"/>
            </p:cNvSpPr>
            <p:nvPr/>
          </p:nvSpPr>
          <p:spPr bwMode="auto">
            <a:xfrm>
              <a:off x="2901" y="1285"/>
              <a:ext cx="76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88" name="Line 44"/>
            <p:cNvSpPr>
              <a:spLocks noChangeShapeType="1"/>
            </p:cNvSpPr>
            <p:nvPr/>
          </p:nvSpPr>
          <p:spPr bwMode="auto">
            <a:xfrm>
              <a:off x="3666" y="1285"/>
              <a:ext cx="89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89" name="Line 45"/>
            <p:cNvSpPr>
              <a:spLocks noChangeShapeType="1"/>
            </p:cNvSpPr>
            <p:nvPr/>
          </p:nvSpPr>
          <p:spPr bwMode="auto">
            <a:xfrm>
              <a:off x="4559" y="1285"/>
              <a:ext cx="827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90" name="Line 46"/>
            <p:cNvSpPr>
              <a:spLocks noChangeShapeType="1"/>
            </p:cNvSpPr>
            <p:nvPr/>
          </p:nvSpPr>
          <p:spPr bwMode="auto">
            <a:xfrm>
              <a:off x="371" y="1534"/>
              <a:ext cx="170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91" name="Line 47"/>
            <p:cNvSpPr>
              <a:spLocks noChangeShapeType="1"/>
            </p:cNvSpPr>
            <p:nvPr/>
          </p:nvSpPr>
          <p:spPr bwMode="auto">
            <a:xfrm>
              <a:off x="2074" y="1534"/>
              <a:ext cx="826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92" name="Line 48"/>
            <p:cNvSpPr>
              <a:spLocks noChangeShapeType="1"/>
            </p:cNvSpPr>
            <p:nvPr/>
          </p:nvSpPr>
          <p:spPr bwMode="auto">
            <a:xfrm>
              <a:off x="2901" y="1534"/>
              <a:ext cx="76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93" name="Line 49"/>
            <p:cNvSpPr>
              <a:spLocks noChangeShapeType="1"/>
            </p:cNvSpPr>
            <p:nvPr/>
          </p:nvSpPr>
          <p:spPr bwMode="auto">
            <a:xfrm>
              <a:off x="3666" y="1534"/>
              <a:ext cx="89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94" name="Line 50"/>
            <p:cNvSpPr>
              <a:spLocks noChangeShapeType="1"/>
            </p:cNvSpPr>
            <p:nvPr/>
          </p:nvSpPr>
          <p:spPr bwMode="auto">
            <a:xfrm>
              <a:off x="4559" y="1534"/>
              <a:ext cx="827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95" name="Line 51"/>
            <p:cNvSpPr>
              <a:spLocks noChangeShapeType="1"/>
            </p:cNvSpPr>
            <p:nvPr/>
          </p:nvSpPr>
          <p:spPr bwMode="auto">
            <a:xfrm>
              <a:off x="371" y="1887"/>
              <a:ext cx="170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96" name="Line 52"/>
            <p:cNvSpPr>
              <a:spLocks noChangeShapeType="1"/>
            </p:cNvSpPr>
            <p:nvPr/>
          </p:nvSpPr>
          <p:spPr bwMode="auto">
            <a:xfrm>
              <a:off x="2074" y="1887"/>
              <a:ext cx="826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97" name="Line 53"/>
            <p:cNvSpPr>
              <a:spLocks noChangeShapeType="1"/>
            </p:cNvSpPr>
            <p:nvPr/>
          </p:nvSpPr>
          <p:spPr bwMode="auto">
            <a:xfrm>
              <a:off x="2901" y="1887"/>
              <a:ext cx="76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98" name="Line 54"/>
            <p:cNvSpPr>
              <a:spLocks noChangeShapeType="1"/>
            </p:cNvSpPr>
            <p:nvPr/>
          </p:nvSpPr>
          <p:spPr bwMode="auto">
            <a:xfrm>
              <a:off x="3666" y="1887"/>
              <a:ext cx="89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199" name="Line 55"/>
            <p:cNvSpPr>
              <a:spLocks noChangeShapeType="1"/>
            </p:cNvSpPr>
            <p:nvPr/>
          </p:nvSpPr>
          <p:spPr bwMode="auto">
            <a:xfrm>
              <a:off x="4559" y="1887"/>
              <a:ext cx="827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00" name="Line 56"/>
            <p:cNvSpPr>
              <a:spLocks noChangeShapeType="1"/>
            </p:cNvSpPr>
            <p:nvPr/>
          </p:nvSpPr>
          <p:spPr bwMode="auto">
            <a:xfrm>
              <a:off x="371" y="2240"/>
              <a:ext cx="170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01" name="Line 57"/>
            <p:cNvSpPr>
              <a:spLocks noChangeShapeType="1"/>
            </p:cNvSpPr>
            <p:nvPr/>
          </p:nvSpPr>
          <p:spPr bwMode="auto">
            <a:xfrm>
              <a:off x="2074" y="2240"/>
              <a:ext cx="826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02" name="Line 58"/>
            <p:cNvSpPr>
              <a:spLocks noChangeShapeType="1"/>
            </p:cNvSpPr>
            <p:nvPr/>
          </p:nvSpPr>
          <p:spPr bwMode="auto">
            <a:xfrm>
              <a:off x="2901" y="2240"/>
              <a:ext cx="76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03" name="Line 59"/>
            <p:cNvSpPr>
              <a:spLocks noChangeShapeType="1"/>
            </p:cNvSpPr>
            <p:nvPr/>
          </p:nvSpPr>
          <p:spPr bwMode="auto">
            <a:xfrm>
              <a:off x="3666" y="2240"/>
              <a:ext cx="89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04" name="Line 60"/>
            <p:cNvSpPr>
              <a:spLocks noChangeShapeType="1"/>
            </p:cNvSpPr>
            <p:nvPr/>
          </p:nvSpPr>
          <p:spPr bwMode="auto">
            <a:xfrm>
              <a:off x="4559" y="2240"/>
              <a:ext cx="827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05" name="Line 61"/>
            <p:cNvSpPr>
              <a:spLocks noChangeShapeType="1"/>
            </p:cNvSpPr>
            <p:nvPr/>
          </p:nvSpPr>
          <p:spPr bwMode="auto">
            <a:xfrm>
              <a:off x="371" y="2488"/>
              <a:ext cx="170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06" name="Line 62"/>
            <p:cNvSpPr>
              <a:spLocks noChangeShapeType="1"/>
            </p:cNvSpPr>
            <p:nvPr/>
          </p:nvSpPr>
          <p:spPr bwMode="auto">
            <a:xfrm>
              <a:off x="2074" y="2488"/>
              <a:ext cx="826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07" name="Line 63"/>
            <p:cNvSpPr>
              <a:spLocks noChangeShapeType="1"/>
            </p:cNvSpPr>
            <p:nvPr/>
          </p:nvSpPr>
          <p:spPr bwMode="auto">
            <a:xfrm>
              <a:off x="2901" y="2488"/>
              <a:ext cx="76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08" name="Line 64"/>
            <p:cNvSpPr>
              <a:spLocks noChangeShapeType="1"/>
            </p:cNvSpPr>
            <p:nvPr/>
          </p:nvSpPr>
          <p:spPr bwMode="auto">
            <a:xfrm>
              <a:off x="3666" y="2488"/>
              <a:ext cx="89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09" name="Line 65"/>
            <p:cNvSpPr>
              <a:spLocks noChangeShapeType="1"/>
            </p:cNvSpPr>
            <p:nvPr/>
          </p:nvSpPr>
          <p:spPr bwMode="auto">
            <a:xfrm>
              <a:off x="4559" y="2488"/>
              <a:ext cx="827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10" name="Line 66"/>
            <p:cNvSpPr>
              <a:spLocks noChangeShapeType="1"/>
            </p:cNvSpPr>
            <p:nvPr/>
          </p:nvSpPr>
          <p:spPr bwMode="auto">
            <a:xfrm>
              <a:off x="371" y="2842"/>
              <a:ext cx="170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11" name="Line 67"/>
            <p:cNvSpPr>
              <a:spLocks noChangeShapeType="1"/>
            </p:cNvSpPr>
            <p:nvPr/>
          </p:nvSpPr>
          <p:spPr bwMode="auto">
            <a:xfrm>
              <a:off x="2074" y="2842"/>
              <a:ext cx="826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12" name="Line 68"/>
            <p:cNvSpPr>
              <a:spLocks noChangeShapeType="1"/>
            </p:cNvSpPr>
            <p:nvPr/>
          </p:nvSpPr>
          <p:spPr bwMode="auto">
            <a:xfrm>
              <a:off x="2901" y="2842"/>
              <a:ext cx="76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13" name="Line 69"/>
            <p:cNvSpPr>
              <a:spLocks noChangeShapeType="1"/>
            </p:cNvSpPr>
            <p:nvPr/>
          </p:nvSpPr>
          <p:spPr bwMode="auto">
            <a:xfrm>
              <a:off x="3666" y="2842"/>
              <a:ext cx="89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14" name="Line 70"/>
            <p:cNvSpPr>
              <a:spLocks noChangeShapeType="1"/>
            </p:cNvSpPr>
            <p:nvPr/>
          </p:nvSpPr>
          <p:spPr bwMode="auto">
            <a:xfrm>
              <a:off x="4559" y="2842"/>
              <a:ext cx="827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15" name="Line 71"/>
            <p:cNvSpPr>
              <a:spLocks noChangeShapeType="1"/>
            </p:cNvSpPr>
            <p:nvPr/>
          </p:nvSpPr>
          <p:spPr bwMode="auto">
            <a:xfrm>
              <a:off x="371" y="3091"/>
              <a:ext cx="170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16" name="Line 72"/>
            <p:cNvSpPr>
              <a:spLocks noChangeShapeType="1"/>
            </p:cNvSpPr>
            <p:nvPr/>
          </p:nvSpPr>
          <p:spPr bwMode="auto">
            <a:xfrm>
              <a:off x="2074" y="3091"/>
              <a:ext cx="826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17" name="Line 73"/>
            <p:cNvSpPr>
              <a:spLocks noChangeShapeType="1"/>
            </p:cNvSpPr>
            <p:nvPr/>
          </p:nvSpPr>
          <p:spPr bwMode="auto">
            <a:xfrm>
              <a:off x="2901" y="3091"/>
              <a:ext cx="76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18" name="Line 74"/>
            <p:cNvSpPr>
              <a:spLocks noChangeShapeType="1"/>
            </p:cNvSpPr>
            <p:nvPr/>
          </p:nvSpPr>
          <p:spPr bwMode="auto">
            <a:xfrm>
              <a:off x="3666" y="3091"/>
              <a:ext cx="89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19" name="Line 75"/>
            <p:cNvSpPr>
              <a:spLocks noChangeShapeType="1"/>
            </p:cNvSpPr>
            <p:nvPr/>
          </p:nvSpPr>
          <p:spPr bwMode="auto">
            <a:xfrm>
              <a:off x="4559" y="3091"/>
              <a:ext cx="827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20" name="Line 76"/>
            <p:cNvSpPr>
              <a:spLocks noChangeShapeType="1"/>
            </p:cNvSpPr>
            <p:nvPr/>
          </p:nvSpPr>
          <p:spPr bwMode="auto">
            <a:xfrm>
              <a:off x="371" y="3341"/>
              <a:ext cx="170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21" name="Line 77"/>
            <p:cNvSpPr>
              <a:spLocks noChangeShapeType="1"/>
            </p:cNvSpPr>
            <p:nvPr/>
          </p:nvSpPr>
          <p:spPr bwMode="auto">
            <a:xfrm>
              <a:off x="2074" y="3341"/>
              <a:ext cx="826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22" name="Line 78"/>
            <p:cNvSpPr>
              <a:spLocks noChangeShapeType="1"/>
            </p:cNvSpPr>
            <p:nvPr/>
          </p:nvSpPr>
          <p:spPr bwMode="auto">
            <a:xfrm>
              <a:off x="2901" y="3341"/>
              <a:ext cx="763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23" name="Line 79"/>
            <p:cNvSpPr>
              <a:spLocks noChangeShapeType="1"/>
            </p:cNvSpPr>
            <p:nvPr/>
          </p:nvSpPr>
          <p:spPr bwMode="auto">
            <a:xfrm>
              <a:off x="3666" y="3341"/>
              <a:ext cx="890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24" name="Line 80"/>
            <p:cNvSpPr>
              <a:spLocks noChangeShapeType="1"/>
            </p:cNvSpPr>
            <p:nvPr/>
          </p:nvSpPr>
          <p:spPr bwMode="auto">
            <a:xfrm>
              <a:off x="4559" y="3341"/>
              <a:ext cx="827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25" name="Line 81"/>
            <p:cNvSpPr>
              <a:spLocks noChangeShapeType="1"/>
            </p:cNvSpPr>
            <p:nvPr/>
          </p:nvSpPr>
          <p:spPr bwMode="auto">
            <a:xfrm>
              <a:off x="371" y="979"/>
              <a:ext cx="0" cy="30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26" name="Line 82"/>
            <p:cNvSpPr>
              <a:spLocks noChangeShapeType="1"/>
            </p:cNvSpPr>
            <p:nvPr/>
          </p:nvSpPr>
          <p:spPr bwMode="auto">
            <a:xfrm>
              <a:off x="371" y="1285"/>
              <a:ext cx="0" cy="24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27" name="Line 83"/>
            <p:cNvSpPr>
              <a:spLocks noChangeShapeType="1"/>
            </p:cNvSpPr>
            <p:nvPr/>
          </p:nvSpPr>
          <p:spPr bwMode="auto">
            <a:xfrm>
              <a:off x="371" y="1534"/>
              <a:ext cx="0" cy="35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28" name="Line 84"/>
            <p:cNvSpPr>
              <a:spLocks noChangeShapeType="1"/>
            </p:cNvSpPr>
            <p:nvPr/>
          </p:nvSpPr>
          <p:spPr bwMode="auto">
            <a:xfrm>
              <a:off x="371" y="1887"/>
              <a:ext cx="0" cy="35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29" name="Line 85"/>
            <p:cNvSpPr>
              <a:spLocks noChangeShapeType="1"/>
            </p:cNvSpPr>
            <p:nvPr/>
          </p:nvSpPr>
          <p:spPr bwMode="auto">
            <a:xfrm>
              <a:off x="371" y="2240"/>
              <a:ext cx="0" cy="24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30" name="Line 86"/>
            <p:cNvSpPr>
              <a:spLocks noChangeShapeType="1"/>
            </p:cNvSpPr>
            <p:nvPr/>
          </p:nvSpPr>
          <p:spPr bwMode="auto">
            <a:xfrm>
              <a:off x="371" y="2488"/>
              <a:ext cx="0" cy="35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31" name="Line 87"/>
            <p:cNvSpPr>
              <a:spLocks noChangeShapeType="1"/>
            </p:cNvSpPr>
            <p:nvPr/>
          </p:nvSpPr>
          <p:spPr bwMode="auto">
            <a:xfrm>
              <a:off x="371" y="2842"/>
              <a:ext cx="0" cy="24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32" name="Line 88"/>
            <p:cNvSpPr>
              <a:spLocks noChangeShapeType="1"/>
            </p:cNvSpPr>
            <p:nvPr/>
          </p:nvSpPr>
          <p:spPr bwMode="auto">
            <a:xfrm>
              <a:off x="371" y="3091"/>
              <a:ext cx="0" cy="24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33" name="Line 89"/>
            <p:cNvSpPr>
              <a:spLocks noChangeShapeType="1"/>
            </p:cNvSpPr>
            <p:nvPr/>
          </p:nvSpPr>
          <p:spPr bwMode="auto">
            <a:xfrm>
              <a:off x="2074" y="1285"/>
              <a:ext cx="0" cy="24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34" name="Line 90"/>
            <p:cNvSpPr>
              <a:spLocks noChangeShapeType="1"/>
            </p:cNvSpPr>
            <p:nvPr/>
          </p:nvSpPr>
          <p:spPr bwMode="auto">
            <a:xfrm>
              <a:off x="2074" y="1534"/>
              <a:ext cx="0" cy="35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35" name="Line 91"/>
            <p:cNvSpPr>
              <a:spLocks noChangeShapeType="1"/>
            </p:cNvSpPr>
            <p:nvPr/>
          </p:nvSpPr>
          <p:spPr bwMode="auto">
            <a:xfrm>
              <a:off x="2074" y="1887"/>
              <a:ext cx="0" cy="35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36" name="Line 92"/>
            <p:cNvSpPr>
              <a:spLocks noChangeShapeType="1"/>
            </p:cNvSpPr>
            <p:nvPr/>
          </p:nvSpPr>
          <p:spPr bwMode="auto">
            <a:xfrm>
              <a:off x="2074" y="2240"/>
              <a:ext cx="0" cy="24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37" name="Line 93"/>
            <p:cNvSpPr>
              <a:spLocks noChangeShapeType="1"/>
            </p:cNvSpPr>
            <p:nvPr/>
          </p:nvSpPr>
          <p:spPr bwMode="auto">
            <a:xfrm>
              <a:off x="2074" y="2488"/>
              <a:ext cx="0" cy="35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38" name="Line 94"/>
            <p:cNvSpPr>
              <a:spLocks noChangeShapeType="1"/>
            </p:cNvSpPr>
            <p:nvPr/>
          </p:nvSpPr>
          <p:spPr bwMode="auto">
            <a:xfrm>
              <a:off x="2074" y="2842"/>
              <a:ext cx="0" cy="24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39" name="Line 95"/>
            <p:cNvSpPr>
              <a:spLocks noChangeShapeType="1"/>
            </p:cNvSpPr>
            <p:nvPr/>
          </p:nvSpPr>
          <p:spPr bwMode="auto">
            <a:xfrm>
              <a:off x="2074" y="3091"/>
              <a:ext cx="0" cy="24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40" name="Line 96"/>
            <p:cNvSpPr>
              <a:spLocks noChangeShapeType="1"/>
            </p:cNvSpPr>
            <p:nvPr/>
          </p:nvSpPr>
          <p:spPr bwMode="auto">
            <a:xfrm>
              <a:off x="2901" y="1285"/>
              <a:ext cx="0" cy="24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41" name="Line 97"/>
            <p:cNvSpPr>
              <a:spLocks noChangeShapeType="1"/>
            </p:cNvSpPr>
            <p:nvPr/>
          </p:nvSpPr>
          <p:spPr bwMode="auto">
            <a:xfrm>
              <a:off x="2901" y="1534"/>
              <a:ext cx="0" cy="35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42" name="Line 98"/>
            <p:cNvSpPr>
              <a:spLocks noChangeShapeType="1"/>
            </p:cNvSpPr>
            <p:nvPr/>
          </p:nvSpPr>
          <p:spPr bwMode="auto">
            <a:xfrm>
              <a:off x="2901" y="1887"/>
              <a:ext cx="0" cy="35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43" name="Line 99"/>
            <p:cNvSpPr>
              <a:spLocks noChangeShapeType="1"/>
            </p:cNvSpPr>
            <p:nvPr/>
          </p:nvSpPr>
          <p:spPr bwMode="auto">
            <a:xfrm>
              <a:off x="2901" y="2240"/>
              <a:ext cx="0" cy="24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44" name="Line 100"/>
            <p:cNvSpPr>
              <a:spLocks noChangeShapeType="1"/>
            </p:cNvSpPr>
            <p:nvPr/>
          </p:nvSpPr>
          <p:spPr bwMode="auto">
            <a:xfrm>
              <a:off x="2901" y="2488"/>
              <a:ext cx="0" cy="35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45" name="Line 101"/>
            <p:cNvSpPr>
              <a:spLocks noChangeShapeType="1"/>
            </p:cNvSpPr>
            <p:nvPr/>
          </p:nvSpPr>
          <p:spPr bwMode="auto">
            <a:xfrm>
              <a:off x="2901" y="2842"/>
              <a:ext cx="0" cy="24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46" name="Line 102"/>
            <p:cNvSpPr>
              <a:spLocks noChangeShapeType="1"/>
            </p:cNvSpPr>
            <p:nvPr/>
          </p:nvSpPr>
          <p:spPr bwMode="auto">
            <a:xfrm>
              <a:off x="2901" y="3091"/>
              <a:ext cx="0" cy="24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47" name="Line 103"/>
            <p:cNvSpPr>
              <a:spLocks noChangeShapeType="1"/>
            </p:cNvSpPr>
            <p:nvPr/>
          </p:nvSpPr>
          <p:spPr bwMode="auto">
            <a:xfrm>
              <a:off x="3666" y="1285"/>
              <a:ext cx="0" cy="24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48" name="Line 104"/>
            <p:cNvSpPr>
              <a:spLocks noChangeShapeType="1"/>
            </p:cNvSpPr>
            <p:nvPr/>
          </p:nvSpPr>
          <p:spPr bwMode="auto">
            <a:xfrm>
              <a:off x="3666" y="1534"/>
              <a:ext cx="0" cy="35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49" name="Line 105"/>
            <p:cNvSpPr>
              <a:spLocks noChangeShapeType="1"/>
            </p:cNvSpPr>
            <p:nvPr/>
          </p:nvSpPr>
          <p:spPr bwMode="auto">
            <a:xfrm>
              <a:off x="3666" y="1887"/>
              <a:ext cx="0" cy="35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50" name="Line 106"/>
            <p:cNvSpPr>
              <a:spLocks noChangeShapeType="1"/>
            </p:cNvSpPr>
            <p:nvPr/>
          </p:nvSpPr>
          <p:spPr bwMode="auto">
            <a:xfrm>
              <a:off x="3666" y="2240"/>
              <a:ext cx="0" cy="24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51" name="Line 107"/>
            <p:cNvSpPr>
              <a:spLocks noChangeShapeType="1"/>
            </p:cNvSpPr>
            <p:nvPr/>
          </p:nvSpPr>
          <p:spPr bwMode="auto">
            <a:xfrm>
              <a:off x="3666" y="2488"/>
              <a:ext cx="0" cy="35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52" name="Line 108"/>
            <p:cNvSpPr>
              <a:spLocks noChangeShapeType="1"/>
            </p:cNvSpPr>
            <p:nvPr/>
          </p:nvSpPr>
          <p:spPr bwMode="auto">
            <a:xfrm>
              <a:off x="3666" y="2842"/>
              <a:ext cx="0" cy="24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53" name="Line 109"/>
            <p:cNvSpPr>
              <a:spLocks noChangeShapeType="1"/>
            </p:cNvSpPr>
            <p:nvPr/>
          </p:nvSpPr>
          <p:spPr bwMode="auto">
            <a:xfrm>
              <a:off x="3666" y="3091"/>
              <a:ext cx="0" cy="24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54" name="Line 110"/>
            <p:cNvSpPr>
              <a:spLocks noChangeShapeType="1"/>
            </p:cNvSpPr>
            <p:nvPr/>
          </p:nvSpPr>
          <p:spPr bwMode="auto">
            <a:xfrm>
              <a:off x="4559" y="1285"/>
              <a:ext cx="0" cy="24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55" name="Line 111"/>
            <p:cNvSpPr>
              <a:spLocks noChangeShapeType="1"/>
            </p:cNvSpPr>
            <p:nvPr/>
          </p:nvSpPr>
          <p:spPr bwMode="auto">
            <a:xfrm>
              <a:off x="4559" y="1534"/>
              <a:ext cx="0" cy="35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56" name="Line 112"/>
            <p:cNvSpPr>
              <a:spLocks noChangeShapeType="1"/>
            </p:cNvSpPr>
            <p:nvPr/>
          </p:nvSpPr>
          <p:spPr bwMode="auto">
            <a:xfrm>
              <a:off x="4559" y="1887"/>
              <a:ext cx="0" cy="35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57" name="Line 113"/>
            <p:cNvSpPr>
              <a:spLocks noChangeShapeType="1"/>
            </p:cNvSpPr>
            <p:nvPr/>
          </p:nvSpPr>
          <p:spPr bwMode="auto">
            <a:xfrm>
              <a:off x="4559" y="2240"/>
              <a:ext cx="0" cy="24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58" name="Line 114"/>
            <p:cNvSpPr>
              <a:spLocks noChangeShapeType="1"/>
            </p:cNvSpPr>
            <p:nvPr/>
          </p:nvSpPr>
          <p:spPr bwMode="auto">
            <a:xfrm>
              <a:off x="4559" y="2488"/>
              <a:ext cx="0" cy="35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59" name="Line 115"/>
            <p:cNvSpPr>
              <a:spLocks noChangeShapeType="1"/>
            </p:cNvSpPr>
            <p:nvPr/>
          </p:nvSpPr>
          <p:spPr bwMode="auto">
            <a:xfrm>
              <a:off x="4559" y="2842"/>
              <a:ext cx="0" cy="24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60" name="Line 116"/>
            <p:cNvSpPr>
              <a:spLocks noChangeShapeType="1"/>
            </p:cNvSpPr>
            <p:nvPr/>
          </p:nvSpPr>
          <p:spPr bwMode="auto">
            <a:xfrm>
              <a:off x="4559" y="3091"/>
              <a:ext cx="0" cy="24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61" name="Line 117"/>
            <p:cNvSpPr>
              <a:spLocks noChangeShapeType="1"/>
            </p:cNvSpPr>
            <p:nvPr/>
          </p:nvSpPr>
          <p:spPr bwMode="auto">
            <a:xfrm>
              <a:off x="5388" y="979"/>
              <a:ext cx="0" cy="304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62" name="Line 118"/>
            <p:cNvSpPr>
              <a:spLocks noChangeShapeType="1"/>
            </p:cNvSpPr>
            <p:nvPr/>
          </p:nvSpPr>
          <p:spPr bwMode="auto">
            <a:xfrm>
              <a:off x="5388" y="1285"/>
              <a:ext cx="0" cy="24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63" name="Line 119"/>
            <p:cNvSpPr>
              <a:spLocks noChangeShapeType="1"/>
            </p:cNvSpPr>
            <p:nvPr/>
          </p:nvSpPr>
          <p:spPr bwMode="auto">
            <a:xfrm>
              <a:off x="5388" y="1534"/>
              <a:ext cx="0" cy="35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64" name="Line 120"/>
            <p:cNvSpPr>
              <a:spLocks noChangeShapeType="1"/>
            </p:cNvSpPr>
            <p:nvPr/>
          </p:nvSpPr>
          <p:spPr bwMode="auto">
            <a:xfrm>
              <a:off x="5388" y="1887"/>
              <a:ext cx="0" cy="35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65" name="Line 121"/>
            <p:cNvSpPr>
              <a:spLocks noChangeShapeType="1"/>
            </p:cNvSpPr>
            <p:nvPr/>
          </p:nvSpPr>
          <p:spPr bwMode="auto">
            <a:xfrm>
              <a:off x="5388" y="2240"/>
              <a:ext cx="0" cy="24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66" name="Line 122"/>
            <p:cNvSpPr>
              <a:spLocks noChangeShapeType="1"/>
            </p:cNvSpPr>
            <p:nvPr/>
          </p:nvSpPr>
          <p:spPr bwMode="auto">
            <a:xfrm>
              <a:off x="5388" y="2488"/>
              <a:ext cx="0" cy="35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67" name="Line 123"/>
            <p:cNvSpPr>
              <a:spLocks noChangeShapeType="1"/>
            </p:cNvSpPr>
            <p:nvPr/>
          </p:nvSpPr>
          <p:spPr bwMode="auto">
            <a:xfrm>
              <a:off x="5388" y="2842"/>
              <a:ext cx="0" cy="247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6268" name="Line 124"/>
            <p:cNvSpPr>
              <a:spLocks noChangeShapeType="1"/>
            </p:cNvSpPr>
            <p:nvPr/>
          </p:nvSpPr>
          <p:spPr bwMode="auto">
            <a:xfrm>
              <a:off x="5388" y="3091"/>
              <a:ext cx="0" cy="24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69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  <p:sp>
        <p:nvSpPr>
          <p:cNvPr id="7170" name="Rectangle 2"/>
          <p:cNvSpPr>
            <a:spLocks noChangeArrowheads="1"/>
          </p:cNvSpPr>
          <p:nvPr/>
        </p:nvSpPr>
        <p:spPr bwMode="auto">
          <a:xfrm>
            <a:off x="6938963" y="6870700"/>
            <a:ext cx="2138362" cy="198438"/>
          </a:xfrm>
          <a:prstGeom prst="rect">
            <a:avLst/>
          </a:prstGeom>
          <a:solidFill>
            <a:srgbClr val="000000"/>
          </a:solidFill>
          <a:ln w="9525" cap="flat">
            <a:noFill/>
            <a:round/>
            <a:headEnd/>
            <a:tailEnd/>
          </a:ln>
          <a:effectLst/>
        </p:spPr>
        <p:txBody>
          <a:bodyPr wrap="none" lIns="90000" tIns="45000" rIns="90000" bIns="45000">
            <a:spAutoFit/>
          </a:bodyPr>
          <a:lstStyle/>
          <a:p>
            <a:pPr algn="r" hangingPunct="1">
              <a:lnSpc>
                <a:spcPct val="100000"/>
              </a:lnSpc>
              <a:spcAft>
                <a:spcPts val="600"/>
              </a:spcAft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700">
                <a:solidFill>
                  <a:srgbClr val="CCCCFF"/>
                </a:solidFill>
                <a:latin typeface="Calibri Light" charset="0"/>
                <a:hlinkClick r:id="rId4"/>
              </a:rPr>
              <a:t>Эта фотография</a:t>
            </a:r>
            <a:r>
              <a:rPr lang="ru-RU" sz="700">
                <a:solidFill>
                  <a:srgbClr val="000000"/>
                </a:solidFill>
                <a:latin typeface="Calibri Light" charset="0"/>
              </a:rPr>
              <a:t>, автор: неизвестен, лицензия: </a:t>
            </a:r>
            <a:r>
              <a:rPr lang="ru-RU" sz="700">
                <a:solidFill>
                  <a:srgbClr val="CCCCFF"/>
                </a:solidFill>
                <a:latin typeface="Calibri Light" charset="0"/>
                <a:hlinkClick r:id="rId5"/>
              </a:rPr>
              <a:t>CC BY</a:t>
            </a:r>
            <a:r>
              <a:rPr lang="ru-RU" sz="700">
                <a:solidFill>
                  <a:srgbClr val="000000"/>
                </a:solidFill>
                <a:latin typeface="Calibri Light" charset="0"/>
              </a:rPr>
              <a:t>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3" name="Rectangle 1"/>
          <p:cNvSpPr>
            <a:spLocks noChangeArrowheads="1"/>
          </p:cNvSpPr>
          <p:nvPr/>
        </p:nvSpPr>
        <p:spPr bwMode="auto">
          <a:xfrm>
            <a:off x="0" y="5570538"/>
            <a:ext cx="9144000" cy="1285875"/>
          </a:xfrm>
          <a:prstGeom prst="rect">
            <a:avLst/>
          </a:prstGeom>
          <a:solidFill>
            <a:srgbClr val="50B4C8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8194" name="Group 2"/>
          <p:cNvGrpSpPr>
            <a:grpSpLocks/>
          </p:cNvGrpSpPr>
          <p:nvPr/>
        </p:nvGrpSpPr>
        <p:grpSpPr bwMode="auto">
          <a:xfrm>
            <a:off x="482600" y="673100"/>
            <a:ext cx="8177213" cy="4221163"/>
            <a:chOff x="304" y="424"/>
            <a:chExt cx="5151" cy="2659"/>
          </a:xfrm>
        </p:grpSpPr>
        <p:sp>
          <p:nvSpPr>
            <p:cNvPr id="8195" name="Rectangle 3"/>
            <p:cNvSpPr>
              <a:spLocks noChangeArrowheads="1"/>
            </p:cNvSpPr>
            <p:nvPr/>
          </p:nvSpPr>
          <p:spPr bwMode="auto">
            <a:xfrm>
              <a:off x="304" y="424"/>
              <a:ext cx="5149" cy="299"/>
            </a:xfrm>
            <a:prstGeom prst="rect">
              <a:avLst/>
            </a:prstGeom>
            <a:solidFill>
              <a:srgbClr val="50B4C8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90720" tIns="45360" rIns="90720" bIns="4536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2300" dirty="0">
                  <a:solidFill>
                    <a:srgbClr val="FFFFFF"/>
                  </a:solidFill>
                  <a:latin typeface="Calibri Light" charset="0"/>
                </a:rPr>
                <a:t>Сведения о исполнении бюджета по доходам за </a:t>
              </a:r>
              <a:r>
                <a:rPr lang="ru-RU" sz="2300" dirty="0" smtClean="0">
                  <a:solidFill>
                    <a:srgbClr val="FFFFFF"/>
                  </a:solidFill>
                  <a:latin typeface="Calibri Light" charset="0"/>
                </a:rPr>
                <a:t>2022 </a:t>
              </a:r>
              <a:r>
                <a:rPr lang="ru-RU" sz="2300" dirty="0">
                  <a:solidFill>
                    <a:srgbClr val="FFFFFF"/>
                  </a:solidFill>
                  <a:latin typeface="Calibri Light" charset="0"/>
                </a:rPr>
                <a:t>год</a:t>
              </a:r>
            </a:p>
          </p:txBody>
        </p:sp>
        <p:sp>
          <p:nvSpPr>
            <p:cNvPr id="8196" name="Rectangle 4"/>
            <p:cNvSpPr>
              <a:spLocks noChangeArrowheads="1"/>
            </p:cNvSpPr>
            <p:nvPr/>
          </p:nvSpPr>
          <p:spPr bwMode="auto">
            <a:xfrm>
              <a:off x="304" y="725"/>
              <a:ext cx="2506" cy="299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90720" tIns="45360" rIns="90720" bIns="4536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2300">
                  <a:solidFill>
                    <a:srgbClr val="000000"/>
                  </a:solidFill>
                  <a:latin typeface="Calibri Light" charset="0"/>
                </a:rPr>
                <a:t>ЗАПЛАНИРОВАНО</a:t>
              </a:r>
            </a:p>
          </p:txBody>
        </p:sp>
        <p:sp>
          <p:nvSpPr>
            <p:cNvPr id="8197" name="Rectangle 5"/>
            <p:cNvSpPr>
              <a:spLocks noChangeArrowheads="1"/>
            </p:cNvSpPr>
            <p:nvPr/>
          </p:nvSpPr>
          <p:spPr bwMode="auto">
            <a:xfrm>
              <a:off x="2813" y="725"/>
              <a:ext cx="2639" cy="299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90720" tIns="45360" rIns="90720" bIns="45360"/>
            <a:lstStyle/>
            <a:p>
              <a:pPr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2300">
                  <a:solidFill>
                    <a:srgbClr val="000000"/>
                  </a:solidFill>
                  <a:latin typeface="Calibri Light" charset="0"/>
                </a:rPr>
                <a:t>                         ИСПОЛНЕНО</a:t>
              </a:r>
            </a:p>
          </p:txBody>
        </p:sp>
        <p:sp>
          <p:nvSpPr>
            <p:cNvPr id="8198" name="Rectangle 6"/>
            <p:cNvSpPr>
              <a:spLocks noChangeArrowheads="1"/>
            </p:cNvSpPr>
            <p:nvPr/>
          </p:nvSpPr>
          <p:spPr bwMode="auto">
            <a:xfrm>
              <a:off x="304" y="1025"/>
              <a:ext cx="1862" cy="190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90720" tIns="45360" rIns="90720" bIns="4536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>
                  <a:solidFill>
                    <a:srgbClr val="000000"/>
                  </a:solidFill>
                  <a:latin typeface="Calibri Light" charset="0"/>
                </a:rPr>
                <a:t>Налоги на доход физических лиц</a:t>
              </a:r>
            </a:p>
          </p:txBody>
        </p:sp>
        <p:sp>
          <p:nvSpPr>
            <p:cNvPr id="8199" name="Rectangle 7"/>
            <p:cNvSpPr>
              <a:spLocks noChangeArrowheads="1"/>
            </p:cNvSpPr>
            <p:nvPr/>
          </p:nvSpPr>
          <p:spPr bwMode="auto">
            <a:xfrm>
              <a:off x="2169" y="1025"/>
              <a:ext cx="642" cy="190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90720" tIns="45360" rIns="90720" bIns="4536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 dirty="0" smtClean="0">
                  <a:solidFill>
                    <a:srgbClr val="000000"/>
                  </a:solidFill>
                  <a:latin typeface="Calibri Light" charset="0"/>
                </a:rPr>
                <a:t>988,21</a:t>
              </a:r>
              <a:endParaRPr lang="ru-RU" sz="1100" dirty="0">
                <a:solidFill>
                  <a:srgbClr val="000000"/>
                </a:solidFill>
                <a:latin typeface="Calibri Light" charset="0"/>
              </a:endParaRPr>
            </a:p>
          </p:txBody>
        </p:sp>
        <p:sp>
          <p:nvSpPr>
            <p:cNvPr id="8200" name="Rectangle 8"/>
            <p:cNvSpPr>
              <a:spLocks noChangeArrowheads="1"/>
            </p:cNvSpPr>
            <p:nvPr/>
          </p:nvSpPr>
          <p:spPr bwMode="auto">
            <a:xfrm>
              <a:off x="2813" y="1025"/>
              <a:ext cx="1891" cy="190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90720" tIns="45360" rIns="90720" bIns="4536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>
                  <a:solidFill>
                    <a:srgbClr val="000000"/>
                  </a:solidFill>
                  <a:latin typeface="Calibri Light" charset="0"/>
                </a:rPr>
                <a:t>Налоги на доход физических лиц</a:t>
              </a:r>
            </a:p>
          </p:txBody>
        </p:sp>
        <p:sp>
          <p:nvSpPr>
            <p:cNvPr id="8201" name="Rectangle 9"/>
            <p:cNvSpPr>
              <a:spLocks noChangeArrowheads="1"/>
            </p:cNvSpPr>
            <p:nvPr/>
          </p:nvSpPr>
          <p:spPr bwMode="auto">
            <a:xfrm>
              <a:off x="4707" y="1025"/>
              <a:ext cx="746" cy="190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90720" tIns="45360" rIns="90720" bIns="4536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 dirty="0" smtClean="0">
                  <a:solidFill>
                    <a:srgbClr val="000000"/>
                  </a:solidFill>
                  <a:latin typeface="Calibri Light" charset="0"/>
                </a:rPr>
                <a:t>919,60</a:t>
              </a:r>
              <a:endParaRPr lang="ru-RU" sz="1100" dirty="0">
                <a:solidFill>
                  <a:srgbClr val="000000"/>
                </a:solidFill>
                <a:latin typeface="Calibri Light" charset="0"/>
              </a:endParaRPr>
            </a:p>
          </p:txBody>
        </p:sp>
        <p:sp>
          <p:nvSpPr>
            <p:cNvPr id="8202" name="Rectangle 10"/>
            <p:cNvSpPr>
              <a:spLocks noChangeArrowheads="1"/>
            </p:cNvSpPr>
            <p:nvPr/>
          </p:nvSpPr>
          <p:spPr bwMode="auto">
            <a:xfrm>
              <a:off x="304" y="1218"/>
              <a:ext cx="1862" cy="190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90720" tIns="45360" rIns="90720" bIns="4536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>
                  <a:solidFill>
                    <a:srgbClr val="000000"/>
                  </a:solidFill>
                  <a:latin typeface="Calibri Light" charset="0"/>
                </a:rPr>
                <a:t>Налог на имущество</a:t>
              </a:r>
            </a:p>
          </p:txBody>
        </p:sp>
        <p:sp>
          <p:nvSpPr>
            <p:cNvPr id="8203" name="Rectangle 11"/>
            <p:cNvSpPr>
              <a:spLocks noChangeArrowheads="1"/>
            </p:cNvSpPr>
            <p:nvPr/>
          </p:nvSpPr>
          <p:spPr bwMode="auto">
            <a:xfrm>
              <a:off x="2169" y="1218"/>
              <a:ext cx="642" cy="190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90720" tIns="45360" rIns="90720" bIns="4536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 dirty="0" smtClean="0">
                  <a:solidFill>
                    <a:srgbClr val="000000"/>
                  </a:solidFill>
                  <a:latin typeface="Calibri Light" charset="0"/>
                </a:rPr>
                <a:t>1287,44</a:t>
              </a:r>
              <a:endParaRPr lang="ru-RU" sz="1100" dirty="0">
                <a:solidFill>
                  <a:srgbClr val="000000"/>
                </a:solidFill>
                <a:latin typeface="Calibri Light" charset="0"/>
              </a:endParaRPr>
            </a:p>
          </p:txBody>
        </p:sp>
        <p:sp>
          <p:nvSpPr>
            <p:cNvPr id="8204" name="Rectangle 12"/>
            <p:cNvSpPr>
              <a:spLocks noChangeArrowheads="1"/>
            </p:cNvSpPr>
            <p:nvPr/>
          </p:nvSpPr>
          <p:spPr bwMode="auto">
            <a:xfrm>
              <a:off x="2813" y="1218"/>
              <a:ext cx="1891" cy="190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90720" tIns="45360" rIns="90720" bIns="4536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>
                  <a:solidFill>
                    <a:srgbClr val="000000"/>
                  </a:solidFill>
                  <a:latin typeface="Calibri Light" charset="0"/>
                </a:rPr>
                <a:t>Налог на имущество</a:t>
              </a:r>
            </a:p>
          </p:txBody>
        </p:sp>
        <p:sp>
          <p:nvSpPr>
            <p:cNvPr id="8205" name="Rectangle 13"/>
            <p:cNvSpPr>
              <a:spLocks noChangeArrowheads="1"/>
            </p:cNvSpPr>
            <p:nvPr/>
          </p:nvSpPr>
          <p:spPr bwMode="auto">
            <a:xfrm>
              <a:off x="4707" y="1218"/>
              <a:ext cx="746" cy="190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90720" tIns="45360" rIns="90720" bIns="4536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 dirty="0" smtClean="0">
                  <a:solidFill>
                    <a:srgbClr val="000000"/>
                  </a:solidFill>
                  <a:latin typeface="Calibri Light" charset="0"/>
                </a:rPr>
                <a:t>1236,52</a:t>
              </a:r>
              <a:endParaRPr lang="ru-RU" sz="1100" dirty="0">
                <a:solidFill>
                  <a:srgbClr val="000000"/>
                </a:solidFill>
                <a:latin typeface="Calibri Light" charset="0"/>
              </a:endParaRPr>
            </a:p>
          </p:txBody>
        </p:sp>
        <p:sp>
          <p:nvSpPr>
            <p:cNvPr id="8206" name="Rectangle 14"/>
            <p:cNvSpPr>
              <a:spLocks noChangeArrowheads="1"/>
            </p:cNvSpPr>
            <p:nvPr/>
          </p:nvSpPr>
          <p:spPr bwMode="auto">
            <a:xfrm>
              <a:off x="304" y="1410"/>
              <a:ext cx="1862" cy="190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90720" tIns="45360" rIns="90720" bIns="4536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>
                  <a:solidFill>
                    <a:srgbClr val="000000"/>
                  </a:solidFill>
                  <a:latin typeface="Calibri Light" charset="0"/>
                </a:rPr>
                <a:t>Государственная пошлина</a:t>
              </a:r>
            </a:p>
          </p:txBody>
        </p:sp>
        <p:sp>
          <p:nvSpPr>
            <p:cNvPr id="8207" name="Rectangle 15"/>
            <p:cNvSpPr>
              <a:spLocks noChangeArrowheads="1"/>
            </p:cNvSpPr>
            <p:nvPr/>
          </p:nvSpPr>
          <p:spPr bwMode="auto">
            <a:xfrm>
              <a:off x="2169" y="1410"/>
              <a:ext cx="642" cy="190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90720" tIns="45360" rIns="90720" bIns="4536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 dirty="0" smtClean="0">
                  <a:solidFill>
                    <a:srgbClr val="000000"/>
                  </a:solidFill>
                  <a:latin typeface="Calibri Light" charset="0"/>
                </a:rPr>
                <a:t>0,00</a:t>
              </a:r>
              <a:endParaRPr lang="ru-RU" sz="1100" dirty="0">
                <a:solidFill>
                  <a:srgbClr val="000000"/>
                </a:solidFill>
                <a:latin typeface="Calibri Light" charset="0"/>
              </a:endParaRPr>
            </a:p>
          </p:txBody>
        </p:sp>
        <p:sp>
          <p:nvSpPr>
            <p:cNvPr id="8208" name="Rectangle 16"/>
            <p:cNvSpPr>
              <a:spLocks noChangeArrowheads="1"/>
            </p:cNvSpPr>
            <p:nvPr/>
          </p:nvSpPr>
          <p:spPr bwMode="auto">
            <a:xfrm>
              <a:off x="2813" y="1410"/>
              <a:ext cx="1891" cy="190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90720" tIns="45360" rIns="90720" bIns="4536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>
                  <a:solidFill>
                    <a:srgbClr val="000000"/>
                  </a:solidFill>
                  <a:latin typeface="Calibri Light" charset="0"/>
                </a:rPr>
                <a:t>Государственная пошлина</a:t>
              </a:r>
            </a:p>
          </p:txBody>
        </p:sp>
        <p:sp>
          <p:nvSpPr>
            <p:cNvPr id="8209" name="Rectangle 17"/>
            <p:cNvSpPr>
              <a:spLocks noChangeArrowheads="1"/>
            </p:cNvSpPr>
            <p:nvPr/>
          </p:nvSpPr>
          <p:spPr bwMode="auto">
            <a:xfrm>
              <a:off x="4707" y="1410"/>
              <a:ext cx="746" cy="190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90720" tIns="45360" rIns="90720" bIns="4536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 dirty="0" smtClean="0">
                  <a:solidFill>
                    <a:srgbClr val="000000"/>
                  </a:solidFill>
                  <a:latin typeface="Calibri Light" charset="0"/>
                </a:rPr>
                <a:t>-</a:t>
              </a:r>
              <a:endParaRPr lang="ru-RU" sz="1100" dirty="0">
                <a:solidFill>
                  <a:srgbClr val="000000"/>
                </a:solidFill>
                <a:latin typeface="Calibri Light" charset="0"/>
              </a:endParaRPr>
            </a:p>
          </p:txBody>
        </p:sp>
        <p:sp>
          <p:nvSpPr>
            <p:cNvPr id="8210" name="Rectangle 18"/>
            <p:cNvSpPr>
              <a:spLocks noChangeArrowheads="1"/>
            </p:cNvSpPr>
            <p:nvPr/>
          </p:nvSpPr>
          <p:spPr bwMode="auto">
            <a:xfrm>
              <a:off x="304" y="1601"/>
              <a:ext cx="1862" cy="190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90720" tIns="45360" rIns="90720" bIns="45360"/>
            <a:lstStyle/>
            <a:p>
              <a:pPr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>
                  <a:solidFill>
                    <a:srgbClr val="000000"/>
                  </a:solidFill>
                  <a:latin typeface="Calibri Light" charset="0"/>
                </a:rPr>
                <a:t>Доходы от использования имущества</a:t>
              </a:r>
            </a:p>
          </p:txBody>
        </p:sp>
        <p:sp>
          <p:nvSpPr>
            <p:cNvPr id="8211" name="Rectangle 19"/>
            <p:cNvSpPr>
              <a:spLocks noChangeArrowheads="1"/>
            </p:cNvSpPr>
            <p:nvPr/>
          </p:nvSpPr>
          <p:spPr bwMode="auto">
            <a:xfrm>
              <a:off x="2169" y="1601"/>
              <a:ext cx="642" cy="190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90720" tIns="45360" rIns="90720" bIns="4536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 dirty="0" smtClean="0">
                  <a:solidFill>
                    <a:srgbClr val="000000"/>
                  </a:solidFill>
                  <a:latin typeface="Calibri Light" charset="0"/>
                </a:rPr>
                <a:t>610,00</a:t>
              </a:r>
              <a:endParaRPr lang="ru-RU" sz="1100" dirty="0">
                <a:solidFill>
                  <a:srgbClr val="000000"/>
                </a:solidFill>
                <a:latin typeface="Calibri Light" charset="0"/>
              </a:endParaRPr>
            </a:p>
          </p:txBody>
        </p:sp>
        <p:sp>
          <p:nvSpPr>
            <p:cNvPr id="8212" name="Rectangle 20"/>
            <p:cNvSpPr>
              <a:spLocks noChangeArrowheads="1"/>
            </p:cNvSpPr>
            <p:nvPr/>
          </p:nvSpPr>
          <p:spPr bwMode="auto">
            <a:xfrm>
              <a:off x="2813" y="1601"/>
              <a:ext cx="1891" cy="190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90720" tIns="45360" rIns="90720" bIns="45360"/>
            <a:lstStyle/>
            <a:p>
              <a:pPr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>
                  <a:solidFill>
                    <a:srgbClr val="000000"/>
                  </a:solidFill>
                  <a:latin typeface="Calibri Light" charset="0"/>
                </a:rPr>
                <a:t>Доходы от исползования имущества</a:t>
              </a:r>
            </a:p>
          </p:txBody>
        </p:sp>
        <p:sp>
          <p:nvSpPr>
            <p:cNvPr id="8213" name="Rectangle 21"/>
            <p:cNvSpPr>
              <a:spLocks noChangeArrowheads="1"/>
            </p:cNvSpPr>
            <p:nvPr/>
          </p:nvSpPr>
          <p:spPr bwMode="auto">
            <a:xfrm>
              <a:off x="4707" y="1601"/>
              <a:ext cx="746" cy="190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90720" tIns="45360" rIns="90720" bIns="4536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 dirty="0" smtClean="0">
                  <a:solidFill>
                    <a:srgbClr val="000000"/>
                  </a:solidFill>
                  <a:latin typeface="Calibri Light" charset="0"/>
                </a:rPr>
                <a:t>991,92</a:t>
              </a:r>
              <a:endParaRPr lang="ru-RU" sz="1100" dirty="0">
                <a:solidFill>
                  <a:srgbClr val="000000"/>
                </a:solidFill>
                <a:latin typeface="Calibri Light" charset="0"/>
              </a:endParaRPr>
            </a:p>
          </p:txBody>
        </p:sp>
        <p:sp>
          <p:nvSpPr>
            <p:cNvPr id="8214" name="Rectangle 22"/>
            <p:cNvSpPr>
              <a:spLocks noChangeArrowheads="1"/>
            </p:cNvSpPr>
            <p:nvPr/>
          </p:nvSpPr>
          <p:spPr bwMode="auto">
            <a:xfrm>
              <a:off x="304" y="1793"/>
              <a:ext cx="1862" cy="190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90720" tIns="45360" rIns="90720" bIns="4536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>
                  <a:solidFill>
                    <a:srgbClr val="000000"/>
                  </a:solidFill>
                  <a:latin typeface="Calibri Light" charset="0"/>
                </a:rPr>
                <a:t>Доходы от оказания платных услуг</a:t>
              </a:r>
            </a:p>
          </p:txBody>
        </p:sp>
        <p:sp>
          <p:nvSpPr>
            <p:cNvPr id="8215" name="Rectangle 23"/>
            <p:cNvSpPr>
              <a:spLocks noChangeArrowheads="1"/>
            </p:cNvSpPr>
            <p:nvPr/>
          </p:nvSpPr>
          <p:spPr bwMode="auto">
            <a:xfrm>
              <a:off x="2169" y="1793"/>
              <a:ext cx="642" cy="190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90720" tIns="45360" rIns="90720" bIns="4536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 dirty="0" smtClean="0">
                  <a:solidFill>
                    <a:srgbClr val="000000"/>
                  </a:solidFill>
                  <a:latin typeface="Calibri Light" charset="0"/>
                </a:rPr>
                <a:t>0,00</a:t>
              </a:r>
              <a:endParaRPr lang="ru-RU" sz="1100" dirty="0">
                <a:solidFill>
                  <a:srgbClr val="000000"/>
                </a:solidFill>
                <a:latin typeface="Calibri Light" charset="0"/>
              </a:endParaRPr>
            </a:p>
          </p:txBody>
        </p:sp>
        <p:sp>
          <p:nvSpPr>
            <p:cNvPr id="8216" name="Rectangle 24"/>
            <p:cNvSpPr>
              <a:spLocks noChangeArrowheads="1"/>
            </p:cNvSpPr>
            <p:nvPr/>
          </p:nvSpPr>
          <p:spPr bwMode="auto">
            <a:xfrm>
              <a:off x="2813" y="1793"/>
              <a:ext cx="1891" cy="190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90720" tIns="45360" rIns="90720" bIns="4536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>
                  <a:solidFill>
                    <a:srgbClr val="000000"/>
                  </a:solidFill>
                  <a:latin typeface="Calibri Light" charset="0"/>
                </a:rPr>
                <a:t>Доходы от оказания платных услуг</a:t>
              </a:r>
            </a:p>
          </p:txBody>
        </p:sp>
        <p:sp>
          <p:nvSpPr>
            <p:cNvPr id="8217" name="Rectangle 25"/>
            <p:cNvSpPr>
              <a:spLocks noChangeArrowheads="1"/>
            </p:cNvSpPr>
            <p:nvPr/>
          </p:nvSpPr>
          <p:spPr bwMode="auto">
            <a:xfrm>
              <a:off x="4707" y="1793"/>
              <a:ext cx="746" cy="190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90720" tIns="45360" rIns="90720" bIns="4536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 dirty="0" smtClean="0">
                  <a:solidFill>
                    <a:srgbClr val="000000"/>
                  </a:solidFill>
                  <a:latin typeface="Calibri Light" charset="0"/>
                </a:rPr>
                <a:t>0,00</a:t>
              </a:r>
              <a:endParaRPr lang="ru-RU" sz="1100" dirty="0">
                <a:solidFill>
                  <a:srgbClr val="000000"/>
                </a:solidFill>
                <a:latin typeface="Calibri Light" charset="0"/>
              </a:endParaRPr>
            </a:p>
          </p:txBody>
        </p:sp>
        <p:sp>
          <p:nvSpPr>
            <p:cNvPr id="8218" name="Rectangle 26"/>
            <p:cNvSpPr>
              <a:spLocks noChangeArrowheads="1"/>
            </p:cNvSpPr>
            <p:nvPr/>
          </p:nvSpPr>
          <p:spPr bwMode="auto">
            <a:xfrm>
              <a:off x="304" y="1986"/>
              <a:ext cx="1862" cy="299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90720" tIns="45360" rIns="90720" bIns="4536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>
                  <a:solidFill>
                    <a:srgbClr val="000000"/>
                  </a:solidFill>
                  <a:latin typeface="Calibri Light" charset="0"/>
                </a:rPr>
                <a:t>Доходы от продажи материальных и не материальных активов</a:t>
              </a:r>
            </a:p>
          </p:txBody>
        </p:sp>
        <p:sp>
          <p:nvSpPr>
            <p:cNvPr id="8219" name="Rectangle 27"/>
            <p:cNvSpPr>
              <a:spLocks noChangeArrowheads="1"/>
            </p:cNvSpPr>
            <p:nvPr/>
          </p:nvSpPr>
          <p:spPr bwMode="auto">
            <a:xfrm>
              <a:off x="2169" y="1986"/>
              <a:ext cx="642" cy="299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90720" tIns="45360" rIns="90720" bIns="4536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 dirty="0" smtClean="0">
                  <a:solidFill>
                    <a:srgbClr val="000000"/>
                  </a:solidFill>
                  <a:latin typeface="Calibri Light" charset="0"/>
                </a:rPr>
                <a:t>0,00</a:t>
              </a:r>
              <a:endParaRPr lang="ru-RU" sz="1100" dirty="0">
                <a:solidFill>
                  <a:srgbClr val="000000"/>
                </a:solidFill>
                <a:latin typeface="Calibri Light" charset="0"/>
              </a:endParaRPr>
            </a:p>
          </p:txBody>
        </p:sp>
        <p:sp>
          <p:nvSpPr>
            <p:cNvPr id="8220" name="Rectangle 28"/>
            <p:cNvSpPr>
              <a:spLocks noChangeArrowheads="1"/>
            </p:cNvSpPr>
            <p:nvPr/>
          </p:nvSpPr>
          <p:spPr bwMode="auto">
            <a:xfrm>
              <a:off x="2813" y="1986"/>
              <a:ext cx="1891" cy="299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90720" tIns="45360" rIns="90720" bIns="4536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>
                  <a:solidFill>
                    <a:srgbClr val="000000"/>
                  </a:solidFill>
                  <a:latin typeface="Calibri Light" charset="0"/>
                </a:rPr>
                <a:t>Доходы от продажи материальных и не материальных активов</a:t>
              </a:r>
            </a:p>
          </p:txBody>
        </p:sp>
        <p:sp>
          <p:nvSpPr>
            <p:cNvPr id="8221" name="Rectangle 29"/>
            <p:cNvSpPr>
              <a:spLocks noChangeArrowheads="1"/>
            </p:cNvSpPr>
            <p:nvPr/>
          </p:nvSpPr>
          <p:spPr bwMode="auto">
            <a:xfrm>
              <a:off x="4707" y="1986"/>
              <a:ext cx="746" cy="299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90720" tIns="45360" rIns="90720" bIns="4536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 dirty="0" smtClean="0">
                  <a:solidFill>
                    <a:srgbClr val="000000"/>
                  </a:solidFill>
                  <a:latin typeface="Calibri Light" charset="0"/>
                </a:rPr>
                <a:t>0,00</a:t>
              </a:r>
              <a:endParaRPr lang="ru-RU" sz="1100" dirty="0">
                <a:solidFill>
                  <a:srgbClr val="000000"/>
                </a:solidFill>
                <a:latin typeface="Calibri Light" charset="0"/>
              </a:endParaRPr>
            </a:p>
          </p:txBody>
        </p:sp>
        <p:sp>
          <p:nvSpPr>
            <p:cNvPr id="8222" name="Rectangle 30"/>
            <p:cNvSpPr>
              <a:spLocks noChangeArrowheads="1"/>
            </p:cNvSpPr>
            <p:nvPr/>
          </p:nvSpPr>
          <p:spPr bwMode="auto">
            <a:xfrm>
              <a:off x="304" y="2287"/>
              <a:ext cx="1862" cy="299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90720" tIns="45360" rIns="90720" bIns="4536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>
                  <a:solidFill>
                    <a:srgbClr val="000000"/>
                  </a:solidFill>
                  <a:latin typeface="Calibri Light" charset="0"/>
                </a:rPr>
                <a:t>Безвозмездные поступления</a:t>
              </a:r>
            </a:p>
          </p:txBody>
        </p:sp>
        <p:sp>
          <p:nvSpPr>
            <p:cNvPr id="8223" name="Rectangle 31"/>
            <p:cNvSpPr>
              <a:spLocks noChangeArrowheads="1"/>
            </p:cNvSpPr>
            <p:nvPr/>
          </p:nvSpPr>
          <p:spPr bwMode="auto">
            <a:xfrm>
              <a:off x="2169" y="2287"/>
              <a:ext cx="642" cy="299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90720" tIns="45360" rIns="90720" bIns="4536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 dirty="0" smtClean="0">
                  <a:solidFill>
                    <a:srgbClr val="000000"/>
                  </a:solidFill>
                  <a:latin typeface="Calibri Light" charset="0"/>
                </a:rPr>
                <a:t>11108,51</a:t>
              </a:r>
              <a:endParaRPr lang="ru-RU" sz="1100" dirty="0">
                <a:solidFill>
                  <a:srgbClr val="000000"/>
                </a:solidFill>
                <a:latin typeface="Calibri Light" charset="0"/>
              </a:endParaRPr>
            </a:p>
          </p:txBody>
        </p:sp>
        <p:sp>
          <p:nvSpPr>
            <p:cNvPr id="8224" name="Rectangle 32"/>
            <p:cNvSpPr>
              <a:spLocks noChangeArrowheads="1"/>
            </p:cNvSpPr>
            <p:nvPr/>
          </p:nvSpPr>
          <p:spPr bwMode="auto">
            <a:xfrm>
              <a:off x="2813" y="2287"/>
              <a:ext cx="1891" cy="299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90720" tIns="45360" rIns="90720" bIns="4536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>
                  <a:solidFill>
                    <a:srgbClr val="000000"/>
                  </a:solidFill>
                  <a:latin typeface="Calibri Light" charset="0"/>
                </a:rPr>
                <a:t>Безвозмездные поступления</a:t>
              </a:r>
            </a:p>
          </p:txBody>
        </p:sp>
        <p:sp>
          <p:nvSpPr>
            <p:cNvPr id="8225" name="Rectangle 33"/>
            <p:cNvSpPr>
              <a:spLocks noChangeArrowheads="1"/>
            </p:cNvSpPr>
            <p:nvPr/>
          </p:nvSpPr>
          <p:spPr bwMode="auto">
            <a:xfrm>
              <a:off x="4707" y="2287"/>
              <a:ext cx="746" cy="299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90720" tIns="45360" rIns="90720" bIns="4536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 dirty="0" smtClean="0">
                  <a:solidFill>
                    <a:srgbClr val="000000"/>
                  </a:solidFill>
                  <a:latin typeface="Calibri Light" charset="0"/>
                </a:rPr>
                <a:t>10193,44</a:t>
              </a:r>
              <a:endParaRPr lang="ru-RU" sz="1100" dirty="0">
                <a:solidFill>
                  <a:srgbClr val="000000"/>
                </a:solidFill>
                <a:latin typeface="Calibri Light" charset="0"/>
              </a:endParaRPr>
            </a:p>
          </p:txBody>
        </p:sp>
        <p:sp>
          <p:nvSpPr>
            <p:cNvPr id="8226" name="Rectangle 34"/>
            <p:cNvSpPr>
              <a:spLocks noChangeArrowheads="1"/>
            </p:cNvSpPr>
            <p:nvPr/>
          </p:nvSpPr>
          <p:spPr bwMode="auto">
            <a:xfrm>
              <a:off x="304" y="2588"/>
              <a:ext cx="1862" cy="190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90720" tIns="45360" rIns="90720" bIns="4536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>
                  <a:solidFill>
                    <a:srgbClr val="000000"/>
                  </a:solidFill>
                  <a:latin typeface="Calibri Light" charset="0"/>
                </a:rPr>
                <a:t>Налог на совокупный доход</a:t>
              </a:r>
            </a:p>
          </p:txBody>
        </p:sp>
        <p:sp>
          <p:nvSpPr>
            <p:cNvPr id="8227" name="Rectangle 35"/>
            <p:cNvSpPr>
              <a:spLocks noChangeArrowheads="1"/>
            </p:cNvSpPr>
            <p:nvPr/>
          </p:nvSpPr>
          <p:spPr bwMode="auto">
            <a:xfrm>
              <a:off x="2169" y="2588"/>
              <a:ext cx="642" cy="190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90720" tIns="45360" rIns="90720" bIns="4536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 dirty="0" smtClean="0">
                  <a:solidFill>
                    <a:srgbClr val="000000"/>
                  </a:solidFill>
                  <a:latin typeface="Calibri Light" charset="0"/>
                </a:rPr>
                <a:t>-</a:t>
              </a:r>
              <a:endParaRPr lang="ru-RU" sz="1100" dirty="0">
                <a:solidFill>
                  <a:srgbClr val="000000"/>
                </a:solidFill>
                <a:latin typeface="Calibri Light" charset="0"/>
              </a:endParaRPr>
            </a:p>
          </p:txBody>
        </p:sp>
        <p:sp>
          <p:nvSpPr>
            <p:cNvPr id="8228" name="Rectangle 36"/>
            <p:cNvSpPr>
              <a:spLocks noChangeArrowheads="1"/>
            </p:cNvSpPr>
            <p:nvPr/>
          </p:nvSpPr>
          <p:spPr bwMode="auto">
            <a:xfrm>
              <a:off x="2813" y="2588"/>
              <a:ext cx="1891" cy="190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90720" tIns="45360" rIns="90720" bIns="4536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>
                  <a:solidFill>
                    <a:srgbClr val="000000"/>
                  </a:solidFill>
                  <a:latin typeface="Calibri Light" charset="0"/>
                </a:rPr>
                <a:t>Налог на совокупный доход</a:t>
              </a:r>
            </a:p>
          </p:txBody>
        </p:sp>
        <p:sp>
          <p:nvSpPr>
            <p:cNvPr id="8229" name="Rectangle 37"/>
            <p:cNvSpPr>
              <a:spLocks noChangeArrowheads="1"/>
            </p:cNvSpPr>
            <p:nvPr/>
          </p:nvSpPr>
          <p:spPr bwMode="auto">
            <a:xfrm>
              <a:off x="4707" y="2588"/>
              <a:ext cx="746" cy="190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90720" tIns="45360" rIns="90720" bIns="4536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 dirty="0" smtClean="0">
                  <a:solidFill>
                    <a:srgbClr val="000000"/>
                  </a:solidFill>
                  <a:latin typeface="Calibri Light" charset="0"/>
                </a:rPr>
                <a:t>-</a:t>
              </a:r>
              <a:endParaRPr lang="ru-RU" sz="1100" dirty="0">
                <a:solidFill>
                  <a:srgbClr val="000000"/>
                </a:solidFill>
                <a:latin typeface="Calibri Light" charset="0"/>
              </a:endParaRPr>
            </a:p>
          </p:txBody>
        </p:sp>
        <p:sp>
          <p:nvSpPr>
            <p:cNvPr id="8230" name="Rectangle 38"/>
            <p:cNvSpPr>
              <a:spLocks noChangeArrowheads="1"/>
            </p:cNvSpPr>
            <p:nvPr/>
          </p:nvSpPr>
          <p:spPr bwMode="auto">
            <a:xfrm>
              <a:off x="304" y="2780"/>
              <a:ext cx="1862" cy="301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90720" tIns="45360" rIns="90720" bIns="4536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>
                  <a:solidFill>
                    <a:srgbClr val="000000"/>
                  </a:solidFill>
                  <a:latin typeface="Calibri Light" charset="0"/>
                </a:rPr>
                <a:t>Итого запланировано доходов</a:t>
              </a:r>
            </a:p>
          </p:txBody>
        </p:sp>
        <p:sp>
          <p:nvSpPr>
            <p:cNvPr id="8231" name="Rectangle 39"/>
            <p:cNvSpPr>
              <a:spLocks noChangeArrowheads="1"/>
            </p:cNvSpPr>
            <p:nvPr/>
          </p:nvSpPr>
          <p:spPr bwMode="auto">
            <a:xfrm>
              <a:off x="2169" y="2780"/>
              <a:ext cx="642" cy="301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90720" tIns="45360" rIns="90720" bIns="4536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 dirty="0" smtClean="0">
                  <a:solidFill>
                    <a:srgbClr val="000000"/>
                  </a:solidFill>
                  <a:latin typeface="Calibri Light" charset="0"/>
                </a:rPr>
                <a:t>15 688,16</a:t>
              </a:r>
              <a:endParaRPr lang="ru-RU" sz="1100" dirty="0">
                <a:solidFill>
                  <a:srgbClr val="000000"/>
                </a:solidFill>
                <a:latin typeface="Calibri Light" charset="0"/>
              </a:endParaRPr>
            </a:p>
          </p:txBody>
        </p:sp>
        <p:sp>
          <p:nvSpPr>
            <p:cNvPr id="8232" name="Rectangle 40"/>
            <p:cNvSpPr>
              <a:spLocks noChangeArrowheads="1"/>
            </p:cNvSpPr>
            <p:nvPr/>
          </p:nvSpPr>
          <p:spPr bwMode="auto">
            <a:xfrm>
              <a:off x="2813" y="2780"/>
              <a:ext cx="1891" cy="301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90720" tIns="45360" rIns="90720" bIns="4536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 dirty="0">
                  <a:solidFill>
                    <a:srgbClr val="000000"/>
                  </a:solidFill>
                  <a:latin typeface="Calibri Light" charset="0"/>
                </a:rPr>
                <a:t>Итого </a:t>
              </a:r>
              <a:r>
                <a:rPr lang="ru-RU" sz="1100" dirty="0" smtClean="0">
                  <a:solidFill>
                    <a:srgbClr val="000000"/>
                  </a:solidFill>
                  <a:latin typeface="Calibri Light" charset="0"/>
                </a:rPr>
                <a:t>исполнено </a:t>
              </a:r>
              <a:r>
                <a:rPr lang="ru-RU" sz="1100" dirty="0">
                  <a:solidFill>
                    <a:srgbClr val="000000"/>
                  </a:solidFill>
                  <a:latin typeface="Calibri Light" charset="0"/>
                </a:rPr>
                <a:t>доходов</a:t>
              </a:r>
            </a:p>
          </p:txBody>
        </p:sp>
        <p:sp>
          <p:nvSpPr>
            <p:cNvPr id="8233" name="Rectangle 41"/>
            <p:cNvSpPr>
              <a:spLocks noChangeArrowheads="1"/>
            </p:cNvSpPr>
            <p:nvPr/>
          </p:nvSpPr>
          <p:spPr bwMode="auto">
            <a:xfrm>
              <a:off x="4707" y="2780"/>
              <a:ext cx="746" cy="301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90720" tIns="45360" rIns="90720" bIns="4536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100" dirty="0" smtClean="0">
                  <a:solidFill>
                    <a:srgbClr val="000000"/>
                  </a:solidFill>
                  <a:latin typeface="Calibri Light" charset="0"/>
                </a:rPr>
                <a:t>13341,48</a:t>
              </a:r>
              <a:endParaRPr lang="ru-RU" sz="1100" dirty="0">
                <a:solidFill>
                  <a:srgbClr val="000000"/>
                </a:solidFill>
                <a:latin typeface="Calibri Light" charset="0"/>
              </a:endParaRPr>
            </a:p>
          </p:txBody>
        </p:sp>
        <p:sp>
          <p:nvSpPr>
            <p:cNvPr id="8234" name="Line 42"/>
            <p:cNvSpPr>
              <a:spLocks noChangeShapeType="1"/>
            </p:cNvSpPr>
            <p:nvPr/>
          </p:nvSpPr>
          <p:spPr bwMode="auto">
            <a:xfrm>
              <a:off x="304" y="424"/>
              <a:ext cx="5149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35" name="Line 43"/>
            <p:cNvSpPr>
              <a:spLocks noChangeShapeType="1"/>
            </p:cNvSpPr>
            <p:nvPr/>
          </p:nvSpPr>
          <p:spPr bwMode="auto">
            <a:xfrm>
              <a:off x="304" y="725"/>
              <a:ext cx="2506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36" name="Line 44"/>
            <p:cNvSpPr>
              <a:spLocks noChangeShapeType="1"/>
            </p:cNvSpPr>
            <p:nvPr/>
          </p:nvSpPr>
          <p:spPr bwMode="auto">
            <a:xfrm>
              <a:off x="2813" y="725"/>
              <a:ext cx="2639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37" name="Line 45"/>
            <p:cNvSpPr>
              <a:spLocks noChangeShapeType="1"/>
            </p:cNvSpPr>
            <p:nvPr/>
          </p:nvSpPr>
          <p:spPr bwMode="auto">
            <a:xfrm>
              <a:off x="304" y="1025"/>
              <a:ext cx="186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38" name="Line 46"/>
            <p:cNvSpPr>
              <a:spLocks noChangeShapeType="1"/>
            </p:cNvSpPr>
            <p:nvPr/>
          </p:nvSpPr>
          <p:spPr bwMode="auto">
            <a:xfrm>
              <a:off x="2169" y="1025"/>
              <a:ext cx="64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39" name="Line 47"/>
            <p:cNvSpPr>
              <a:spLocks noChangeShapeType="1"/>
            </p:cNvSpPr>
            <p:nvPr/>
          </p:nvSpPr>
          <p:spPr bwMode="auto">
            <a:xfrm>
              <a:off x="2813" y="1025"/>
              <a:ext cx="189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40" name="Line 48"/>
            <p:cNvSpPr>
              <a:spLocks noChangeShapeType="1"/>
            </p:cNvSpPr>
            <p:nvPr/>
          </p:nvSpPr>
          <p:spPr bwMode="auto">
            <a:xfrm>
              <a:off x="4707" y="1025"/>
              <a:ext cx="746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41" name="Line 49"/>
            <p:cNvSpPr>
              <a:spLocks noChangeShapeType="1"/>
            </p:cNvSpPr>
            <p:nvPr/>
          </p:nvSpPr>
          <p:spPr bwMode="auto">
            <a:xfrm>
              <a:off x="304" y="1218"/>
              <a:ext cx="186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42" name="Line 50"/>
            <p:cNvSpPr>
              <a:spLocks noChangeShapeType="1"/>
            </p:cNvSpPr>
            <p:nvPr/>
          </p:nvSpPr>
          <p:spPr bwMode="auto">
            <a:xfrm>
              <a:off x="2169" y="1218"/>
              <a:ext cx="64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43" name="Line 51"/>
            <p:cNvSpPr>
              <a:spLocks noChangeShapeType="1"/>
            </p:cNvSpPr>
            <p:nvPr/>
          </p:nvSpPr>
          <p:spPr bwMode="auto">
            <a:xfrm>
              <a:off x="2813" y="1218"/>
              <a:ext cx="189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44" name="Line 52"/>
            <p:cNvSpPr>
              <a:spLocks noChangeShapeType="1"/>
            </p:cNvSpPr>
            <p:nvPr/>
          </p:nvSpPr>
          <p:spPr bwMode="auto">
            <a:xfrm>
              <a:off x="4707" y="1218"/>
              <a:ext cx="746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45" name="Line 53"/>
            <p:cNvSpPr>
              <a:spLocks noChangeShapeType="1"/>
            </p:cNvSpPr>
            <p:nvPr/>
          </p:nvSpPr>
          <p:spPr bwMode="auto">
            <a:xfrm>
              <a:off x="304" y="1410"/>
              <a:ext cx="186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46" name="Line 54"/>
            <p:cNvSpPr>
              <a:spLocks noChangeShapeType="1"/>
            </p:cNvSpPr>
            <p:nvPr/>
          </p:nvSpPr>
          <p:spPr bwMode="auto">
            <a:xfrm>
              <a:off x="2169" y="1410"/>
              <a:ext cx="64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47" name="Line 55"/>
            <p:cNvSpPr>
              <a:spLocks noChangeShapeType="1"/>
            </p:cNvSpPr>
            <p:nvPr/>
          </p:nvSpPr>
          <p:spPr bwMode="auto">
            <a:xfrm>
              <a:off x="2813" y="1410"/>
              <a:ext cx="189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48" name="Line 56"/>
            <p:cNvSpPr>
              <a:spLocks noChangeShapeType="1"/>
            </p:cNvSpPr>
            <p:nvPr/>
          </p:nvSpPr>
          <p:spPr bwMode="auto">
            <a:xfrm>
              <a:off x="4707" y="1410"/>
              <a:ext cx="746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49" name="Line 57"/>
            <p:cNvSpPr>
              <a:spLocks noChangeShapeType="1"/>
            </p:cNvSpPr>
            <p:nvPr/>
          </p:nvSpPr>
          <p:spPr bwMode="auto">
            <a:xfrm>
              <a:off x="304" y="1601"/>
              <a:ext cx="186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50" name="Line 58"/>
            <p:cNvSpPr>
              <a:spLocks noChangeShapeType="1"/>
            </p:cNvSpPr>
            <p:nvPr/>
          </p:nvSpPr>
          <p:spPr bwMode="auto">
            <a:xfrm>
              <a:off x="2169" y="1601"/>
              <a:ext cx="64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51" name="Line 59"/>
            <p:cNvSpPr>
              <a:spLocks noChangeShapeType="1"/>
            </p:cNvSpPr>
            <p:nvPr/>
          </p:nvSpPr>
          <p:spPr bwMode="auto">
            <a:xfrm>
              <a:off x="2813" y="1601"/>
              <a:ext cx="189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52" name="Line 60"/>
            <p:cNvSpPr>
              <a:spLocks noChangeShapeType="1"/>
            </p:cNvSpPr>
            <p:nvPr/>
          </p:nvSpPr>
          <p:spPr bwMode="auto">
            <a:xfrm>
              <a:off x="4707" y="1601"/>
              <a:ext cx="746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53" name="Line 61"/>
            <p:cNvSpPr>
              <a:spLocks noChangeShapeType="1"/>
            </p:cNvSpPr>
            <p:nvPr/>
          </p:nvSpPr>
          <p:spPr bwMode="auto">
            <a:xfrm>
              <a:off x="304" y="1793"/>
              <a:ext cx="186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54" name="Line 62"/>
            <p:cNvSpPr>
              <a:spLocks noChangeShapeType="1"/>
            </p:cNvSpPr>
            <p:nvPr/>
          </p:nvSpPr>
          <p:spPr bwMode="auto">
            <a:xfrm>
              <a:off x="2169" y="1793"/>
              <a:ext cx="64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55" name="Line 63"/>
            <p:cNvSpPr>
              <a:spLocks noChangeShapeType="1"/>
            </p:cNvSpPr>
            <p:nvPr/>
          </p:nvSpPr>
          <p:spPr bwMode="auto">
            <a:xfrm>
              <a:off x="2813" y="1793"/>
              <a:ext cx="189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56" name="Line 64"/>
            <p:cNvSpPr>
              <a:spLocks noChangeShapeType="1"/>
            </p:cNvSpPr>
            <p:nvPr/>
          </p:nvSpPr>
          <p:spPr bwMode="auto">
            <a:xfrm>
              <a:off x="4707" y="1793"/>
              <a:ext cx="746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57" name="Line 65"/>
            <p:cNvSpPr>
              <a:spLocks noChangeShapeType="1"/>
            </p:cNvSpPr>
            <p:nvPr/>
          </p:nvSpPr>
          <p:spPr bwMode="auto">
            <a:xfrm>
              <a:off x="304" y="1986"/>
              <a:ext cx="186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58" name="Line 66"/>
            <p:cNvSpPr>
              <a:spLocks noChangeShapeType="1"/>
            </p:cNvSpPr>
            <p:nvPr/>
          </p:nvSpPr>
          <p:spPr bwMode="auto">
            <a:xfrm>
              <a:off x="2169" y="1986"/>
              <a:ext cx="64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59" name="Line 67"/>
            <p:cNvSpPr>
              <a:spLocks noChangeShapeType="1"/>
            </p:cNvSpPr>
            <p:nvPr/>
          </p:nvSpPr>
          <p:spPr bwMode="auto">
            <a:xfrm>
              <a:off x="2813" y="1986"/>
              <a:ext cx="189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60" name="Line 68"/>
            <p:cNvSpPr>
              <a:spLocks noChangeShapeType="1"/>
            </p:cNvSpPr>
            <p:nvPr/>
          </p:nvSpPr>
          <p:spPr bwMode="auto">
            <a:xfrm>
              <a:off x="4707" y="1986"/>
              <a:ext cx="746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61" name="Line 69"/>
            <p:cNvSpPr>
              <a:spLocks noChangeShapeType="1"/>
            </p:cNvSpPr>
            <p:nvPr/>
          </p:nvSpPr>
          <p:spPr bwMode="auto">
            <a:xfrm>
              <a:off x="304" y="2287"/>
              <a:ext cx="186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62" name="Line 70"/>
            <p:cNvSpPr>
              <a:spLocks noChangeShapeType="1"/>
            </p:cNvSpPr>
            <p:nvPr/>
          </p:nvSpPr>
          <p:spPr bwMode="auto">
            <a:xfrm>
              <a:off x="2169" y="2287"/>
              <a:ext cx="64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63" name="Line 71"/>
            <p:cNvSpPr>
              <a:spLocks noChangeShapeType="1"/>
            </p:cNvSpPr>
            <p:nvPr/>
          </p:nvSpPr>
          <p:spPr bwMode="auto">
            <a:xfrm>
              <a:off x="2813" y="2287"/>
              <a:ext cx="189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64" name="Line 72"/>
            <p:cNvSpPr>
              <a:spLocks noChangeShapeType="1"/>
            </p:cNvSpPr>
            <p:nvPr/>
          </p:nvSpPr>
          <p:spPr bwMode="auto">
            <a:xfrm>
              <a:off x="4707" y="2287"/>
              <a:ext cx="746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65" name="Line 73"/>
            <p:cNvSpPr>
              <a:spLocks noChangeShapeType="1"/>
            </p:cNvSpPr>
            <p:nvPr/>
          </p:nvSpPr>
          <p:spPr bwMode="auto">
            <a:xfrm>
              <a:off x="304" y="2588"/>
              <a:ext cx="186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66" name="Line 74"/>
            <p:cNvSpPr>
              <a:spLocks noChangeShapeType="1"/>
            </p:cNvSpPr>
            <p:nvPr/>
          </p:nvSpPr>
          <p:spPr bwMode="auto">
            <a:xfrm>
              <a:off x="2169" y="2588"/>
              <a:ext cx="64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67" name="Line 75"/>
            <p:cNvSpPr>
              <a:spLocks noChangeShapeType="1"/>
            </p:cNvSpPr>
            <p:nvPr/>
          </p:nvSpPr>
          <p:spPr bwMode="auto">
            <a:xfrm>
              <a:off x="2813" y="2588"/>
              <a:ext cx="189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68" name="Line 76"/>
            <p:cNvSpPr>
              <a:spLocks noChangeShapeType="1"/>
            </p:cNvSpPr>
            <p:nvPr/>
          </p:nvSpPr>
          <p:spPr bwMode="auto">
            <a:xfrm>
              <a:off x="4707" y="2588"/>
              <a:ext cx="746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69" name="Line 77"/>
            <p:cNvSpPr>
              <a:spLocks noChangeShapeType="1"/>
            </p:cNvSpPr>
            <p:nvPr/>
          </p:nvSpPr>
          <p:spPr bwMode="auto">
            <a:xfrm>
              <a:off x="304" y="2780"/>
              <a:ext cx="186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70" name="Line 78"/>
            <p:cNvSpPr>
              <a:spLocks noChangeShapeType="1"/>
            </p:cNvSpPr>
            <p:nvPr/>
          </p:nvSpPr>
          <p:spPr bwMode="auto">
            <a:xfrm>
              <a:off x="2169" y="2780"/>
              <a:ext cx="64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71" name="Line 79"/>
            <p:cNvSpPr>
              <a:spLocks noChangeShapeType="1"/>
            </p:cNvSpPr>
            <p:nvPr/>
          </p:nvSpPr>
          <p:spPr bwMode="auto">
            <a:xfrm>
              <a:off x="2813" y="2780"/>
              <a:ext cx="189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72" name="Line 80"/>
            <p:cNvSpPr>
              <a:spLocks noChangeShapeType="1"/>
            </p:cNvSpPr>
            <p:nvPr/>
          </p:nvSpPr>
          <p:spPr bwMode="auto">
            <a:xfrm>
              <a:off x="4707" y="2780"/>
              <a:ext cx="746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73" name="Line 81"/>
            <p:cNvSpPr>
              <a:spLocks noChangeShapeType="1"/>
            </p:cNvSpPr>
            <p:nvPr/>
          </p:nvSpPr>
          <p:spPr bwMode="auto">
            <a:xfrm>
              <a:off x="304" y="3083"/>
              <a:ext cx="186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74" name="Line 82"/>
            <p:cNvSpPr>
              <a:spLocks noChangeShapeType="1"/>
            </p:cNvSpPr>
            <p:nvPr/>
          </p:nvSpPr>
          <p:spPr bwMode="auto">
            <a:xfrm>
              <a:off x="2169" y="3083"/>
              <a:ext cx="642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75" name="Line 83"/>
            <p:cNvSpPr>
              <a:spLocks noChangeShapeType="1"/>
            </p:cNvSpPr>
            <p:nvPr/>
          </p:nvSpPr>
          <p:spPr bwMode="auto">
            <a:xfrm>
              <a:off x="2813" y="3083"/>
              <a:ext cx="189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76" name="Line 84"/>
            <p:cNvSpPr>
              <a:spLocks noChangeShapeType="1"/>
            </p:cNvSpPr>
            <p:nvPr/>
          </p:nvSpPr>
          <p:spPr bwMode="auto">
            <a:xfrm>
              <a:off x="4707" y="3083"/>
              <a:ext cx="746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77" name="Line 85"/>
            <p:cNvSpPr>
              <a:spLocks noChangeShapeType="1"/>
            </p:cNvSpPr>
            <p:nvPr/>
          </p:nvSpPr>
          <p:spPr bwMode="auto">
            <a:xfrm>
              <a:off x="304" y="424"/>
              <a:ext cx="0" cy="29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78" name="Line 86"/>
            <p:cNvSpPr>
              <a:spLocks noChangeShapeType="1"/>
            </p:cNvSpPr>
            <p:nvPr/>
          </p:nvSpPr>
          <p:spPr bwMode="auto">
            <a:xfrm>
              <a:off x="304" y="725"/>
              <a:ext cx="0" cy="29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79" name="Line 87"/>
            <p:cNvSpPr>
              <a:spLocks noChangeShapeType="1"/>
            </p:cNvSpPr>
            <p:nvPr/>
          </p:nvSpPr>
          <p:spPr bwMode="auto">
            <a:xfrm>
              <a:off x="304" y="1025"/>
              <a:ext cx="0" cy="19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80" name="Line 88"/>
            <p:cNvSpPr>
              <a:spLocks noChangeShapeType="1"/>
            </p:cNvSpPr>
            <p:nvPr/>
          </p:nvSpPr>
          <p:spPr bwMode="auto">
            <a:xfrm>
              <a:off x="304" y="1218"/>
              <a:ext cx="0" cy="19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81" name="Line 89"/>
            <p:cNvSpPr>
              <a:spLocks noChangeShapeType="1"/>
            </p:cNvSpPr>
            <p:nvPr/>
          </p:nvSpPr>
          <p:spPr bwMode="auto">
            <a:xfrm>
              <a:off x="304" y="1410"/>
              <a:ext cx="0" cy="19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82" name="Line 90"/>
            <p:cNvSpPr>
              <a:spLocks noChangeShapeType="1"/>
            </p:cNvSpPr>
            <p:nvPr/>
          </p:nvSpPr>
          <p:spPr bwMode="auto">
            <a:xfrm>
              <a:off x="304" y="1601"/>
              <a:ext cx="0" cy="19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83" name="Line 91"/>
            <p:cNvSpPr>
              <a:spLocks noChangeShapeType="1"/>
            </p:cNvSpPr>
            <p:nvPr/>
          </p:nvSpPr>
          <p:spPr bwMode="auto">
            <a:xfrm>
              <a:off x="304" y="1793"/>
              <a:ext cx="0" cy="19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84" name="Line 92"/>
            <p:cNvSpPr>
              <a:spLocks noChangeShapeType="1"/>
            </p:cNvSpPr>
            <p:nvPr/>
          </p:nvSpPr>
          <p:spPr bwMode="auto">
            <a:xfrm>
              <a:off x="304" y="1986"/>
              <a:ext cx="0" cy="29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85" name="Line 93"/>
            <p:cNvSpPr>
              <a:spLocks noChangeShapeType="1"/>
            </p:cNvSpPr>
            <p:nvPr/>
          </p:nvSpPr>
          <p:spPr bwMode="auto">
            <a:xfrm>
              <a:off x="304" y="2287"/>
              <a:ext cx="0" cy="29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86" name="Line 94"/>
            <p:cNvSpPr>
              <a:spLocks noChangeShapeType="1"/>
            </p:cNvSpPr>
            <p:nvPr/>
          </p:nvSpPr>
          <p:spPr bwMode="auto">
            <a:xfrm>
              <a:off x="304" y="2588"/>
              <a:ext cx="0" cy="19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87" name="Line 95"/>
            <p:cNvSpPr>
              <a:spLocks noChangeShapeType="1"/>
            </p:cNvSpPr>
            <p:nvPr/>
          </p:nvSpPr>
          <p:spPr bwMode="auto">
            <a:xfrm>
              <a:off x="304" y="2780"/>
              <a:ext cx="0" cy="30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88" name="Line 96"/>
            <p:cNvSpPr>
              <a:spLocks noChangeShapeType="1"/>
            </p:cNvSpPr>
            <p:nvPr/>
          </p:nvSpPr>
          <p:spPr bwMode="auto">
            <a:xfrm>
              <a:off x="2169" y="1025"/>
              <a:ext cx="0" cy="19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89" name="Line 97"/>
            <p:cNvSpPr>
              <a:spLocks noChangeShapeType="1"/>
            </p:cNvSpPr>
            <p:nvPr/>
          </p:nvSpPr>
          <p:spPr bwMode="auto">
            <a:xfrm>
              <a:off x="2169" y="1218"/>
              <a:ext cx="0" cy="19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90" name="Line 98"/>
            <p:cNvSpPr>
              <a:spLocks noChangeShapeType="1"/>
            </p:cNvSpPr>
            <p:nvPr/>
          </p:nvSpPr>
          <p:spPr bwMode="auto">
            <a:xfrm>
              <a:off x="2169" y="1410"/>
              <a:ext cx="0" cy="19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91" name="Line 99"/>
            <p:cNvSpPr>
              <a:spLocks noChangeShapeType="1"/>
            </p:cNvSpPr>
            <p:nvPr/>
          </p:nvSpPr>
          <p:spPr bwMode="auto">
            <a:xfrm>
              <a:off x="2169" y="1601"/>
              <a:ext cx="0" cy="19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92" name="Line 100"/>
            <p:cNvSpPr>
              <a:spLocks noChangeShapeType="1"/>
            </p:cNvSpPr>
            <p:nvPr/>
          </p:nvSpPr>
          <p:spPr bwMode="auto">
            <a:xfrm>
              <a:off x="2169" y="1793"/>
              <a:ext cx="0" cy="19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93" name="Line 101"/>
            <p:cNvSpPr>
              <a:spLocks noChangeShapeType="1"/>
            </p:cNvSpPr>
            <p:nvPr/>
          </p:nvSpPr>
          <p:spPr bwMode="auto">
            <a:xfrm>
              <a:off x="2169" y="1986"/>
              <a:ext cx="0" cy="29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94" name="Line 102"/>
            <p:cNvSpPr>
              <a:spLocks noChangeShapeType="1"/>
            </p:cNvSpPr>
            <p:nvPr/>
          </p:nvSpPr>
          <p:spPr bwMode="auto">
            <a:xfrm>
              <a:off x="2169" y="2287"/>
              <a:ext cx="0" cy="29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95" name="Line 103"/>
            <p:cNvSpPr>
              <a:spLocks noChangeShapeType="1"/>
            </p:cNvSpPr>
            <p:nvPr/>
          </p:nvSpPr>
          <p:spPr bwMode="auto">
            <a:xfrm>
              <a:off x="2169" y="2588"/>
              <a:ext cx="0" cy="19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96" name="Line 104"/>
            <p:cNvSpPr>
              <a:spLocks noChangeShapeType="1"/>
            </p:cNvSpPr>
            <p:nvPr/>
          </p:nvSpPr>
          <p:spPr bwMode="auto">
            <a:xfrm>
              <a:off x="2169" y="2780"/>
              <a:ext cx="0" cy="30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97" name="Line 105"/>
            <p:cNvSpPr>
              <a:spLocks noChangeShapeType="1"/>
            </p:cNvSpPr>
            <p:nvPr/>
          </p:nvSpPr>
          <p:spPr bwMode="auto">
            <a:xfrm>
              <a:off x="2813" y="725"/>
              <a:ext cx="0" cy="29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98" name="Line 106"/>
            <p:cNvSpPr>
              <a:spLocks noChangeShapeType="1"/>
            </p:cNvSpPr>
            <p:nvPr/>
          </p:nvSpPr>
          <p:spPr bwMode="auto">
            <a:xfrm>
              <a:off x="2813" y="1025"/>
              <a:ext cx="0" cy="19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299" name="Line 107"/>
            <p:cNvSpPr>
              <a:spLocks noChangeShapeType="1"/>
            </p:cNvSpPr>
            <p:nvPr/>
          </p:nvSpPr>
          <p:spPr bwMode="auto">
            <a:xfrm>
              <a:off x="2813" y="1218"/>
              <a:ext cx="0" cy="19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300" name="Line 108"/>
            <p:cNvSpPr>
              <a:spLocks noChangeShapeType="1"/>
            </p:cNvSpPr>
            <p:nvPr/>
          </p:nvSpPr>
          <p:spPr bwMode="auto">
            <a:xfrm>
              <a:off x="2813" y="1410"/>
              <a:ext cx="0" cy="19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301" name="Line 109"/>
            <p:cNvSpPr>
              <a:spLocks noChangeShapeType="1"/>
            </p:cNvSpPr>
            <p:nvPr/>
          </p:nvSpPr>
          <p:spPr bwMode="auto">
            <a:xfrm>
              <a:off x="2813" y="1601"/>
              <a:ext cx="0" cy="19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302" name="Line 110"/>
            <p:cNvSpPr>
              <a:spLocks noChangeShapeType="1"/>
            </p:cNvSpPr>
            <p:nvPr/>
          </p:nvSpPr>
          <p:spPr bwMode="auto">
            <a:xfrm>
              <a:off x="2813" y="1793"/>
              <a:ext cx="0" cy="19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303" name="Line 111"/>
            <p:cNvSpPr>
              <a:spLocks noChangeShapeType="1"/>
            </p:cNvSpPr>
            <p:nvPr/>
          </p:nvSpPr>
          <p:spPr bwMode="auto">
            <a:xfrm>
              <a:off x="2813" y="1986"/>
              <a:ext cx="0" cy="29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304" name="Line 112"/>
            <p:cNvSpPr>
              <a:spLocks noChangeShapeType="1"/>
            </p:cNvSpPr>
            <p:nvPr/>
          </p:nvSpPr>
          <p:spPr bwMode="auto">
            <a:xfrm>
              <a:off x="2813" y="2287"/>
              <a:ext cx="0" cy="29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305" name="Line 113"/>
            <p:cNvSpPr>
              <a:spLocks noChangeShapeType="1"/>
            </p:cNvSpPr>
            <p:nvPr/>
          </p:nvSpPr>
          <p:spPr bwMode="auto">
            <a:xfrm>
              <a:off x="2813" y="2588"/>
              <a:ext cx="0" cy="19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306" name="Line 114"/>
            <p:cNvSpPr>
              <a:spLocks noChangeShapeType="1"/>
            </p:cNvSpPr>
            <p:nvPr/>
          </p:nvSpPr>
          <p:spPr bwMode="auto">
            <a:xfrm>
              <a:off x="2813" y="2780"/>
              <a:ext cx="0" cy="30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307" name="Line 115"/>
            <p:cNvSpPr>
              <a:spLocks noChangeShapeType="1"/>
            </p:cNvSpPr>
            <p:nvPr/>
          </p:nvSpPr>
          <p:spPr bwMode="auto">
            <a:xfrm>
              <a:off x="4707" y="1025"/>
              <a:ext cx="0" cy="19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308" name="Line 116"/>
            <p:cNvSpPr>
              <a:spLocks noChangeShapeType="1"/>
            </p:cNvSpPr>
            <p:nvPr/>
          </p:nvSpPr>
          <p:spPr bwMode="auto">
            <a:xfrm>
              <a:off x="4707" y="1218"/>
              <a:ext cx="0" cy="19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309" name="Line 117"/>
            <p:cNvSpPr>
              <a:spLocks noChangeShapeType="1"/>
            </p:cNvSpPr>
            <p:nvPr/>
          </p:nvSpPr>
          <p:spPr bwMode="auto">
            <a:xfrm>
              <a:off x="4707" y="1410"/>
              <a:ext cx="0" cy="19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310" name="Line 118"/>
            <p:cNvSpPr>
              <a:spLocks noChangeShapeType="1"/>
            </p:cNvSpPr>
            <p:nvPr/>
          </p:nvSpPr>
          <p:spPr bwMode="auto">
            <a:xfrm>
              <a:off x="4707" y="1601"/>
              <a:ext cx="0" cy="19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311" name="Line 119"/>
            <p:cNvSpPr>
              <a:spLocks noChangeShapeType="1"/>
            </p:cNvSpPr>
            <p:nvPr/>
          </p:nvSpPr>
          <p:spPr bwMode="auto">
            <a:xfrm>
              <a:off x="4707" y="1793"/>
              <a:ext cx="0" cy="19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312" name="Line 120"/>
            <p:cNvSpPr>
              <a:spLocks noChangeShapeType="1"/>
            </p:cNvSpPr>
            <p:nvPr/>
          </p:nvSpPr>
          <p:spPr bwMode="auto">
            <a:xfrm>
              <a:off x="4707" y="1986"/>
              <a:ext cx="0" cy="29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313" name="Line 121"/>
            <p:cNvSpPr>
              <a:spLocks noChangeShapeType="1"/>
            </p:cNvSpPr>
            <p:nvPr/>
          </p:nvSpPr>
          <p:spPr bwMode="auto">
            <a:xfrm>
              <a:off x="4707" y="2287"/>
              <a:ext cx="0" cy="29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314" name="Line 122"/>
            <p:cNvSpPr>
              <a:spLocks noChangeShapeType="1"/>
            </p:cNvSpPr>
            <p:nvPr/>
          </p:nvSpPr>
          <p:spPr bwMode="auto">
            <a:xfrm>
              <a:off x="4707" y="2588"/>
              <a:ext cx="0" cy="19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315" name="Line 123"/>
            <p:cNvSpPr>
              <a:spLocks noChangeShapeType="1"/>
            </p:cNvSpPr>
            <p:nvPr/>
          </p:nvSpPr>
          <p:spPr bwMode="auto">
            <a:xfrm>
              <a:off x="4707" y="2780"/>
              <a:ext cx="0" cy="30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316" name="Line 124"/>
            <p:cNvSpPr>
              <a:spLocks noChangeShapeType="1"/>
            </p:cNvSpPr>
            <p:nvPr/>
          </p:nvSpPr>
          <p:spPr bwMode="auto">
            <a:xfrm>
              <a:off x="5455" y="424"/>
              <a:ext cx="0" cy="29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317" name="Line 125"/>
            <p:cNvSpPr>
              <a:spLocks noChangeShapeType="1"/>
            </p:cNvSpPr>
            <p:nvPr/>
          </p:nvSpPr>
          <p:spPr bwMode="auto">
            <a:xfrm>
              <a:off x="5455" y="725"/>
              <a:ext cx="0" cy="29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318" name="Line 126"/>
            <p:cNvSpPr>
              <a:spLocks noChangeShapeType="1"/>
            </p:cNvSpPr>
            <p:nvPr/>
          </p:nvSpPr>
          <p:spPr bwMode="auto">
            <a:xfrm>
              <a:off x="5455" y="1025"/>
              <a:ext cx="0" cy="19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319" name="Line 127"/>
            <p:cNvSpPr>
              <a:spLocks noChangeShapeType="1"/>
            </p:cNvSpPr>
            <p:nvPr/>
          </p:nvSpPr>
          <p:spPr bwMode="auto">
            <a:xfrm>
              <a:off x="5455" y="1218"/>
              <a:ext cx="0" cy="19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320" name="Line 128"/>
            <p:cNvSpPr>
              <a:spLocks noChangeShapeType="1"/>
            </p:cNvSpPr>
            <p:nvPr/>
          </p:nvSpPr>
          <p:spPr bwMode="auto">
            <a:xfrm>
              <a:off x="5455" y="1410"/>
              <a:ext cx="0" cy="19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321" name="Line 129"/>
            <p:cNvSpPr>
              <a:spLocks noChangeShapeType="1"/>
            </p:cNvSpPr>
            <p:nvPr/>
          </p:nvSpPr>
          <p:spPr bwMode="auto">
            <a:xfrm>
              <a:off x="5455" y="1601"/>
              <a:ext cx="0" cy="19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322" name="Line 130"/>
            <p:cNvSpPr>
              <a:spLocks noChangeShapeType="1"/>
            </p:cNvSpPr>
            <p:nvPr/>
          </p:nvSpPr>
          <p:spPr bwMode="auto">
            <a:xfrm>
              <a:off x="5455" y="1793"/>
              <a:ext cx="0" cy="19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323" name="Line 131"/>
            <p:cNvSpPr>
              <a:spLocks noChangeShapeType="1"/>
            </p:cNvSpPr>
            <p:nvPr/>
          </p:nvSpPr>
          <p:spPr bwMode="auto">
            <a:xfrm>
              <a:off x="5455" y="1986"/>
              <a:ext cx="0" cy="29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324" name="Line 132"/>
            <p:cNvSpPr>
              <a:spLocks noChangeShapeType="1"/>
            </p:cNvSpPr>
            <p:nvPr/>
          </p:nvSpPr>
          <p:spPr bwMode="auto">
            <a:xfrm>
              <a:off x="5455" y="2287"/>
              <a:ext cx="0" cy="29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325" name="Line 133"/>
            <p:cNvSpPr>
              <a:spLocks noChangeShapeType="1"/>
            </p:cNvSpPr>
            <p:nvPr/>
          </p:nvSpPr>
          <p:spPr bwMode="auto">
            <a:xfrm>
              <a:off x="5455" y="2588"/>
              <a:ext cx="0" cy="19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8326" name="Line 134"/>
            <p:cNvSpPr>
              <a:spLocks noChangeShapeType="1"/>
            </p:cNvSpPr>
            <p:nvPr/>
          </p:nvSpPr>
          <p:spPr bwMode="auto">
            <a:xfrm>
              <a:off x="5455" y="2780"/>
              <a:ext cx="0" cy="30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7" name="Rectangle 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50B4C8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9218" name="Rectangle 2"/>
          <p:cNvSpPr>
            <a:spLocks noChangeArrowheads="1"/>
          </p:cNvSpPr>
          <p:nvPr/>
        </p:nvSpPr>
        <p:spPr bwMode="auto">
          <a:xfrm>
            <a:off x="357188" y="481013"/>
            <a:ext cx="8428037" cy="5897562"/>
          </a:xfrm>
          <a:prstGeom prst="rect">
            <a:avLst/>
          </a:prstGeom>
          <a:solidFill>
            <a:srgbClr val="FFFFFF"/>
          </a:solidFill>
          <a:ln w="31680" cap="flat">
            <a:solidFill>
              <a:srgbClr val="629EE4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pic>
        <p:nvPicPr>
          <p:cNvPr id="9219" name="Picture 3"/>
          <p:cNvPicPr>
            <a:picLocks noChangeAspect="1" noChangeArrowheads="1"/>
          </p:cNvPicPr>
          <p:nvPr/>
        </p:nvPicPr>
        <p:blipFill>
          <a:blip r:embed="rId3" cstate="print"/>
          <a:srcRect b="9175"/>
          <a:stretch>
            <a:fillRect/>
          </a:stretch>
        </p:blipFill>
        <p:spPr bwMode="auto">
          <a:xfrm>
            <a:off x="482600" y="642938"/>
            <a:ext cx="8178800" cy="5570537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1" name="Rectangle 1"/>
          <p:cNvSpPr>
            <a:spLocks noChangeArrowheads="1"/>
          </p:cNvSpPr>
          <p:nvPr/>
        </p:nvSpPr>
        <p:spPr bwMode="auto">
          <a:xfrm>
            <a:off x="0" y="5570538"/>
            <a:ext cx="9144000" cy="1285875"/>
          </a:xfrm>
          <a:prstGeom prst="rect">
            <a:avLst/>
          </a:prstGeom>
          <a:solidFill>
            <a:srgbClr val="50B4C8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0242" name="Group 2"/>
          <p:cNvGrpSpPr>
            <a:grpSpLocks/>
          </p:cNvGrpSpPr>
          <p:nvPr/>
        </p:nvGrpSpPr>
        <p:grpSpPr bwMode="auto">
          <a:xfrm>
            <a:off x="952500" y="642938"/>
            <a:ext cx="7239000" cy="4283074"/>
            <a:chOff x="600" y="405"/>
            <a:chExt cx="4560" cy="2698"/>
          </a:xfrm>
        </p:grpSpPr>
        <p:sp>
          <p:nvSpPr>
            <p:cNvPr id="10243" name="Rectangle 3"/>
            <p:cNvSpPr>
              <a:spLocks noChangeArrowheads="1"/>
            </p:cNvSpPr>
            <p:nvPr/>
          </p:nvSpPr>
          <p:spPr bwMode="auto">
            <a:xfrm>
              <a:off x="600" y="405"/>
              <a:ext cx="4558" cy="258"/>
            </a:xfrm>
            <a:prstGeom prst="rect">
              <a:avLst/>
            </a:prstGeom>
            <a:solidFill>
              <a:srgbClr val="50B4C8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78480" tIns="39240" rIns="78480" bIns="3924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2000" dirty="0">
                  <a:solidFill>
                    <a:srgbClr val="FFFFFF"/>
                  </a:solidFill>
                  <a:latin typeface="Calibri Light" charset="0"/>
                </a:rPr>
                <a:t>Сведения о исполнении бюджета по расходам </a:t>
              </a:r>
              <a:r>
                <a:rPr lang="ru-RU" sz="2000">
                  <a:solidFill>
                    <a:srgbClr val="FFFFFF"/>
                  </a:solidFill>
                  <a:latin typeface="Calibri Light" charset="0"/>
                </a:rPr>
                <a:t>за </a:t>
              </a:r>
              <a:r>
                <a:rPr lang="ru-RU" sz="2000" smtClean="0">
                  <a:solidFill>
                    <a:srgbClr val="FFFFFF"/>
                  </a:solidFill>
                  <a:latin typeface="Calibri Light" charset="0"/>
                </a:rPr>
                <a:t>2022 </a:t>
              </a:r>
              <a:r>
                <a:rPr lang="ru-RU" sz="2000" dirty="0">
                  <a:solidFill>
                    <a:srgbClr val="FFFFFF"/>
                  </a:solidFill>
                  <a:latin typeface="Calibri Light" charset="0"/>
                </a:rPr>
                <a:t>год</a:t>
              </a:r>
            </a:p>
          </p:txBody>
        </p:sp>
        <p:sp>
          <p:nvSpPr>
            <p:cNvPr id="10244" name="Rectangle 4"/>
            <p:cNvSpPr>
              <a:spLocks noChangeArrowheads="1"/>
            </p:cNvSpPr>
            <p:nvPr/>
          </p:nvSpPr>
          <p:spPr bwMode="auto">
            <a:xfrm>
              <a:off x="600" y="665"/>
              <a:ext cx="2244" cy="258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78480" tIns="39240" rIns="78480" bIns="3924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2000">
                  <a:solidFill>
                    <a:srgbClr val="000000"/>
                  </a:solidFill>
                  <a:latin typeface="Calibri Light" charset="0"/>
                </a:rPr>
                <a:t>ЗАПЛАНИРОВАНО</a:t>
              </a:r>
            </a:p>
          </p:txBody>
        </p:sp>
        <p:sp>
          <p:nvSpPr>
            <p:cNvPr id="10245" name="Rectangle 5"/>
            <p:cNvSpPr>
              <a:spLocks noChangeArrowheads="1"/>
            </p:cNvSpPr>
            <p:nvPr/>
          </p:nvSpPr>
          <p:spPr bwMode="auto">
            <a:xfrm>
              <a:off x="2846" y="665"/>
              <a:ext cx="2311" cy="258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78480" tIns="39240" rIns="78480" bIns="39240"/>
            <a:lstStyle/>
            <a:p>
              <a:pPr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2000">
                  <a:solidFill>
                    <a:srgbClr val="000000"/>
                  </a:solidFill>
                  <a:latin typeface="Calibri Light" charset="0"/>
                </a:rPr>
                <a:t>                         ИСПОЛНЕНО</a:t>
              </a:r>
            </a:p>
          </p:txBody>
        </p:sp>
        <p:sp>
          <p:nvSpPr>
            <p:cNvPr id="10246" name="Rectangle 6"/>
            <p:cNvSpPr>
              <a:spLocks noChangeArrowheads="1"/>
            </p:cNvSpPr>
            <p:nvPr/>
          </p:nvSpPr>
          <p:spPr bwMode="auto">
            <a:xfrm>
              <a:off x="600" y="925"/>
              <a:ext cx="1664" cy="250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78480" tIns="39240" rIns="78480" bIns="3924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000">
                  <a:solidFill>
                    <a:srgbClr val="000000"/>
                  </a:solidFill>
                  <a:latin typeface="Calibri Light" charset="0"/>
                </a:rPr>
                <a:t>Совершенствование местного самоуправления</a:t>
              </a:r>
            </a:p>
          </p:txBody>
        </p:sp>
        <p:sp>
          <p:nvSpPr>
            <p:cNvPr id="10247" name="Rectangle 7"/>
            <p:cNvSpPr>
              <a:spLocks noChangeArrowheads="1"/>
            </p:cNvSpPr>
            <p:nvPr/>
          </p:nvSpPr>
          <p:spPr bwMode="auto">
            <a:xfrm>
              <a:off x="2265" y="925"/>
              <a:ext cx="579" cy="250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78480" tIns="39240" rIns="78480" bIns="3924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000" dirty="0" smtClean="0">
                  <a:solidFill>
                    <a:srgbClr val="000000"/>
                  </a:solidFill>
                  <a:latin typeface="Calibri Light" charset="0"/>
                </a:rPr>
                <a:t>3036,76</a:t>
              </a:r>
              <a:endParaRPr lang="ru-RU" sz="1000" dirty="0">
                <a:solidFill>
                  <a:srgbClr val="000000"/>
                </a:solidFill>
                <a:latin typeface="Calibri Light" charset="0"/>
              </a:endParaRPr>
            </a:p>
          </p:txBody>
        </p:sp>
        <p:sp>
          <p:nvSpPr>
            <p:cNvPr id="10248" name="Rectangle 8"/>
            <p:cNvSpPr>
              <a:spLocks noChangeArrowheads="1"/>
            </p:cNvSpPr>
            <p:nvPr/>
          </p:nvSpPr>
          <p:spPr bwMode="auto">
            <a:xfrm>
              <a:off x="2846" y="925"/>
              <a:ext cx="1664" cy="250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78480" tIns="39240" rIns="78480" bIns="3924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000">
                  <a:solidFill>
                    <a:srgbClr val="000000"/>
                  </a:solidFill>
                  <a:latin typeface="Calibri Light" charset="0"/>
                </a:rPr>
                <a:t>Совершенствование местного самоуправления</a:t>
              </a:r>
            </a:p>
          </p:txBody>
        </p:sp>
        <p:sp>
          <p:nvSpPr>
            <p:cNvPr id="10249" name="Rectangle 9"/>
            <p:cNvSpPr>
              <a:spLocks noChangeArrowheads="1"/>
            </p:cNvSpPr>
            <p:nvPr/>
          </p:nvSpPr>
          <p:spPr bwMode="auto">
            <a:xfrm>
              <a:off x="4513" y="925"/>
              <a:ext cx="645" cy="250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78480" tIns="39240" rIns="78480" bIns="3924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000" dirty="0" smtClean="0">
                  <a:solidFill>
                    <a:srgbClr val="000000"/>
                  </a:solidFill>
                  <a:latin typeface="Calibri Light" charset="0"/>
                </a:rPr>
                <a:t>2965,80</a:t>
              </a:r>
              <a:endParaRPr lang="ru-RU" sz="1000" dirty="0">
                <a:solidFill>
                  <a:srgbClr val="000000"/>
                </a:solidFill>
                <a:latin typeface="Calibri Light" charset="0"/>
              </a:endParaRPr>
            </a:p>
          </p:txBody>
        </p:sp>
        <p:sp>
          <p:nvSpPr>
            <p:cNvPr id="10250" name="Rectangle 10"/>
            <p:cNvSpPr>
              <a:spLocks noChangeArrowheads="1"/>
            </p:cNvSpPr>
            <p:nvPr/>
          </p:nvSpPr>
          <p:spPr bwMode="auto">
            <a:xfrm>
              <a:off x="600" y="1176"/>
              <a:ext cx="1664" cy="250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78480" tIns="39240" rIns="78480" bIns="3924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000">
                  <a:solidFill>
                    <a:srgbClr val="000000"/>
                  </a:solidFill>
                  <a:latin typeface="Calibri Light" charset="0"/>
                </a:rPr>
                <a:t>Развитие культуры Хромцовского с/п</a:t>
              </a:r>
            </a:p>
          </p:txBody>
        </p:sp>
        <p:sp>
          <p:nvSpPr>
            <p:cNvPr id="10251" name="Rectangle 11"/>
            <p:cNvSpPr>
              <a:spLocks noChangeArrowheads="1"/>
            </p:cNvSpPr>
            <p:nvPr/>
          </p:nvSpPr>
          <p:spPr bwMode="auto">
            <a:xfrm>
              <a:off x="2265" y="1176"/>
              <a:ext cx="579" cy="250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78480" tIns="39240" rIns="78480" bIns="3924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000" dirty="0" smtClean="0">
                  <a:solidFill>
                    <a:srgbClr val="000000"/>
                  </a:solidFill>
                  <a:latin typeface="Calibri Light" charset="0"/>
                </a:rPr>
                <a:t>4828,46</a:t>
              </a:r>
              <a:endParaRPr lang="ru-RU" sz="1000" dirty="0">
                <a:solidFill>
                  <a:srgbClr val="000000"/>
                </a:solidFill>
                <a:latin typeface="Calibri Light" charset="0"/>
              </a:endParaRPr>
            </a:p>
          </p:txBody>
        </p:sp>
        <p:sp>
          <p:nvSpPr>
            <p:cNvPr id="10252" name="Rectangle 12"/>
            <p:cNvSpPr>
              <a:spLocks noChangeArrowheads="1"/>
            </p:cNvSpPr>
            <p:nvPr/>
          </p:nvSpPr>
          <p:spPr bwMode="auto">
            <a:xfrm>
              <a:off x="2846" y="1176"/>
              <a:ext cx="1664" cy="250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78480" tIns="39240" rIns="78480" bIns="3924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000">
                  <a:solidFill>
                    <a:srgbClr val="000000"/>
                  </a:solidFill>
                  <a:latin typeface="Calibri Light" charset="0"/>
                </a:rPr>
                <a:t>Развитие культуры Хромцовского с/п</a:t>
              </a:r>
            </a:p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endParaRPr lang="ru-RU" sz="1000">
                <a:solidFill>
                  <a:srgbClr val="000000"/>
                </a:solidFill>
                <a:latin typeface="Calibri Light" charset="0"/>
              </a:endParaRPr>
            </a:p>
          </p:txBody>
        </p:sp>
        <p:sp>
          <p:nvSpPr>
            <p:cNvPr id="10253" name="Rectangle 13"/>
            <p:cNvSpPr>
              <a:spLocks noChangeArrowheads="1"/>
            </p:cNvSpPr>
            <p:nvPr/>
          </p:nvSpPr>
          <p:spPr bwMode="auto">
            <a:xfrm>
              <a:off x="4513" y="1176"/>
              <a:ext cx="645" cy="250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78480" tIns="39240" rIns="78480" bIns="3924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000" dirty="0" smtClean="0">
                  <a:solidFill>
                    <a:srgbClr val="000000"/>
                  </a:solidFill>
                  <a:latin typeface="Calibri Light" charset="0"/>
                </a:rPr>
                <a:t>4572,50</a:t>
              </a:r>
              <a:endParaRPr lang="ru-RU" sz="1000" dirty="0">
                <a:solidFill>
                  <a:srgbClr val="000000"/>
                </a:solidFill>
                <a:latin typeface="Calibri Light" charset="0"/>
              </a:endParaRPr>
            </a:p>
          </p:txBody>
        </p:sp>
        <p:sp>
          <p:nvSpPr>
            <p:cNvPr id="10254" name="Rectangle 14"/>
            <p:cNvSpPr>
              <a:spLocks noChangeArrowheads="1"/>
            </p:cNvSpPr>
            <p:nvPr/>
          </p:nvSpPr>
          <p:spPr bwMode="auto">
            <a:xfrm>
              <a:off x="600" y="1428"/>
              <a:ext cx="1664" cy="341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78480" tIns="39240" rIns="78480" bIns="3924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000">
                  <a:solidFill>
                    <a:srgbClr val="000000"/>
                  </a:solidFill>
                  <a:latin typeface="Calibri Light" charset="0"/>
                </a:rPr>
                <a:t>Обеспечение муниципальной безопасности населения</a:t>
              </a:r>
            </a:p>
          </p:txBody>
        </p:sp>
        <p:sp>
          <p:nvSpPr>
            <p:cNvPr id="10255" name="Rectangle 15"/>
            <p:cNvSpPr>
              <a:spLocks noChangeArrowheads="1"/>
            </p:cNvSpPr>
            <p:nvPr/>
          </p:nvSpPr>
          <p:spPr bwMode="auto">
            <a:xfrm>
              <a:off x="2265" y="1428"/>
              <a:ext cx="579" cy="341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78480" tIns="39240" rIns="78480" bIns="3924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000" dirty="0" smtClean="0">
                  <a:solidFill>
                    <a:srgbClr val="000000"/>
                  </a:solidFill>
                  <a:latin typeface="Calibri Light" charset="0"/>
                </a:rPr>
                <a:t>34,13</a:t>
              </a:r>
              <a:endParaRPr lang="ru-RU" sz="1000" dirty="0">
                <a:solidFill>
                  <a:srgbClr val="000000"/>
                </a:solidFill>
                <a:latin typeface="Calibri Light" charset="0"/>
              </a:endParaRPr>
            </a:p>
          </p:txBody>
        </p:sp>
        <p:sp>
          <p:nvSpPr>
            <p:cNvPr id="10256" name="Rectangle 16"/>
            <p:cNvSpPr>
              <a:spLocks noChangeArrowheads="1"/>
            </p:cNvSpPr>
            <p:nvPr/>
          </p:nvSpPr>
          <p:spPr bwMode="auto">
            <a:xfrm>
              <a:off x="2846" y="1428"/>
              <a:ext cx="1664" cy="341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78480" tIns="39240" rIns="78480" bIns="3924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000">
                  <a:solidFill>
                    <a:srgbClr val="000000"/>
                  </a:solidFill>
                  <a:latin typeface="Calibri Light" charset="0"/>
                </a:rPr>
                <a:t>Обеспечение муниципальной безопасности населения</a:t>
              </a:r>
            </a:p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endParaRPr lang="ru-RU" sz="1000">
                <a:solidFill>
                  <a:srgbClr val="000000"/>
                </a:solidFill>
                <a:latin typeface="Calibri Light" charset="0"/>
              </a:endParaRPr>
            </a:p>
          </p:txBody>
        </p:sp>
        <p:sp>
          <p:nvSpPr>
            <p:cNvPr id="10257" name="Rectangle 17"/>
            <p:cNvSpPr>
              <a:spLocks noChangeArrowheads="1"/>
            </p:cNvSpPr>
            <p:nvPr/>
          </p:nvSpPr>
          <p:spPr bwMode="auto">
            <a:xfrm>
              <a:off x="4513" y="1428"/>
              <a:ext cx="645" cy="341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78480" tIns="39240" rIns="78480" bIns="3924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000" dirty="0" smtClean="0">
                  <a:solidFill>
                    <a:srgbClr val="000000"/>
                  </a:solidFill>
                  <a:latin typeface="Calibri Light" charset="0"/>
                </a:rPr>
                <a:t>34,13</a:t>
              </a:r>
              <a:endParaRPr lang="ru-RU" sz="1000" dirty="0">
                <a:solidFill>
                  <a:srgbClr val="000000"/>
                </a:solidFill>
                <a:latin typeface="Calibri Light" charset="0"/>
              </a:endParaRPr>
            </a:p>
          </p:txBody>
        </p:sp>
        <p:sp>
          <p:nvSpPr>
            <p:cNvPr id="10258" name="Rectangle 18"/>
            <p:cNvSpPr>
              <a:spLocks noChangeArrowheads="1"/>
            </p:cNvSpPr>
            <p:nvPr/>
          </p:nvSpPr>
          <p:spPr bwMode="auto">
            <a:xfrm>
              <a:off x="600" y="1771"/>
              <a:ext cx="1664" cy="341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78480" tIns="39240" rIns="78480" bIns="3924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000">
                  <a:solidFill>
                    <a:srgbClr val="000000"/>
                  </a:solidFill>
                  <a:latin typeface="Calibri Light" charset="0"/>
                </a:rPr>
                <a:t>Развитие малого и среднего предпринимательства</a:t>
              </a:r>
            </a:p>
          </p:txBody>
        </p:sp>
        <p:sp>
          <p:nvSpPr>
            <p:cNvPr id="10259" name="Rectangle 19"/>
            <p:cNvSpPr>
              <a:spLocks noChangeArrowheads="1"/>
            </p:cNvSpPr>
            <p:nvPr/>
          </p:nvSpPr>
          <p:spPr bwMode="auto">
            <a:xfrm>
              <a:off x="2265" y="1771"/>
              <a:ext cx="579" cy="341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78480" tIns="39240" rIns="78480" bIns="3924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000" dirty="0" smtClean="0">
                  <a:solidFill>
                    <a:srgbClr val="000000"/>
                  </a:solidFill>
                  <a:latin typeface="Calibri Light" charset="0"/>
                </a:rPr>
                <a:t>0,00</a:t>
              </a:r>
              <a:endParaRPr lang="ru-RU" sz="1000" dirty="0">
                <a:solidFill>
                  <a:srgbClr val="000000"/>
                </a:solidFill>
                <a:latin typeface="Calibri Light" charset="0"/>
              </a:endParaRPr>
            </a:p>
          </p:txBody>
        </p:sp>
        <p:sp>
          <p:nvSpPr>
            <p:cNvPr id="10260" name="Rectangle 20"/>
            <p:cNvSpPr>
              <a:spLocks noChangeArrowheads="1"/>
            </p:cNvSpPr>
            <p:nvPr/>
          </p:nvSpPr>
          <p:spPr bwMode="auto">
            <a:xfrm>
              <a:off x="2846" y="1771"/>
              <a:ext cx="1664" cy="341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78480" tIns="39240" rIns="78480" bIns="3924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000">
                  <a:solidFill>
                    <a:srgbClr val="000000"/>
                  </a:solidFill>
                  <a:latin typeface="Calibri Light" charset="0"/>
                </a:rPr>
                <a:t>Развитие малого и среднего предпринимательства</a:t>
              </a:r>
            </a:p>
            <a:p>
              <a:pPr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endParaRPr lang="ru-RU" sz="1000">
                <a:solidFill>
                  <a:srgbClr val="000000"/>
                </a:solidFill>
                <a:latin typeface="Calibri Light" charset="0"/>
              </a:endParaRPr>
            </a:p>
          </p:txBody>
        </p:sp>
        <p:sp>
          <p:nvSpPr>
            <p:cNvPr id="10261" name="Rectangle 21"/>
            <p:cNvSpPr>
              <a:spLocks noChangeArrowheads="1"/>
            </p:cNvSpPr>
            <p:nvPr/>
          </p:nvSpPr>
          <p:spPr bwMode="auto">
            <a:xfrm>
              <a:off x="4513" y="1771"/>
              <a:ext cx="645" cy="341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78480" tIns="39240" rIns="78480" bIns="3924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000" dirty="0" smtClean="0">
                  <a:solidFill>
                    <a:srgbClr val="000000"/>
                  </a:solidFill>
                  <a:latin typeface="Calibri Light" charset="0"/>
                </a:rPr>
                <a:t>0,00</a:t>
              </a:r>
              <a:endParaRPr lang="ru-RU" sz="1000" dirty="0">
                <a:solidFill>
                  <a:srgbClr val="000000"/>
                </a:solidFill>
                <a:latin typeface="Calibri Light" charset="0"/>
              </a:endParaRPr>
            </a:p>
          </p:txBody>
        </p:sp>
        <p:sp>
          <p:nvSpPr>
            <p:cNvPr id="10262" name="Rectangle 22"/>
            <p:cNvSpPr>
              <a:spLocks noChangeArrowheads="1"/>
            </p:cNvSpPr>
            <p:nvPr/>
          </p:nvSpPr>
          <p:spPr bwMode="auto">
            <a:xfrm>
              <a:off x="600" y="2115"/>
              <a:ext cx="1664" cy="159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78480" tIns="39240" rIns="78480" bIns="3924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000">
                  <a:solidFill>
                    <a:srgbClr val="000000"/>
                  </a:solidFill>
                  <a:latin typeface="Calibri Light" charset="0"/>
                </a:rPr>
                <a:t>Благоустройство </a:t>
              </a:r>
            </a:p>
          </p:txBody>
        </p:sp>
        <p:sp>
          <p:nvSpPr>
            <p:cNvPr id="10263" name="Rectangle 23"/>
            <p:cNvSpPr>
              <a:spLocks noChangeArrowheads="1"/>
            </p:cNvSpPr>
            <p:nvPr/>
          </p:nvSpPr>
          <p:spPr bwMode="auto">
            <a:xfrm>
              <a:off x="2265" y="2115"/>
              <a:ext cx="579" cy="159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78480" tIns="39240" rIns="78480" bIns="3924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000" dirty="0" smtClean="0">
                  <a:solidFill>
                    <a:srgbClr val="000000"/>
                  </a:solidFill>
                  <a:latin typeface="Calibri Light" charset="0"/>
                </a:rPr>
                <a:t>805,42</a:t>
              </a:r>
              <a:endParaRPr lang="ru-RU" sz="1000" dirty="0">
                <a:solidFill>
                  <a:srgbClr val="000000"/>
                </a:solidFill>
                <a:latin typeface="Calibri Light" charset="0"/>
              </a:endParaRPr>
            </a:p>
          </p:txBody>
        </p:sp>
        <p:sp>
          <p:nvSpPr>
            <p:cNvPr id="10264" name="Rectangle 24"/>
            <p:cNvSpPr>
              <a:spLocks noChangeArrowheads="1"/>
            </p:cNvSpPr>
            <p:nvPr/>
          </p:nvSpPr>
          <p:spPr bwMode="auto">
            <a:xfrm>
              <a:off x="2846" y="2115"/>
              <a:ext cx="1664" cy="159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78480" tIns="39240" rIns="78480" bIns="3924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000">
                  <a:solidFill>
                    <a:srgbClr val="000000"/>
                  </a:solidFill>
                  <a:latin typeface="Calibri Light" charset="0"/>
                </a:rPr>
                <a:t>Благоустройство</a:t>
              </a:r>
            </a:p>
          </p:txBody>
        </p:sp>
        <p:sp>
          <p:nvSpPr>
            <p:cNvPr id="10265" name="Rectangle 25"/>
            <p:cNvSpPr>
              <a:spLocks noChangeArrowheads="1"/>
            </p:cNvSpPr>
            <p:nvPr/>
          </p:nvSpPr>
          <p:spPr bwMode="auto">
            <a:xfrm>
              <a:off x="4513" y="2115"/>
              <a:ext cx="645" cy="159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78480" tIns="39240" rIns="78480" bIns="3924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000" dirty="0" smtClean="0">
                  <a:solidFill>
                    <a:srgbClr val="000000"/>
                  </a:solidFill>
                  <a:latin typeface="Calibri Light" charset="0"/>
                </a:rPr>
                <a:t>805,42</a:t>
              </a:r>
              <a:endParaRPr lang="ru-RU" sz="1000" dirty="0">
                <a:solidFill>
                  <a:srgbClr val="000000"/>
                </a:solidFill>
                <a:latin typeface="Calibri Light" charset="0"/>
              </a:endParaRPr>
            </a:p>
          </p:txBody>
        </p:sp>
        <p:sp>
          <p:nvSpPr>
            <p:cNvPr id="10266" name="Rectangle 26"/>
            <p:cNvSpPr>
              <a:spLocks noChangeArrowheads="1"/>
            </p:cNvSpPr>
            <p:nvPr/>
          </p:nvSpPr>
          <p:spPr bwMode="auto">
            <a:xfrm>
              <a:off x="600" y="2276"/>
              <a:ext cx="1664" cy="159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78480" tIns="39240" rIns="78480" bIns="3924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000">
                  <a:solidFill>
                    <a:srgbClr val="000000"/>
                  </a:solidFill>
                  <a:latin typeface="Calibri Light" charset="0"/>
                </a:rPr>
                <a:t>Не программные направления</a:t>
              </a:r>
            </a:p>
          </p:txBody>
        </p:sp>
        <p:sp>
          <p:nvSpPr>
            <p:cNvPr id="10267" name="Rectangle 27"/>
            <p:cNvSpPr>
              <a:spLocks noChangeArrowheads="1"/>
            </p:cNvSpPr>
            <p:nvPr/>
          </p:nvSpPr>
          <p:spPr bwMode="auto">
            <a:xfrm>
              <a:off x="2265" y="2276"/>
              <a:ext cx="579" cy="159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78480" tIns="39240" rIns="78480" bIns="3924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000" dirty="0" smtClean="0">
                  <a:solidFill>
                    <a:srgbClr val="000000"/>
                  </a:solidFill>
                  <a:latin typeface="Calibri Light" charset="0"/>
                </a:rPr>
                <a:t>3344,91</a:t>
              </a:r>
              <a:endParaRPr lang="ru-RU" sz="1000" dirty="0">
                <a:solidFill>
                  <a:srgbClr val="000000"/>
                </a:solidFill>
                <a:latin typeface="Calibri Light" charset="0"/>
              </a:endParaRPr>
            </a:p>
          </p:txBody>
        </p:sp>
        <p:sp>
          <p:nvSpPr>
            <p:cNvPr id="10268" name="Rectangle 28"/>
            <p:cNvSpPr>
              <a:spLocks noChangeArrowheads="1"/>
            </p:cNvSpPr>
            <p:nvPr/>
          </p:nvSpPr>
          <p:spPr bwMode="auto">
            <a:xfrm>
              <a:off x="2846" y="2276"/>
              <a:ext cx="1664" cy="159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78480" tIns="39240" rIns="78480" bIns="3924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000">
                  <a:solidFill>
                    <a:srgbClr val="000000"/>
                  </a:solidFill>
                  <a:latin typeface="Calibri Light" charset="0"/>
                </a:rPr>
                <a:t>Не программные направления</a:t>
              </a:r>
            </a:p>
          </p:txBody>
        </p:sp>
        <p:sp>
          <p:nvSpPr>
            <p:cNvPr id="10269" name="Rectangle 29"/>
            <p:cNvSpPr>
              <a:spLocks noChangeArrowheads="1"/>
            </p:cNvSpPr>
            <p:nvPr/>
          </p:nvSpPr>
          <p:spPr bwMode="auto">
            <a:xfrm>
              <a:off x="4513" y="2276"/>
              <a:ext cx="645" cy="159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78480" tIns="39240" rIns="78480" bIns="3924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000" dirty="0" smtClean="0">
                  <a:solidFill>
                    <a:srgbClr val="000000"/>
                  </a:solidFill>
                  <a:latin typeface="Calibri Light" charset="0"/>
                </a:rPr>
                <a:t>3177,92</a:t>
              </a:r>
              <a:endParaRPr lang="ru-RU" sz="1000" dirty="0">
                <a:solidFill>
                  <a:srgbClr val="000000"/>
                </a:solidFill>
                <a:latin typeface="Calibri Light" charset="0"/>
              </a:endParaRPr>
            </a:p>
          </p:txBody>
        </p:sp>
        <p:sp>
          <p:nvSpPr>
            <p:cNvPr id="10270" name="Rectangle 30"/>
            <p:cNvSpPr>
              <a:spLocks noChangeArrowheads="1"/>
            </p:cNvSpPr>
            <p:nvPr/>
          </p:nvSpPr>
          <p:spPr bwMode="auto">
            <a:xfrm>
              <a:off x="600" y="2437"/>
              <a:ext cx="1664" cy="159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78480" tIns="39240" rIns="78480" bIns="3924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000">
                  <a:solidFill>
                    <a:srgbClr val="000000"/>
                  </a:solidFill>
                  <a:latin typeface="Calibri Light" charset="0"/>
                </a:rPr>
                <a:t>Военные комиссариаты</a:t>
              </a:r>
            </a:p>
          </p:txBody>
        </p:sp>
        <p:sp>
          <p:nvSpPr>
            <p:cNvPr id="10271" name="Rectangle 31"/>
            <p:cNvSpPr>
              <a:spLocks noChangeArrowheads="1"/>
            </p:cNvSpPr>
            <p:nvPr/>
          </p:nvSpPr>
          <p:spPr bwMode="auto">
            <a:xfrm>
              <a:off x="2265" y="2437"/>
              <a:ext cx="579" cy="159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78480" tIns="39240" rIns="78480" bIns="3924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000" dirty="0" smtClean="0">
                  <a:solidFill>
                    <a:srgbClr val="000000"/>
                  </a:solidFill>
                  <a:latin typeface="Calibri Light" charset="0"/>
                </a:rPr>
                <a:t>101,00</a:t>
              </a:r>
              <a:endParaRPr lang="ru-RU" sz="1000" dirty="0">
                <a:solidFill>
                  <a:srgbClr val="000000"/>
                </a:solidFill>
                <a:latin typeface="Calibri Light" charset="0"/>
              </a:endParaRPr>
            </a:p>
          </p:txBody>
        </p:sp>
        <p:sp>
          <p:nvSpPr>
            <p:cNvPr id="10272" name="Rectangle 32"/>
            <p:cNvSpPr>
              <a:spLocks noChangeArrowheads="1"/>
            </p:cNvSpPr>
            <p:nvPr/>
          </p:nvSpPr>
          <p:spPr bwMode="auto">
            <a:xfrm>
              <a:off x="2846" y="2437"/>
              <a:ext cx="1664" cy="159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78480" tIns="39240" rIns="78480" bIns="3924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000">
                  <a:solidFill>
                    <a:srgbClr val="000000"/>
                  </a:solidFill>
                  <a:latin typeface="Calibri Light" charset="0"/>
                </a:rPr>
                <a:t>Военные комиссариаты</a:t>
              </a:r>
            </a:p>
          </p:txBody>
        </p:sp>
        <p:sp>
          <p:nvSpPr>
            <p:cNvPr id="10273" name="Rectangle 33"/>
            <p:cNvSpPr>
              <a:spLocks noChangeArrowheads="1"/>
            </p:cNvSpPr>
            <p:nvPr/>
          </p:nvSpPr>
          <p:spPr bwMode="auto">
            <a:xfrm>
              <a:off x="4513" y="2437"/>
              <a:ext cx="645" cy="159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78480" tIns="39240" rIns="78480" bIns="3924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000" dirty="0" smtClean="0">
                  <a:solidFill>
                    <a:srgbClr val="000000"/>
                  </a:solidFill>
                  <a:latin typeface="Calibri Light" charset="0"/>
                </a:rPr>
                <a:t>101,00</a:t>
              </a:r>
              <a:endParaRPr lang="ru-RU" sz="1000" dirty="0">
                <a:solidFill>
                  <a:srgbClr val="000000"/>
                </a:solidFill>
                <a:latin typeface="Calibri Light" charset="0"/>
              </a:endParaRPr>
            </a:p>
          </p:txBody>
        </p:sp>
        <p:sp>
          <p:nvSpPr>
            <p:cNvPr id="10274" name="Rectangle 34"/>
            <p:cNvSpPr>
              <a:spLocks noChangeArrowheads="1"/>
            </p:cNvSpPr>
            <p:nvPr/>
          </p:nvSpPr>
          <p:spPr bwMode="auto">
            <a:xfrm>
              <a:off x="600" y="2598"/>
              <a:ext cx="1664" cy="159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78480" tIns="39240" rIns="78480" bIns="3924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000">
                  <a:solidFill>
                    <a:srgbClr val="000000"/>
                  </a:solidFill>
                  <a:latin typeface="Calibri Light" charset="0"/>
                </a:rPr>
                <a:t>Присяжные заседатели</a:t>
              </a:r>
            </a:p>
          </p:txBody>
        </p:sp>
        <p:sp>
          <p:nvSpPr>
            <p:cNvPr id="10275" name="Rectangle 35"/>
            <p:cNvSpPr>
              <a:spLocks noChangeArrowheads="1"/>
            </p:cNvSpPr>
            <p:nvPr/>
          </p:nvSpPr>
          <p:spPr bwMode="auto">
            <a:xfrm>
              <a:off x="2265" y="2598"/>
              <a:ext cx="579" cy="159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78480" tIns="39240" rIns="78480" bIns="3924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000" dirty="0" smtClean="0">
                  <a:solidFill>
                    <a:srgbClr val="000000"/>
                  </a:solidFill>
                  <a:latin typeface="Calibri Light" charset="0"/>
                </a:rPr>
                <a:t>0,0</a:t>
              </a:r>
              <a:endParaRPr lang="ru-RU" sz="1000" dirty="0">
                <a:solidFill>
                  <a:srgbClr val="000000"/>
                </a:solidFill>
                <a:latin typeface="Calibri Light" charset="0"/>
              </a:endParaRPr>
            </a:p>
          </p:txBody>
        </p:sp>
        <p:sp>
          <p:nvSpPr>
            <p:cNvPr id="10276" name="Rectangle 36"/>
            <p:cNvSpPr>
              <a:spLocks noChangeArrowheads="1"/>
            </p:cNvSpPr>
            <p:nvPr/>
          </p:nvSpPr>
          <p:spPr bwMode="auto">
            <a:xfrm>
              <a:off x="2846" y="2598"/>
              <a:ext cx="1664" cy="159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78480" tIns="39240" rIns="78480" bIns="3924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000">
                  <a:solidFill>
                    <a:srgbClr val="000000"/>
                  </a:solidFill>
                  <a:latin typeface="Calibri Light" charset="0"/>
                </a:rPr>
                <a:t>Присяжные заседатели</a:t>
              </a:r>
            </a:p>
          </p:txBody>
        </p:sp>
        <p:sp>
          <p:nvSpPr>
            <p:cNvPr id="10277" name="Rectangle 37"/>
            <p:cNvSpPr>
              <a:spLocks noChangeArrowheads="1"/>
            </p:cNvSpPr>
            <p:nvPr/>
          </p:nvSpPr>
          <p:spPr bwMode="auto">
            <a:xfrm>
              <a:off x="4513" y="2598"/>
              <a:ext cx="645" cy="159"/>
            </a:xfrm>
            <a:prstGeom prst="rect">
              <a:avLst/>
            </a:prstGeom>
            <a:solidFill>
              <a:srgbClr val="D0E4EB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78480" tIns="39240" rIns="78480" bIns="3924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000" dirty="0" smtClean="0">
                  <a:solidFill>
                    <a:srgbClr val="000000"/>
                  </a:solidFill>
                  <a:latin typeface="Calibri Light" charset="0"/>
                </a:rPr>
                <a:t>0,00</a:t>
              </a:r>
              <a:endParaRPr lang="ru-RU" sz="1000" dirty="0">
                <a:solidFill>
                  <a:srgbClr val="000000"/>
                </a:solidFill>
                <a:latin typeface="Calibri Light" charset="0"/>
              </a:endParaRPr>
            </a:p>
          </p:txBody>
        </p:sp>
        <p:sp>
          <p:nvSpPr>
            <p:cNvPr id="10278" name="Rectangle 38"/>
            <p:cNvSpPr>
              <a:spLocks noChangeArrowheads="1"/>
            </p:cNvSpPr>
            <p:nvPr/>
          </p:nvSpPr>
          <p:spPr bwMode="auto">
            <a:xfrm>
              <a:off x="600" y="2759"/>
              <a:ext cx="1664" cy="342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78480" tIns="39240" rIns="78480" bIns="3924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000">
                  <a:solidFill>
                    <a:srgbClr val="000000"/>
                  </a:solidFill>
                  <a:latin typeface="Calibri Light" charset="0"/>
                </a:rPr>
                <a:t>Исполнение отдельных полномочий Фурмановского муниципального района</a:t>
              </a:r>
            </a:p>
          </p:txBody>
        </p:sp>
        <p:sp>
          <p:nvSpPr>
            <p:cNvPr id="10279" name="Rectangle 39"/>
            <p:cNvSpPr>
              <a:spLocks noChangeArrowheads="1"/>
            </p:cNvSpPr>
            <p:nvPr/>
          </p:nvSpPr>
          <p:spPr bwMode="auto">
            <a:xfrm>
              <a:off x="2265" y="2759"/>
              <a:ext cx="579" cy="342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78480" tIns="39240" rIns="78480" bIns="3924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000" dirty="0" smtClean="0">
                  <a:solidFill>
                    <a:srgbClr val="000000"/>
                  </a:solidFill>
                  <a:latin typeface="Calibri Light" charset="0"/>
                </a:rPr>
                <a:t>2794,75</a:t>
              </a:r>
              <a:endParaRPr lang="ru-RU" sz="1000" dirty="0">
                <a:solidFill>
                  <a:srgbClr val="000000"/>
                </a:solidFill>
                <a:latin typeface="Calibri Light" charset="0"/>
              </a:endParaRPr>
            </a:p>
          </p:txBody>
        </p:sp>
        <p:sp>
          <p:nvSpPr>
            <p:cNvPr id="10280" name="Rectangle 40"/>
            <p:cNvSpPr>
              <a:spLocks noChangeArrowheads="1"/>
            </p:cNvSpPr>
            <p:nvPr/>
          </p:nvSpPr>
          <p:spPr bwMode="auto">
            <a:xfrm>
              <a:off x="2846" y="2759"/>
              <a:ext cx="1664" cy="342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78480" tIns="39240" rIns="78480" bIns="3924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000">
                  <a:solidFill>
                    <a:srgbClr val="000000"/>
                  </a:solidFill>
                  <a:latin typeface="Calibri Light" charset="0"/>
                </a:rPr>
                <a:t>Исполнение отдельных полномочий Фурмановского муниципального района</a:t>
              </a:r>
            </a:p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endParaRPr lang="ru-RU" sz="1000">
                <a:solidFill>
                  <a:srgbClr val="000000"/>
                </a:solidFill>
                <a:latin typeface="Calibri Light" charset="0"/>
              </a:endParaRPr>
            </a:p>
          </p:txBody>
        </p:sp>
        <p:sp>
          <p:nvSpPr>
            <p:cNvPr id="10281" name="Rectangle 41"/>
            <p:cNvSpPr>
              <a:spLocks noChangeArrowheads="1"/>
            </p:cNvSpPr>
            <p:nvPr/>
          </p:nvSpPr>
          <p:spPr bwMode="auto">
            <a:xfrm>
              <a:off x="4513" y="2759"/>
              <a:ext cx="645" cy="342"/>
            </a:xfrm>
            <a:prstGeom prst="rect">
              <a:avLst/>
            </a:prstGeom>
            <a:solidFill>
              <a:srgbClr val="E9F2F5"/>
            </a:solidFill>
            <a:ln w="9525" cap="flat">
              <a:noFill/>
              <a:round/>
              <a:headEnd/>
              <a:tailEnd/>
            </a:ln>
            <a:effectLst/>
          </p:spPr>
          <p:txBody>
            <a:bodyPr lIns="78480" tIns="39240" rIns="78480" bIns="39240"/>
            <a:lstStyle/>
            <a:p>
              <a:pPr algn="ctr" hangingPunct="1">
                <a:lnSpc>
                  <a:spcPct val="102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sz="1000" dirty="0" smtClean="0">
                  <a:solidFill>
                    <a:srgbClr val="000000"/>
                  </a:solidFill>
                  <a:latin typeface="Calibri Light" charset="0"/>
                </a:rPr>
                <a:t>2468,56</a:t>
              </a:r>
              <a:endParaRPr lang="ru-RU" sz="1000" dirty="0">
                <a:solidFill>
                  <a:srgbClr val="000000"/>
                </a:solidFill>
                <a:latin typeface="Calibri Light" charset="0"/>
              </a:endParaRPr>
            </a:p>
          </p:txBody>
        </p:sp>
        <p:sp>
          <p:nvSpPr>
            <p:cNvPr id="10282" name="Line 42"/>
            <p:cNvSpPr>
              <a:spLocks noChangeShapeType="1"/>
            </p:cNvSpPr>
            <p:nvPr/>
          </p:nvSpPr>
          <p:spPr bwMode="auto">
            <a:xfrm>
              <a:off x="600" y="405"/>
              <a:ext cx="4558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283" name="Line 43"/>
            <p:cNvSpPr>
              <a:spLocks noChangeShapeType="1"/>
            </p:cNvSpPr>
            <p:nvPr/>
          </p:nvSpPr>
          <p:spPr bwMode="auto">
            <a:xfrm>
              <a:off x="600" y="665"/>
              <a:ext cx="224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284" name="Line 44"/>
            <p:cNvSpPr>
              <a:spLocks noChangeShapeType="1"/>
            </p:cNvSpPr>
            <p:nvPr/>
          </p:nvSpPr>
          <p:spPr bwMode="auto">
            <a:xfrm>
              <a:off x="2846" y="665"/>
              <a:ext cx="2311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285" name="Line 45"/>
            <p:cNvSpPr>
              <a:spLocks noChangeShapeType="1"/>
            </p:cNvSpPr>
            <p:nvPr/>
          </p:nvSpPr>
          <p:spPr bwMode="auto">
            <a:xfrm>
              <a:off x="600" y="925"/>
              <a:ext cx="166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286" name="Line 46"/>
            <p:cNvSpPr>
              <a:spLocks noChangeShapeType="1"/>
            </p:cNvSpPr>
            <p:nvPr/>
          </p:nvSpPr>
          <p:spPr bwMode="auto">
            <a:xfrm>
              <a:off x="2265" y="925"/>
              <a:ext cx="579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287" name="Line 47"/>
            <p:cNvSpPr>
              <a:spLocks noChangeShapeType="1"/>
            </p:cNvSpPr>
            <p:nvPr/>
          </p:nvSpPr>
          <p:spPr bwMode="auto">
            <a:xfrm>
              <a:off x="2846" y="925"/>
              <a:ext cx="166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288" name="Line 48"/>
            <p:cNvSpPr>
              <a:spLocks noChangeShapeType="1"/>
            </p:cNvSpPr>
            <p:nvPr/>
          </p:nvSpPr>
          <p:spPr bwMode="auto">
            <a:xfrm>
              <a:off x="4513" y="925"/>
              <a:ext cx="64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289" name="Line 49"/>
            <p:cNvSpPr>
              <a:spLocks noChangeShapeType="1"/>
            </p:cNvSpPr>
            <p:nvPr/>
          </p:nvSpPr>
          <p:spPr bwMode="auto">
            <a:xfrm>
              <a:off x="600" y="1176"/>
              <a:ext cx="166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290" name="Line 50"/>
            <p:cNvSpPr>
              <a:spLocks noChangeShapeType="1"/>
            </p:cNvSpPr>
            <p:nvPr/>
          </p:nvSpPr>
          <p:spPr bwMode="auto">
            <a:xfrm>
              <a:off x="2265" y="1176"/>
              <a:ext cx="579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291" name="Line 51"/>
            <p:cNvSpPr>
              <a:spLocks noChangeShapeType="1"/>
            </p:cNvSpPr>
            <p:nvPr/>
          </p:nvSpPr>
          <p:spPr bwMode="auto">
            <a:xfrm>
              <a:off x="2846" y="1176"/>
              <a:ext cx="166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292" name="Line 52"/>
            <p:cNvSpPr>
              <a:spLocks noChangeShapeType="1"/>
            </p:cNvSpPr>
            <p:nvPr/>
          </p:nvSpPr>
          <p:spPr bwMode="auto">
            <a:xfrm>
              <a:off x="4513" y="1176"/>
              <a:ext cx="64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293" name="Line 53"/>
            <p:cNvSpPr>
              <a:spLocks noChangeShapeType="1"/>
            </p:cNvSpPr>
            <p:nvPr/>
          </p:nvSpPr>
          <p:spPr bwMode="auto">
            <a:xfrm>
              <a:off x="600" y="1428"/>
              <a:ext cx="166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294" name="Line 54"/>
            <p:cNvSpPr>
              <a:spLocks noChangeShapeType="1"/>
            </p:cNvSpPr>
            <p:nvPr/>
          </p:nvSpPr>
          <p:spPr bwMode="auto">
            <a:xfrm>
              <a:off x="2265" y="1428"/>
              <a:ext cx="579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295" name="Line 55"/>
            <p:cNvSpPr>
              <a:spLocks noChangeShapeType="1"/>
            </p:cNvSpPr>
            <p:nvPr/>
          </p:nvSpPr>
          <p:spPr bwMode="auto">
            <a:xfrm>
              <a:off x="2846" y="1428"/>
              <a:ext cx="166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296" name="Line 56"/>
            <p:cNvSpPr>
              <a:spLocks noChangeShapeType="1"/>
            </p:cNvSpPr>
            <p:nvPr/>
          </p:nvSpPr>
          <p:spPr bwMode="auto">
            <a:xfrm>
              <a:off x="4513" y="1428"/>
              <a:ext cx="64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297" name="Line 57"/>
            <p:cNvSpPr>
              <a:spLocks noChangeShapeType="1"/>
            </p:cNvSpPr>
            <p:nvPr/>
          </p:nvSpPr>
          <p:spPr bwMode="auto">
            <a:xfrm>
              <a:off x="600" y="1771"/>
              <a:ext cx="166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298" name="Line 58"/>
            <p:cNvSpPr>
              <a:spLocks noChangeShapeType="1"/>
            </p:cNvSpPr>
            <p:nvPr/>
          </p:nvSpPr>
          <p:spPr bwMode="auto">
            <a:xfrm>
              <a:off x="2265" y="1771"/>
              <a:ext cx="579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299" name="Line 59"/>
            <p:cNvSpPr>
              <a:spLocks noChangeShapeType="1"/>
            </p:cNvSpPr>
            <p:nvPr/>
          </p:nvSpPr>
          <p:spPr bwMode="auto">
            <a:xfrm>
              <a:off x="2846" y="1771"/>
              <a:ext cx="166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00" name="Line 60"/>
            <p:cNvSpPr>
              <a:spLocks noChangeShapeType="1"/>
            </p:cNvSpPr>
            <p:nvPr/>
          </p:nvSpPr>
          <p:spPr bwMode="auto">
            <a:xfrm>
              <a:off x="4513" y="1771"/>
              <a:ext cx="64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01" name="Line 61"/>
            <p:cNvSpPr>
              <a:spLocks noChangeShapeType="1"/>
            </p:cNvSpPr>
            <p:nvPr/>
          </p:nvSpPr>
          <p:spPr bwMode="auto">
            <a:xfrm>
              <a:off x="600" y="2115"/>
              <a:ext cx="166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02" name="Line 62"/>
            <p:cNvSpPr>
              <a:spLocks noChangeShapeType="1"/>
            </p:cNvSpPr>
            <p:nvPr/>
          </p:nvSpPr>
          <p:spPr bwMode="auto">
            <a:xfrm>
              <a:off x="2265" y="2115"/>
              <a:ext cx="579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03" name="Line 63"/>
            <p:cNvSpPr>
              <a:spLocks noChangeShapeType="1"/>
            </p:cNvSpPr>
            <p:nvPr/>
          </p:nvSpPr>
          <p:spPr bwMode="auto">
            <a:xfrm>
              <a:off x="2846" y="2115"/>
              <a:ext cx="166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04" name="Line 64"/>
            <p:cNvSpPr>
              <a:spLocks noChangeShapeType="1"/>
            </p:cNvSpPr>
            <p:nvPr/>
          </p:nvSpPr>
          <p:spPr bwMode="auto">
            <a:xfrm>
              <a:off x="4513" y="2115"/>
              <a:ext cx="64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05" name="Line 65"/>
            <p:cNvSpPr>
              <a:spLocks noChangeShapeType="1"/>
            </p:cNvSpPr>
            <p:nvPr/>
          </p:nvSpPr>
          <p:spPr bwMode="auto">
            <a:xfrm>
              <a:off x="600" y="2276"/>
              <a:ext cx="166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06" name="Line 66"/>
            <p:cNvSpPr>
              <a:spLocks noChangeShapeType="1"/>
            </p:cNvSpPr>
            <p:nvPr/>
          </p:nvSpPr>
          <p:spPr bwMode="auto">
            <a:xfrm>
              <a:off x="2265" y="2276"/>
              <a:ext cx="579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07" name="Line 67"/>
            <p:cNvSpPr>
              <a:spLocks noChangeShapeType="1"/>
            </p:cNvSpPr>
            <p:nvPr/>
          </p:nvSpPr>
          <p:spPr bwMode="auto">
            <a:xfrm>
              <a:off x="2846" y="2276"/>
              <a:ext cx="166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08" name="Line 68"/>
            <p:cNvSpPr>
              <a:spLocks noChangeShapeType="1"/>
            </p:cNvSpPr>
            <p:nvPr/>
          </p:nvSpPr>
          <p:spPr bwMode="auto">
            <a:xfrm>
              <a:off x="4513" y="2276"/>
              <a:ext cx="64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09" name="Line 69"/>
            <p:cNvSpPr>
              <a:spLocks noChangeShapeType="1"/>
            </p:cNvSpPr>
            <p:nvPr/>
          </p:nvSpPr>
          <p:spPr bwMode="auto">
            <a:xfrm>
              <a:off x="600" y="2437"/>
              <a:ext cx="166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10" name="Line 70"/>
            <p:cNvSpPr>
              <a:spLocks noChangeShapeType="1"/>
            </p:cNvSpPr>
            <p:nvPr/>
          </p:nvSpPr>
          <p:spPr bwMode="auto">
            <a:xfrm>
              <a:off x="2265" y="2437"/>
              <a:ext cx="579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11" name="Line 71"/>
            <p:cNvSpPr>
              <a:spLocks noChangeShapeType="1"/>
            </p:cNvSpPr>
            <p:nvPr/>
          </p:nvSpPr>
          <p:spPr bwMode="auto">
            <a:xfrm>
              <a:off x="2846" y="2437"/>
              <a:ext cx="166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12" name="Line 72"/>
            <p:cNvSpPr>
              <a:spLocks noChangeShapeType="1"/>
            </p:cNvSpPr>
            <p:nvPr/>
          </p:nvSpPr>
          <p:spPr bwMode="auto">
            <a:xfrm>
              <a:off x="4513" y="2437"/>
              <a:ext cx="64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13" name="Line 73"/>
            <p:cNvSpPr>
              <a:spLocks noChangeShapeType="1"/>
            </p:cNvSpPr>
            <p:nvPr/>
          </p:nvSpPr>
          <p:spPr bwMode="auto">
            <a:xfrm>
              <a:off x="600" y="2598"/>
              <a:ext cx="166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14" name="Line 74"/>
            <p:cNvSpPr>
              <a:spLocks noChangeShapeType="1"/>
            </p:cNvSpPr>
            <p:nvPr/>
          </p:nvSpPr>
          <p:spPr bwMode="auto">
            <a:xfrm>
              <a:off x="2265" y="2598"/>
              <a:ext cx="579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15" name="Line 75"/>
            <p:cNvSpPr>
              <a:spLocks noChangeShapeType="1"/>
            </p:cNvSpPr>
            <p:nvPr/>
          </p:nvSpPr>
          <p:spPr bwMode="auto">
            <a:xfrm>
              <a:off x="2846" y="2598"/>
              <a:ext cx="166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16" name="Line 76"/>
            <p:cNvSpPr>
              <a:spLocks noChangeShapeType="1"/>
            </p:cNvSpPr>
            <p:nvPr/>
          </p:nvSpPr>
          <p:spPr bwMode="auto">
            <a:xfrm>
              <a:off x="4513" y="2598"/>
              <a:ext cx="64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17" name="Line 77"/>
            <p:cNvSpPr>
              <a:spLocks noChangeShapeType="1"/>
            </p:cNvSpPr>
            <p:nvPr/>
          </p:nvSpPr>
          <p:spPr bwMode="auto">
            <a:xfrm>
              <a:off x="600" y="2759"/>
              <a:ext cx="166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18" name="Line 78"/>
            <p:cNvSpPr>
              <a:spLocks noChangeShapeType="1"/>
            </p:cNvSpPr>
            <p:nvPr/>
          </p:nvSpPr>
          <p:spPr bwMode="auto">
            <a:xfrm>
              <a:off x="2265" y="2759"/>
              <a:ext cx="579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19" name="Line 79"/>
            <p:cNvSpPr>
              <a:spLocks noChangeShapeType="1"/>
            </p:cNvSpPr>
            <p:nvPr/>
          </p:nvSpPr>
          <p:spPr bwMode="auto">
            <a:xfrm>
              <a:off x="2846" y="2759"/>
              <a:ext cx="166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20" name="Line 80"/>
            <p:cNvSpPr>
              <a:spLocks noChangeShapeType="1"/>
            </p:cNvSpPr>
            <p:nvPr/>
          </p:nvSpPr>
          <p:spPr bwMode="auto">
            <a:xfrm>
              <a:off x="4513" y="2759"/>
              <a:ext cx="64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21" name="Line 81"/>
            <p:cNvSpPr>
              <a:spLocks noChangeShapeType="1"/>
            </p:cNvSpPr>
            <p:nvPr/>
          </p:nvSpPr>
          <p:spPr bwMode="auto">
            <a:xfrm>
              <a:off x="600" y="3103"/>
              <a:ext cx="166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22" name="Line 82"/>
            <p:cNvSpPr>
              <a:spLocks noChangeShapeType="1"/>
            </p:cNvSpPr>
            <p:nvPr/>
          </p:nvSpPr>
          <p:spPr bwMode="auto">
            <a:xfrm>
              <a:off x="2265" y="3103"/>
              <a:ext cx="579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23" name="Line 83"/>
            <p:cNvSpPr>
              <a:spLocks noChangeShapeType="1"/>
            </p:cNvSpPr>
            <p:nvPr/>
          </p:nvSpPr>
          <p:spPr bwMode="auto">
            <a:xfrm>
              <a:off x="2846" y="3103"/>
              <a:ext cx="1664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24" name="Line 84"/>
            <p:cNvSpPr>
              <a:spLocks noChangeShapeType="1"/>
            </p:cNvSpPr>
            <p:nvPr/>
          </p:nvSpPr>
          <p:spPr bwMode="auto">
            <a:xfrm>
              <a:off x="4513" y="3103"/>
              <a:ext cx="645" cy="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25" name="Line 85"/>
            <p:cNvSpPr>
              <a:spLocks noChangeShapeType="1"/>
            </p:cNvSpPr>
            <p:nvPr/>
          </p:nvSpPr>
          <p:spPr bwMode="auto">
            <a:xfrm>
              <a:off x="600" y="405"/>
              <a:ext cx="0" cy="25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26" name="Line 86"/>
            <p:cNvSpPr>
              <a:spLocks noChangeShapeType="1"/>
            </p:cNvSpPr>
            <p:nvPr/>
          </p:nvSpPr>
          <p:spPr bwMode="auto">
            <a:xfrm>
              <a:off x="600" y="665"/>
              <a:ext cx="0" cy="25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27" name="Line 87"/>
            <p:cNvSpPr>
              <a:spLocks noChangeShapeType="1"/>
            </p:cNvSpPr>
            <p:nvPr/>
          </p:nvSpPr>
          <p:spPr bwMode="auto">
            <a:xfrm>
              <a:off x="600" y="925"/>
              <a:ext cx="0" cy="25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28" name="Line 88"/>
            <p:cNvSpPr>
              <a:spLocks noChangeShapeType="1"/>
            </p:cNvSpPr>
            <p:nvPr/>
          </p:nvSpPr>
          <p:spPr bwMode="auto">
            <a:xfrm>
              <a:off x="600" y="1176"/>
              <a:ext cx="0" cy="25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29" name="Line 89"/>
            <p:cNvSpPr>
              <a:spLocks noChangeShapeType="1"/>
            </p:cNvSpPr>
            <p:nvPr/>
          </p:nvSpPr>
          <p:spPr bwMode="auto">
            <a:xfrm>
              <a:off x="600" y="1428"/>
              <a:ext cx="0" cy="34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30" name="Line 90"/>
            <p:cNvSpPr>
              <a:spLocks noChangeShapeType="1"/>
            </p:cNvSpPr>
            <p:nvPr/>
          </p:nvSpPr>
          <p:spPr bwMode="auto">
            <a:xfrm>
              <a:off x="600" y="1771"/>
              <a:ext cx="0" cy="34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31" name="Line 91"/>
            <p:cNvSpPr>
              <a:spLocks noChangeShapeType="1"/>
            </p:cNvSpPr>
            <p:nvPr/>
          </p:nvSpPr>
          <p:spPr bwMode="auto">
            <a:xfrm>
              <a:off x="600" y="2115"/>
              <a:ext cx="0" cy="15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32" name="Line 92"/>
            <p:cNvSpPr>
              <a:spLocks noChangeShapeType="1"/>
            </p:cNvSpPr>
            <p:nvPr/>
          </p:nvSpPr>
          <p:spPr bwMode="auto">
            <a:xfrm>
              <a:off x="600" y="2276"/>
              <a:ext cx="0" cy="15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33" name="Line 93"/>
            <p:cNvSpPr>
              <a:spLocks noChangeShapeType="1"/>
            </p:cNvSpPr>
            <p:nvPr/>
          </p:nvSpPr>
          <p:spPr bwMode="auto">
            <a:xfrm>
              <a:off x="600" y="2437"/>
              <a:ext cx="0" cy="15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34" name="Line 94"/>
            <p:cNvSpPr>
              <a:spLocks noChangeShapeType="1"/>
            </p:cNvSpPr>
            <p:nvPr/>
          </p:nvSpPr>
          <p:spPr bwMode="auto">
            <a:xfrm>
              <a:off x="600" y="2598"/>
              <a:ext cx="0" cy="15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35" name="Line 95"/>
            <p:cNvSpPr>
              <a:spLocks noChangeShapeType="1"/>
            </p:cNvSpPr>
            <p:nvPr/>
          </p:nvSpPr>
          <p:spPr bwMode="auto">
            <a:xfrm>
              <a:off x="600" y="2759"/>
              <a:ext cx="0" cy="342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36" name="Line 96"/>
            <p:cNvSpPr>
              <a:spLocks noChangeShapeType="1"/>
            </p:cNvSpPr>
            <p:nvPr/>
          </p:nvSpPr>
          <p:spPr bwMode="auto">
            <a:xfrm>
              <a:off x="2265" y="925"/>
              <a:ext cx="0" cy="25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37" name="Line 97"/>
            <p:cNvSpPr>
              <a:spLocks noChangeShapeType="1"/>
            </p:cNvSpPr>
            <p:nvPr/>
          </p:nvSpPr>
          <p:spPr bwMode="auto">
            <a:xfrm>
              <a:off x="2265" y="1176"/>
              <a:ext cx="0" cy="25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38" name="Line 98"/>
            <p:cNvSpPr>
              <a:spLocks noChangeShapeType="1"/>
            </p:cNvSpPr>
            <p:nvPr/>
          </p:nvSpPr>
          <p:spPr bwMode="auto">
            <a:xfrm>
              <a:off x="2265" y="1428"/>
              <a:ext cx="0" cy="34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39" name="Line 99"/>
            <p:cNvSpPr>
              <a:spLocks noChangeShapeType="1"/>
            </p:cNvSpPr>
            <p:nvPr/>
          </p:nvSpPr>
          <p:spPr bwMode="auto">
            <a:xfrm>
              <a:off x="2265" y="1771"/>
              <a:ext cx="0" cy="34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40" name="Line 100"/>
            <p:cNvSpPr>
              <a:spLocks noChangeShapeType="1"/>
            </p:cNvSpPr>
            <p:nvPr/>
          </p:nvSpPr>
          <p:spPr bwMode="auto">
            <a:xfrm>
              <a:off x="2265" y="2115"/>
              <a:ext cx="0" cy="15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41" name="Line 101"/>
            <p:cNvSpPr>
              <a:spLocks noChangeShapeType="1"/>
            </p:cNvSpPr>
            <p:nvPr/>
          </p:nvSpPr>
          <p:spPr bwMode="auto">
            <a:xfrm>
              <a:off x="2265" y="2276"/>
              <a:ext cx="0" cy="15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42" name="Line 102"/>
            <p:cNvSpPr>
              <a:spLocks noChangeShapeType="1"/>
            </p:cNvSpPr>
            <p:nvPr/>
          </p:nvSpPr>
          <p:spPr bwMode="auto">
            <a:xfrm>
              <a:off x="2265" y="2437"/>
              <a:ext cx="0" cy="15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43" name="Line 103"/>
            <p:cNvSpPr>
              <a:spLocks noChangeShapeType="1"/>
            </p:cNvSpPr>
            <p:nvPr/>
          </p:nvSpPr>
          <p:spPr bwMode="auto">
            <a:xfrm>
              <a:off x="2265" y="2598"/>
              <a:ext cx="0" cy="15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44" name="Line 104"/>
            <p:cNvSpPr>
              <a:spLocks noChangeShapeType="1"/>
            </p:cNvSpPr>
            <p:nvPr/>
          </p:nvSpPr>
          <p:spPr bwMode="auto">
            <a:xfrm>
              <a:off x="2265" y="2759"/>
              <a:ext cx="0" cy="342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45" name="Line 105"/>
            <p:cNvSpPr>
              <a:spLocks noChangeShapeType="1"/>
            </p:cNvSpPr>
            <p:nvPr/>
          </p:nvSpPr>
          <p:spPr bwMode="auto">
            <a:xfrm>
              <a:off x="2846" y="665"/>
              <a:ext cx="0" cy="25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46" name="Line 106"/>
            <p:cNvSpPr>
              <a:spLocks noChangeShapeType="1"/>
            </p:cNvSpPr>
            <p:nvPr/>
          </p:nvSpPr>
          <p:spPr bwMode="auto">
            <a:xfrm>
              <a:off x="2846" y="925"/>
              <a:ext cx="0" cy="25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47" name="Line 107"/>
            <p:cNvSpPr>
              <a:spLocks noChangeShapeType="1"/>
            </p:cNvSpPr>
            <p:nvPr/>
          </p:nvSpPr>
          <p:spPr bwMode="auto">
            <a:xfrm>
              <a:off x="2846" y="1176"/>
              <a:ext cx="0" cy="25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48" name="Line 108"/>
            <p:cNvSpPr>
              <a:spLocks noChangeShapeType="1"/>
            </p:cNvSpPr>
            <p:nvPr/>
          </p:nvSpPr>
          <p:spPr bwMode="auto">
            <a:xfrm>
              <a:off x="2846" y="1428"/>
              <a:ext cx="0" cy="34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49" name="Line 109"/>
            <p:cNvSpPr>
              <a:spLocks noChangeShapeType="1"/>
            </p:cNvSpPr>
            <p:nvPr/>
          </p:nvSpPr>
          <p:spPr bwMode="auto">
            <a:xfrm>
              <a:off x="2846" y="1771"/>
              <a:ext cx="0" cy="34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50" name="Line 110"/>
            <p:cNvSpPr>
              <a:spLocks noChangeShapeType="1"/>
            </p:cNvSpPr>
            <p:nvPr/>
          </p:nvSpPr>
          <p:spPr bwMode="auto">
            <a:xfrm>
              <a:off x="2846" y="2115"/>
              <a:ext cx="0" cy="15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51" name="Line 111"/>
            <p:cNvSpPr>
              <a:spLocks noChangeShapeType="1"/>
            </p:cNvSpPr>
            <p:nvPr/>
          </p:nvSpPr>
          <p:spPr bwMode="auto">
            <a:xfrm>
              <a:off x="2846" y="2276"/>
              <a:ext cx="0" cy="15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52" name="Line 112"/>
            <p:cNvSpPr>
              <a:spLocks noChangeShapeType="1"/>
            </p:cNvSpPr>
            <p:nvPr/>
          </p:nvSpPr>
          <p:spPr bwMode="auto">
            <a:xfrm>
              <a:off x="2846" y="2437"/>
              <a:ext cx="0" cy="15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53" name="Line 113"/>
            <p:cNvSpPr>
              <a:spLocks noChangeShapeType="1"/>
            </p:cNvSpPr>
            <p:nvPr/>
          </p:nvSpPr>
          <p:spPr bwMode="auto">
            <a:xfrm>
              <a:off x="2846" y="2598"/>
              <a:ext cx="0" cy="15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54" name="Line 114"/>
            <p:cNvSpPr>
              <a:spLocks noChangeShapeType="1"/>
            </p:cNvSpPr>
            <p:nvPr/>
          </p:nvSpPr>
          <p:spPr bwMode="auto">
            <a:xfrm>
              <a:off x="2846" y="2759"/>
              <a:ext cx="0" cy="342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55" name="Line 115"/>
            <p:cNvSpPr>
              <a:spLocks noChangeShapeType="1"/>
            </p:cNvSpPr>
            <p:nvPr/>
          </p:nvSpPr>
          <p:spPr bwMode="auto">
            <a:xfrm>
              <a:off x="4513" y="925"/>
              <a:ext cx="0" cy="25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56" name="Line 116"/>
            <p:cNvSpPr>
              <a:spLocks noChangeShapeType="1"/>
            </p:cNvSpPr>
            <p:nvPr/>
          </p:nvSpPr>
          <p:spPr bwMode="auto">
            <a:xfrm>
              <a:off x="4513" y="1176"/>
              <a:ext cx="0" cy="25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57" name="Line 117"/>
            <p:cNvSpPr>
              <a:spLocks noChangeShapeType="1"/>
            </p:cNvSpPr>
            <p:nvPr/>
          </p:nvSpPr>
          <p:spPr bwMode="auto">
            <a:xfrm>
              <a:off x="4513" y="1428"/>
              <a:ext cx="0" cy="34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58" name="Line 118"/>
            <p:cNvSpPr>
              <a:spLocks noChangeShapeType="1"/>
            </p:cNvSpPr>
            <p:nvPr/>
          </p:nvSpPr>
          <p:spPr bwMode="auto">
            <a:xfrm>
              <a:off x="4513" y="1771"/>
              <a:ext cx="0" cy="34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59" name="Line 119"/>
            <p:cNvSpPr>
              <a:spLocks noChangeShapeType="1"/>
            </p:cNvSpPr>
            <p:nvPr/>
          </p:nvSpPr>
          <p:spPr bwMode="auto">
            <a:xfrm>
              <a:off x="4513" y="2115"/>
              <a:ext cx="0" cy="15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60" name="Line 120"/>
            <p:cNvSpPr>
              <a:spLocks noChangeShapeType="1"/>
            </p:cNvSpPr>
            <p:nvPr/>
          </p:nvSpPr>
          <p:spPr bwMode="auto">
            <a:xfrm>
              <a:off x="4513" y="2276"/>
              <a:ext cx="0" cy="15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61" name="Line 121"/>
            <p:cNvSpPr>
              <a:spLocks noChangeShapeType="1"/>
            </p:cNvSpPr>
            <p:nvPr/>
          </p:nvSpPr>
          <p:spPr bwMode="auto">
            <a:xfrm>
              <a:off x="4513" y="2437"/>
              <a:ext cx="0" cy="15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62" name="Line 122"/>
            <p:cNvSpPr>
              <a:spLocks noChangeShapeType="1"/>
            </p:cNvSpPr>
            <p:nvPr/>
          </p:nvSpPr>
          <p:spPr bwMode="auto">
            <a:xfrm>
              <a:off x="4513" y="2598"/>
              <a:ext cx="0" cy="15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63" name="Line 123"/>
            <p:cNvSpPr>
              <a:spLocks noChangeShapeType="1"/>
            </p:cNvSpPr>
            <p:nvPr/>
          </p:nvSpPr>
          <p:spPr bwMode="auto">
            <a:xfrm>
              <a:off x="4513" y="2759"/>
              <a:ext cx="0" cy="342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64" name="Line 124"/>
            <p:cNvSpPr>
              <a:spLocks noChangeShapeType="1"/>
            </p:cNvSpPr>
            <p:nvPr/>
          </p:nvSpPr>
          <p:spPr bwMode="auto">
            <a:xfrm>
              <a:off x="5160" y="405"/>
              <a:ext cx="0" cy="25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65" name="Line 125"/>
            <p:cNvSpPr>
              <a:spLocks noChangeShapeType="1"/>
            </p:cNvSpPr>
            <p:nvPr/>
          </p:nvSpPr>
          <p:spPr bwMode="auto">
            <a:xfrm>
              <a:off x="5160" y="665"/>
              <a:ext cx="0" cy="258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66" name="Line 126"/>
            <p:cNvSpPr>
              <a:spLocks noChangeShapeType="1"/>
            </p:cNvSpPr>
            <p:nvPr/>
          </p:nvSpPr>
          <p:spPr bwMode="auto">
            <a:xfrm>
              <a:off x="5160" y="925"/>
              <a:ext cx="0" cy="25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67" name="Line 127"/>
            <p:cNvSpPr>
              <a:spLocks noChangeShapeType="1"/>
            </p:cNvSpPr>
            <p:nvPr/>
          </p:nvSpPr>
          <p:spPr bwMode="auto">
            <a:xfrm>
              <a:off x="5160" y="1176"/>
              <a:ext cx="0" cy="250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68" name="Line 128"/>
            <p:cNvSpPr>
              <a:spLocks noChangeShapeType="1"/>
            </p:cNvSpPr>
            <p:nvPr/>
          </p:nvSpPr>
          <p:spPr bwMode="auto">
            <a:xfrm>
              <a:off x="5160" y="1428"/>
              <a:ext cx="0" cy="34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69" name="Line 129"/>
            <p:cNvSpPr>
              <a:spLocks noChangeShapeType="1"/>
            </p:cNvSpPr>
            <p:nvPr/>
          </p:nvSpPr>
          <p:spPr bwMode="auto">
            <a:xfrm>
              <a:off x="5160" y="1771"/>
              <a:ext cx="0" cy="341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70" name="Line 130"/>
            <p:cNvSpPr>
              <a:spLocks noChangeShapeType="1"/>
            </p:cNvSpPr>
            <p:nvPr/>
          </p:nvSpPr>
          <p:spPr bwMode="auto">
            <a:xfrm>
              <a:off x="5160" y="2115"/>
              <a:ext cx="0" cy="15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71" name="Line 131"/>
            <p:cNvSpPr>
              <a:spLocks noChangeShapeType="1"/>
            </p:cNvSpPr>
            <p:nvPr/>
          </p:nvSpPr>
          <p:spPr bwMode="auto">
            <a:xfrm>
              <a:off x="5160" y="2276"/>
              <a:ext cx="0" cy="15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72" name="Line 132"/>
            <p:cNvSpPr>
              <a:spLocks noChangeShapeType="1"/>
            </p:cNvSpPr>
            <p:nvPr/>
          </p:nvSpPr>
          <p:spPr bwMode="auto">
            <a:xfrm>
              <a:off x="5160" y="2437"/>
              <a:ext cx="0" cy="15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73" name="Line 133"/>
            <p:cNvSpPr>
              <a:spLocks noChangeShapeType="1"/>
            </p:cNvSpPr>
            <p:nvPr/>
          </p:nvSpPr>
          <p:spPr bwMode="auto">
            <a:xfrm>
              <a:off x="5160" y="2598"/>
              <a:ext cx="0" cy="159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  <p:sp>
          <p:nvSpPr>
            <p:cNvPr id="10374" name="Line 134"/>
            <p:cNvSpPr>
              <a:spLocks noChangeShapeType="1"/>
            </p:cNvSpPr>
            <p:nvPr/>
          </p:nvSpPr>
          <p:spPr bwMode="auto">
            <a:xfrm>
              <a:off x="5160" y="2759"/>
              <a:ext cx="0" cy="342"/>
            </a:xfrm>
            <a:prstGeom prst="line">
              <a:avLst/>
            </a:prstGeom>
            <a:noFill/>
            <a:ln w="11520" cap="sq">
              <a:solidFill>
                <a:srgbClr val="FFFFFF"/>
              </a:solidFill>
              <a:miter lim="800000"/>
              <a:headEnd/>
              <a:tailEnd/>
            </a:ln>
            <a:effectLst/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5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 cap="flat">
            <a:noFill/>
            <a:round/>
            <a:headEnd/>
            <a:tailEnd/>
          </a:ln>
          <a:effectLst/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89" name="Rectangle 1"/>
          <p:cNvSpPr>
            <a:spLocks noChangeArrowheads="1"/>
          </p:cNvSpPr>
          <p:nvPr/>
        </p:nvSpPr>
        <p:spPr bwMode="auto">
          <a:xfrm>
            <a:off x="0" y="0"/>
            <a:ext cx="9144000" cy="6858000"/>
          </a:xfrm>
          <a:prstGeom prst="rect">
            <a:avLst/>
          </a:prstGeom>
          <a:solidFill>
            <a:srgbClr val="50B4C8"/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0" y="2265363"/>
            <a:ext cx="5649913" cy="2628900"/>
          </a:xfrm>
          <a:prstGeom prst="rect">
            <a:avLst/>
          </a:prstGeom>
          <a:solidFill>
            <a:srgbClr val="FFFFFF">
              <a:alpha val="79999"/>
            </a:srgbClr>
          </a:solidFill>
          <a:ln w="9525" cap="flat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ru-RU"/>
          </a:p>
        </p:txBody>
      </p:sp>
      <p:grpSp>
        <p:nvGrpSpPr>
          <p:cNvPr id="12291" name="Group 3"/>
          <p:cNvGrpSpPr>
            <a:grpSpLocks/>
          </p:cNvGrpSpPr>
          <p:nvPr/>
        </p:nvGrpSpPr>
        <p:grpSpPr bwMode="auto">
          <a:xfrm>
            <a:off x="508000" y="685800"/>
            <a:ext cx="7769225" cy="5143500"/>
            <a:chOff x="320" y="432"/>
            <a:chExt cx="4894" cy="3240"/>
          </a:xfrm>
        </p:grpSpPr>
        <p:sp>
          <p:nvSpPr>
            <p:cNvPr id="12292" name="Rectangle 4"/>
            <p:cNvSpPr>
              <a:spLocks noChangeArrowheads="1"/>
            </p:cNvSpPr>
            <p:nvPr/>
          </p:nvSpPr>
          <p:spPr bwMode="auto">
            <a:xfrm>
              <a:off x="2768" y="432"/>
              <a:ext cx="2445" cy="3240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12293" name="Rectangle 5"/>
            <p:cNvSpPr>
              <a:spLocks noChangeArrowheads="1"/>
            </p:cNvSpPr>
            <p:nvPr/>
          </p:nvSpPr>
          <p:spPr bwMode="auto">
            <a:xfrm>
              <a:off x="320" y="432"/>
              <a:ext cx="2445" cy="3240"/>
            </a:xfrm>
            <a:prstGeom prst="rect">
              <a:avLst/>
            </a:prstGeom>
            <a:noFill/>
            <a:ln w="9525" cap="flat">
              <a:noFill/>
              <a:round/>
              <a:headEnd/>
              <a:tailEnd/>
            </a:ln>
            <a:effectLst/>
          </p:spPr>
          <p:txBody>
            <a:bodyPr wrap="none" lIns="90000" tIns="46800" rIns="90000" bIns="46800" anchor="ctr"/>
            <a:lstStyle/>
            <a:p>
              <a:pPr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dirty="0">
                  <a:solidFill>
                    <a:srgbClr val="000000"/>
                  </a:solidFill>
                </a:rPr>
                <a:t>В  </a:t>
              </a:r>
              <a:r>
                <a:rPr lang="ru-RU" dirty="0" smtClean="0">
                  <a:solidFill>
                    <a:srgbClr val="000000"/>
                  </a:solidFill>
                </a:rPr>
                <a:t>2022 </a:t>
              </a:r>
              <a:r>
                <a:rPr lang="ru-RU" dirty="0">
                  <a:solidFill>
                    <a:srgbClr val="000000"/>
                  </a:solidFill>
                </a:rPr>
                <a:t>году </a:t>
              </a:r>
              <a:r>
                <a:rPr lang="ru-RU" dirty="0" err="1">
                  <a:solidFill>
                    <a:srgbClr val="000000"/>
                  </a:solidFill>
                </a:rPr>
                <a:t>Хромцовским</a:t>
              </a:r>
              <a:r>
                <a:rPr lang="ru-RU" dirty="0">
                  <a:solidFill>
                    <a:srgbClr val="000000"/>
                  </a:solidFill>
                </a:rPr>
                <a:t> сельским поселением</a:t>
              </a:r>
            </a:p>
            <a:p>
              <a:pPr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dirty="0">
                  <a:solidFill>
                    <a:srgbClr val="000000"/>
                  </a:solidFill>
                </a:rPr>
                <a:t> бюджетные кредиты не выдавались и не погашались,</a:t>
              </a:r>
            </a:p>
            <a:p>
              <a:pPr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dirty="0">
                  <a:solidFill>
                    <a:srgbClr val="000000"/>
                  </a:solidFill>
                </a:rPr>
                <a:t> муниципальные заимствования не осуществлялись.</a:t>
              </a:r>
            </a:p>
            <a:p>
              <a:pPr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dirty="0">
                  <a:solidFill>
                    <a:srgbClr val="000000"/>
                  </a:solidFill>
                </a:rPr>
                <a:t> </a:t>
              </a:r>
              <a:r>
                <a:rPr lang="ru-RU" dirty="0" err="1">
                  <a:solidFill>
                    <a:srgbClr val="000000"/>
                  </a:solidFill>
                </a:rPr>
                <a:t>Хромцовским</a:t>
              </a:r>
              <a:r>
                <a:rPr lang="ru-RU" dirty="0">
                  <a:solidFill>
                    <a:srgbClr val="000000"/>
                  </a:solidFill>
                </a:rPr>
                <a:t> сельским поселением </a:t>
              </a:r>
              <a:r>
                <a:rPr lang="ru-RU">
                  <a:solidFill>
                    <a:srgbClr val="000000"/>
                  </a:solidFill>
                </a:rPr>
                <a:t>в </a:t>
              </a:r>
              <a:r>
                <a:rPr lang="ru-RU" smtClean="0">
                  <a:solidFill>
                    <a:srgbClr val="000000"/>
                  </a:solidFill>
                </a:rPr>
                <a:t>2022 </a:t>
              </a:r>
              <a:r>
                <a:rPr lang="ru-RU" dirty="0">
                  <a:solidFill>
                    <a:srgbClr val="000000"/>
                  </a:solidFill>
                </a:rPr>
                <a:t>году муниципальные гарантии</a:t>
              </a:r>
            </a:p>
            <a:p>
              <a:pPr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dirty="0">
                  <a:solidFill>
                    <a:srgbClr val="000000"/>
                  </a:solidFill>
                </a:rPr>
                <a:t> не предоставлялись, </a:t>
              </a:r>
            </a:p>
            <a:p>
              <a:pPr>
                <a:lnSpc>
                  <a:spcPct val="100000"/>
                </a:lnSpc>
                <a:buClrTx/>
                <a:buFontTx/>
                <a:buNone/>
                <a:tabLst>
                  <a:tab pos="0" algn="l"/>
                  <a:tab pos="447675" algn="l"/>
                  <a:tab pos="896938" algn="l"/>
                  <a:tab pos="1346200" algn="l"/>
                  <a:tab pos="1795463" algn="l"/>
                  <a:tab pos="2244725" algn="l"/>
                  <a:tab pos="2693988" algn="l"/>
                  <a:tab pos="3143250" algn="l"/>
                  <a:tab pos="3592513" algn="l"/>
                  <a:tab pos="4041775" algn="l"/>
                  <a:tab pos="4491038" algn="l"/>
                  <a:tab pos="4940300" algn="l"/>
                  <a:tab pos="5389563" algn="l"/>
                  <a:tab pos="5838825" algn="l"/>
                  <a:tab pos="6288088" algn="l"/>
                  <a:tab pos="6737350" algn="l"/>
                  <a:tab pos="7186613" algn="l"/>
                  <a:tab pos="7635875" algn="l"/>
                  <a:tab pos="8085138" algn="l"/>
                  <a:tab pos="8534400" algn="l"/>
                  <a:tab pos="8983663" algn="l"/>
                </a:tabLst>
              </a:pPr>
              <a:r>
                <a:rPr lang="ru-RU" dirty="0">
                  <a:solidFill>
                    <a:srgbClr val="000000"/>
                  </a:solidFill>
                </a:rPr>
                <a:t>расходы на обслуживание муниципального долга не производились.</a:t>
              </a:r>
            </a:p>
          </p:txBody>
        </p:sp>
      </p:grp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2019_1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Calibri Light"/>
        <a:ea typeface="Microsoft YaHei"/>
        <a:cs typeface=""/>
      </a:majorFont>
      <a:minorFont>
        <a:latin typeface="Calibri Light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Тема Office">
      <a:majorFont>
        <a:latin typeface="Calibri Light"/>
        <a:ea typeface="Microsoft YaHei"/>
        <a:cs typeface=""/>
      </a:majorFont>
      <a:minorFont>
        <a:latin typeface="Calibri Light"/>
        <a:ea typeface="Microsoft YaHei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18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Microsoft YaHei" charset="-122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ема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ема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2019_1</Template>
  <TotalTime>65</TotalTime>
  <Words>321</Words>
  <Application>Microsoft Office PowerPoint</Application>
  <PresentationFormat>Экран (4:3)</PresentationFormat>
  <Paragraphs>134</Paragraphs>
  <Slides>9</Slides>
  <Notes>9</Notes>
  <HiddenSlides>0</HiddenSlides>
  <MMClips>0</MMClips>
  <ScaleCrop>false</ScaleCrop>
  <HeadingPairs>
    <vt:vector size="4" baseType="variant">
      <vt:variant>
        <vt:lpstr>Тема</vt:lpstr>
      </vt:variant>
      <vt:variant>
        <vt:i4>2</vt:i4>
      </vt:variant>
      <vt:variant>
        <vt:lpstr>Заголовки слайдов</vt:lpstr>
      </vt:variant>
      <vt:variant>
        <vt:i4>9</vt:i4>
      </vt:variant>
    </vt:vector>
  </HeadingPairs>
  <TitlesOfParts>
    <vt:vector size="11" baseType="lpstr">
      <vt:lpstr>2019_1</vt:lpstr>
      <vt:lpstr>Тема Office</vt:lpstr>
      <vt:lpstr> 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Company>Reanimator Extreme Edition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Elanika</dc:creator>
  <cp:lastModifiedBy>Дом культуры</cp:lastModifiedBy>
  <cp:revision>16</cp:revision>
  <cp:lastPrinted>1601-01-01T00:00:00Z</cp:lastPrinted>
  <dcterms:created xsi:type="dcterms:W3CDTF">2020-08-06T09:32:39Z</dcterms:created>
  <dcterms:modified xsi:type="dcterms:W3CDTF">2023-08-15T11:37:12Z</dcterms:modified>
</cp:coreProperties>
</file>