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B9AF5DF-B756-4952-9290-EF8F8FD986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752CAE-A52E-4E41-89C6-29B6E3CAF343}" type="slidenum">
              <a:rPr lang="ru-RU"/>
              <a:pPr/>
              <a:t>1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FB42FC-E855-4A93-B919-62555500AFD3}" type="slidenum">
              <a:rPr lang="ru-RU"/>
              <a:pPr/>
              <a:t>2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A5953C-D6CC-4064-A13C-680A93A931BF}" type="slidenum">
              <a:rPr lang="ru-RU"/>
              <a:pPr/>
              <a:t>3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65BD63-40E8-4582-BE64-C0869727F78A}" type="slidenum">
              <a:rPr lang="ru-RU"/>
              <a:pPr/>
              <a:t>4</a:t>
            </a:fld>
            <a:endParaRPr 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8634E5-C484-4EEC-B6C7-175516386FCB}" type="slidenum">
              <a:rPr lang="ru-RU"/>
              <a:pPr/>
              <a:t>5</a:t>
            </a:fld>
            <a:endParaRPr 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2B8481-54B9-4616-8739-DC651A1E04B6}" type="slidenum">
              <a:rPr lang="ru-RU"/>
              <a:pPr/>
              <a:t>6</a:t>
            </a:fld>
            <a:endParaRPr lang="ru-RU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3517BF-7B9C-4083-9446-5B4EAFDF40AE}" type="slidenum">
              <a:rPr lang="ru-RU"/>
              <a:pPr/>
              <a:t>7</a:t>
            </a:fld>
            <a:endParaRPr lang="ru-RU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9CC2CE-E1C1-4B6C-A2CD-F582CA51BC44}" type="slidenum">
              <a:rPr lang="ru-RU"/>
              <a:pPr/>
              <a:t>8</a:t>
            </a:fld>
            <a:endParaRPr lang="ru-RU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AACDB6-D4C4-4860-A84B-D464B47E2F60}" type="slidenum">
              <a:rPr lang="ru-RU"/>
              <a:pPr/>
              <a:t>9</a:t>
            </a:fld>
            <a:endParaRPr lang="ru-RU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1C6C0E-4E43-4A27-86AD-70A1943E72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A90460-A1FA-4E4D-8A5E-9FE945EEE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69938"/>
            <a:ext cx="2057400" cy="5356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2438" y="769938"/>
            <a:ext cx="6019800" cy="5356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A0FC43-A765-4028-97BA-D621A842AB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F7BF18-47FA-4A46-9B6B-70763E12A3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6352BF-0D84-4BB8-88B5-F0CF4BA0B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3F8186-4812-4375-AE46-0D8A2EA5E5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00245F-DBD5-4464-8017-40DFF7094E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E73E93-9954-4549-9DCC-7B9EE416DF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03485C-9987-4B23-9C6D-95DAFDC76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EEA568-E696-4B17-A834-1143F920F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F10AC1-95E2-40EE-914F-669AFB6D3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FA0660-F2AF-4001-9B3E-644FC9F20D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A4A2C0-1AE8-465B-8A35-299AF5542F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40EB2C-679E-46B9-B704-5AB5FC4F4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53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6625" cy="5853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8C1A9C-62E3-43A1-980F-208F399E7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9EE9BC-9017-4B6C-8757-8D9A7EC175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AB6159-2EF0-4FE8-9BB3-E019D2D65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472F36-889A-4DEF-9EC1-4A4561B2E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0AAF4D-9BA5-41BF-972D-0E806865E8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CF2A5E-8587-4569-BF63-6D0D0019D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184252-608B-4E24-94ED-CC5FAA081F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5.8.20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BB04DB-0EF3-4F47-80CF-91BDCE185B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B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769938"/>
            <a:ext cx="8081962" cy="3348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14350" y="6411913"/>
            <a:ext cx="3081338" cy="2238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ru-RU"/>
              <a:t>5.8.20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14350" y="6554788"/>
            <a:ext cx="3771900" cy="22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40500" y="5829300"/>
            <a:ext cx="2189163" cy="1392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C73E432-9DE9-40AF-9DFD-0CA163B8A4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2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структуры щелкните мышью</a:t>
            </a:r>
          </a:p>
          <a:p>
            <a:pPr lvl="1"/>
            <a:r>
              <a:rPr lang="ru-RU" smtClean="0"/>
              <a:t>Второй уровень структуры</a:t>
            </a:r>
          </a:p>
          <a:p>
            <a:pPr lvl="2"/>
            <a:r>
              <a:rPr lang="ru-RU" smtClean="0"/>
              <a:t>Третий уровень структуры</a:t>
            </a:r>
          </a:p>
          <a:p>
            <a:pPr lvl="3"/>
            <a:r>
              <a:rPr lang="ru-RU" smtClean="0"/>
              <a:t>Четвёртый уровень структуры</a:t>
            </a:r>
          </a:p>
          <a:p>
            <a:pPr lvl="4"/>
            <a:r>
              <a:rPr lang="ru-RU" smtClean="0"/>
              <a:t>Пятый уровень структуры</a:t>
            </a:r>
          </a:p>
          <a:p>
            <a:pPr lvl="4"/>
            <a:r>
              <a:rPr lang="ru-RU" smtClean="0"/>
              <a:t>Шестой уровень структуры</a:t>
            </a:r>
          </a:p>
          <a:p>
            <a:pPr lvl="4"/>
            <a:r>
              <a:rPr lang="ru-RU" smtClean="0"/>
              <a:t>Седьмой уровень структуры</a:t>
            </a:r>
          </a:p>
          <a:p>
            <a:pPr lvl="4"/>
            <a:r>
              <a:rPr lang="ru-RU" smtClean="0"/>
              <a:t>Восьмой уровень структуры</a:t>
            </a:r>
          </a:p>
          <a:p>
            <a:pPr lvl="4"/>
            <a:r>
              <a:rPr 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8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8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 i="1">
          <a:solidFill>
            <a:srgbClr val="262626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514350" y="6411913"/>
            <a:ext cx="3081338" cy="2238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5.8.20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4350" y="6554788"/>
            <a:ext cx="3771900" cy="228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40500" y="5829300"/>
            <a:ext cx="2189163" cy="1392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DB1323DA-5DCA-461A-8C03-EAC2ED9DAB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4838" cy="1139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2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 Light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8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 i="1">
          <a:solidFill>
            <a:srgbClr val="262626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8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8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262626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8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62626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science-education.ru/104-653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B4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215900" y="198438"/>
            <a:ext cx="8867775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769938"/>
            <a:ext cx="8085137" cy="3351212"/>
          </a:xfrm>
          <a:ln/>
        </p:spPr>
        <p:txBody>
          <a:bodyPr anchor="ctr"/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500">
                <a:solidFill>
                  <a:srgbClr val="50B4C8"/>
                </a:solidFill>
                <a:latin typeface="Cambria" charset="0"/>
              </a:rPr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60363" y="-88900"/>
            <a:ext cx="3043237" cy="6858000"/>
          </a:xfrm>
          <a:prstGeom prst="rect">
            <a:avLst/>
          </a:prstGeom>
          <a:solidFill>
            <a:srgbClr val="328EA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482600" cy="6858000"/>
          </a:xfrm>
          <a:prstGeom prst="rect">
            <a:avLst/>
          </a:prstGeom>
          <a:solidFill>
            <a:srgbClr val="215E6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543300" y="3257550"/>
            <a:ext cx="20574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4963"/>
            <a:ext cx="4014788" cy="4524375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100" dirty="0" smtClean="0">
                <a:solidFill>
                  <a:srgbClr val="50B4C8"/>
                </a:solidFill>
                <a:latin typeface="Cambria" charset="0"/>
              </a:rPr>
              <a:t>2022</a:t>
            </a:r>
            <a:endParaRPr lang="ru-RU" sz="2100" dirty="0">
              <a:solidFill>
                <a:srgbClr val="50B4C8"/>
              </a:solidFill>
              <a:latin typeface="Cambri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673600" y="1604963"/>
            <a:ext cx="4014788" cy="4524375"/>
          </a:xfrm>
          <a:ln/>
        </p:spPr>
        <p:txBody>
          <a:bodyPr/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    ИСПОЛНЕНИЕ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Бюджет для граждан  Хромцовского сельского поселения Фурмановского муниципального района Ивановской области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7188" y="481013"/>
            <a:ext cx="8428037" cy="5897562"/>
          </a:xfrm>
          <a:prstGeom prst="rect">
            <a:avLst/>
          </a:prstGeom>
          <a:solidFill>
            <a:srgbClr val="FFFFFF"/>
          </a:solidFill>
          <a:ln w="31680" cap="flat">
            <a:solidFill>
              <a:srgbClr val="0DD6F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b="9175"/>
          <a:stretch>
            <a:fillRect/>
          </a:stretch>
        </p:blipFill>
        <p:spPr bwMode="auto">
          <a:xfrm>
            <a:off x="482600" y="642938"/>
            <a:ext cx="8178800" cy="5570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7188" y="481013"/>
            <a:ext cx="8428037" cy="5897562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88963" y="1554163"/>
            <a:ext cx="7964488" cy="3749674"/>
            <a:chOff x="371" y="979"/>
            <a:chExt cx="5017" cy="2362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371" y="979"/>
              <a:ext cx="5015" cy="304"/>
            </a:xfrm>
            <a:prstGeom prst="rect">
              <a:avLst/>
            </a:prstGeom>
            <a:solidFill>
              <a:srgbClr val="50B4C8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111960" rIns="111960" bIns="1119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500">
                  <a:solidFill>
                    <a:srgbClr val="FFFFFF"/>
                  </a:solidFill>
                  <a:latin typeface="Calibri Light" charset="0"/>
                </a:rPr>
                <a:t>Основные показатели социально-экономического развития</a:t>
              </a: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71" y="1285"/>
              <a:ext cx="1700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Наименование показателя</a:t>
              </a: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074" y="1285"/>
              <a:ext cx="826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2019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901" y="1285"/>
              <a:ext cx="763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2020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666" y="1285"/>
              <a:ext cx="890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2021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559" y="1285"/>
              <a:ext cx="827" cy="247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2022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71" y="1534"/>
              <a:ext cx="1700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Среднегодовая численность населения</a:t>
              </a: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074" y="1534"/>
              <a:ext cx="826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1,25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901" y="1534"/>
              <a:ext cx="763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1,23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666" y="1534"/>
              <a:ext cx="890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1,2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4559" y="1534"/>
              <a:ext cx="827" cy="35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1,15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371" y="1887"/>
              <a:ext cx="170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Среднемесячная зарплата на 1 человека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074" y="1887"/>
              <a:ext cx="826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21330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901" y="1887"/>
              <a:ext cx="763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22500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666" y="1887"/>
              <a:ext cx="89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22500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4559" y="1887"/>
              <a:ext cx="827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>
                  <a:solidFill>
                    <a:srgbClr val="000000"/>
                  </a:solidFill>
                  <a:latin typeface="Calibri Light" charset="0"/>
                </a:rPr>
                <a:t>22500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71" y="2240"/>
              <a:ext cx="170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Уровень безработицы</a:t>
              </a: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074" y="2240"/>
              <a:ext cx="826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1,9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901" y="2240"/>
              <a:ext cx="763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1,9</a:t>
              </a: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666" y="2240"/>
              <a:ext cx="89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1,9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4559" y="2240"/>
              <a:ext cx="827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1,9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71" y="2488"/>
              <a:ext cx="170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Ожидаемая продолжительность жизни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2074" y="2488"/>
              <a:ext cx="826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71,1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901" y="2488"/>
              <a:ext cx="763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71,2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3666" y="2488"/>
              <a:ext cx="890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71,4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4559" y="2488"/>
              <a:ext cx="827" cy="35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71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371" y="2842"/>
              <a:ext cx="170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Общий коэффициент рождаемости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074" y="2842"/>
              <a:ext cx="826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6,5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2901" y="2842"/>
              <a:ext cx="763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6,5</a:t>
              </a: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666" y="2842"/>
              <a:ext cx="890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6,5</a:t>
              </a: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4559" y="2842"/>
              <a:ext cx="827" cy="247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6,6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71" y="3091"/>
              <a:ext cx="1700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Общий коэффициент смертности</a:t>
              </a:r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2074" y="3091"/>
              <a:ext cx="826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19,6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2901" y="3091"/>
              <a:ext cx="763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19,8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3666" y="3091"/>
              <a:ext cx="890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19,7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4559" y="3091"/>
              <a:ext cx="827" cy="24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186840" tIns="97200" rIns="97200" bIns="9720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21,5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371" y="979"/>
              <a:ext cx="501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>
              <a:off x="371" y="1285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2074" y="1285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2901" y="1285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>
              <a:off x="3666" y="1285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4559" y="1285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371" y="1534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2074" y="1534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2901" y="1534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3666" y="1534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4559" y="1534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371" y="1887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2074" y="1887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>
              <a:off x="2901" y="1887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666" y="1887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>
              <a:off x="4559" y="1887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371" y="2240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>
              <a:off x="2074" y="2240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2901" y="2240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3666" y="2240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>
              <a:off x="4559" y="2240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>
              <a:off x="371" y="2488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>
              <a:off x="2074" y="2488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Line 63"/>
            <p:cNvSpPr>
              <a:spLocks noChangeShapeType="1"/>
            </p:cNvSpPr>
            <p:nvPr/>
          </p:nvSpPr>
          <p:spPr bwMode="auto">
            <a:xfrm>
              <a:off x="2901" y="2488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Line 64"/>
            <p:cNvSpPr>
              <a:spLocks noChangeShapeType="1"/>
            </p:cNvSpPr>
            <p:nvPr/>
          </p:nvSpPr>
          <p:spPr bwMode="auto">
            <a:xfrm>
              <a:off x="3666" y="2488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4559" y="2488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371" y="2842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2074" y="2842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>
              <a:off x="2901" y="2842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3666" y="2842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>
              <a:off x="4559" y="2842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371" y="3091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2074" y="3091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2901" y="3091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3666" y="3091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4559" y="3091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371" y="3341"/>
              <a:ext cx="170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>
              <a:off x="2074" y="3341"/>
              <a:ext cx="82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>
              <a:off x="2901" y="3341"/>
              <a:ext cx="7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3666" y="3341"/>
              <a:ext cx="89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>
              <a:off x="4559" y="3341"/>
              <a:ext cx="8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Line 81"/>
            <p:cNvSpPr>
              <a:spLocks noChangeShapeType="1"/>
            </p:cNvSpPr>
            <p:nvPr/>
          </p:nvSpPr>
          <p:spPr bwMode="auto">
            <a:xfrm>
              <a:off x="371" y="979"/>
              <a:ext cx="0" cy="30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Line 82"/>
            <p:cNvSpPr>
              <a:spLocks noChangeShapeType="1"/>
            </p:cNvSpPr>
            <p:nvPr/>
          </p:nvSpPr>
          <p:spPr bwMode="auto">
            <a:xfrm>
              <a:off x="371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>
              <a:off x="371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>
              <a:off x="371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>
              <a:off x="371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Line 86"/>
            <p:cNvSpPr>
              <a:spLocks noChangeShapeType="1"/>
            </p:cNvSpPr>
            <p:nvPr/>
          </p:nvSpPr>
          <p:spPr bwMode="auto">
            <a:xfrm>
              <a:off x="371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Line 87"/>
            <p:cNvSpPr>
              <a:spLocks noChangeShapeType="1"/>
            </p:cNvSpPr>
            <p:nvPr/>
          </p:nvSpPr>
          <p:spPr bwMode="auto">
            <a:xfrm>
              <a:off x="371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Line 88"/>
            <p:cNvSpPr>
              <a:spLocks noChangeShapeType="1"/>
            </p:cNvSpPr>
            <p:nvPr/>
          </p:nvSpPr>
          <p:spPr bwMode="auto">
            <a:xfrm>
              <a:off x="371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Line 89"/>
            <p:cNvSpPr>
              <a:spLocks noChangeShapeType="1"/>
            </p:cNvSpPr>
            <p:nvPr/>
          </p:nvSpPr>
          <p:spPr bwMode="auto">
            <a:xfrm>
              <a:off x="2074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Line 90"/>
            <p:cNvSpPr>
              <a:spLocks noChangeShapeType="1"/>
            </p:cNvSpPr>
            <p:nvPr/>
          </p:nvSpPr>
          <p:spPr bwMode="auto">
            <a:xfrm>
              <a:off x="2074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Line 91"/>
            <p:cNvSpPr>
              <a:spLocks noChangeShapeType="1"/>
            </p:cNvSpPr>
            <p:nvPr/>
          </p:nvSpPr>
          <p:spPr bwMode="auto">
            <a:xfrm>
              <a:off x="2074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Line 92"/>
            <p:cNvSpPr>
              <a:spLocks noChangeShapeType="1"/>
            </p:cNvSpPr>
            <p:nvPr/>
          </p:nvSpPr>
          <p:spPr bwMode="auto">
            <a:xfrm>
              <a:off x="2074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Line 93"/>
            <p:cNvSpPr>
              <a:spLocks noChangeShapeType="1"/>
            </p:cNvSpPr>
            <p:nvPr/>
          </p:nvSpPr>
          <p:spPr bwMode="auto">
            <a:xfrm>
              <a:off x="2074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Line 94"/>
            <p:cNvSpPr>
              <a:spLocks noChangeShapeType="1"/>
            </p:cNvSpPr>
            <p:nvPr/>
          </p:nvSpPr>
          <p:spPr bwMode="auto">
            <a:xfrm>
              <a:off x="2074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Line 95"/>
            <p:cNvSpPr>
              <a:spLocks noChangeShapeType="1"/>
            </p:cNvSpPr>
            <p:nvPr/>
          </p:nvSpPr>
          <p:spPr bwMode="auto">
            <a:xfrm>
              <a:off x="2074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Line 96"/>
            <p:cNvSpPr>
              <a:spLocks noChangeShapeType="1"/>
            </p:cNvSpPr>
            <p:nvPr/>
          </p:nvSpPr>
          <p:spPr bwMode="auto">
            <a:xfrm>
              <a:off x="2901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Line 97"/>
            <p:cNvSpPr>
              <a:spLocks noChangeShapeType="1"/>
            </p:cNvSpPr>
            <p:nvPr/>
          </p:nvSpPr>
          <p:spPr bwMode="auto">
            <a:xfrm>
              <a:off x="2901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Line 98"/>
            <p:cNvSpPr>
              <a:spLocks noChangeShapeType="1"/>
            </p:cNvSpPr>
            <p:nvPr/>
          </p:nvSpPr>
          <p:spPr bwMode="auto">
            <a:xfrm>
              <a:off x="2901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Line 99"/>
            <p:cNvSpPr>
              <a:spLocks noChangeShapeType="1"/>
            </p:cNvSpPr>
            <p:nvPr/>
          </p:nvSpPr>
          <p:spPr bwMode="auto">
            <a:xfrm>
              <a:off x="2901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Line 100"/>
            <p:cNvSpPr>
              <a:spLocks noChangeShapeType="1"/>
            </p:cNvSpPr>
            <p:nvPr/>
          </p:nvSpPr>
          <p:spPr bwMode="auto">
            <a:xfrm>
              <a:off x="2901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Line 101"/>
            <p:cNvSpPr>
              <a:spLocks noChangeShapeType="1"/>
            </p:cNvSpPr>
            <p:nvPr/>
          </p:nvSpPr>
          <p:spPr bwMode="auto">
            <a:xfrm>
              <a:off x="2901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6" name="Line 102"/>
            <p:cNvSpPr>
              <a:spLocks noChangeShapeType="1"/>
            </p:cNvSpPr>
            <p:nvPr/>
          </p:nvSpPr>
          <p:spPr bwMode="auto">
            <a:xfrm>
              <a:off x="2901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" name="Line 103"/>
            <p:cNvSpPr>
              <a:spLocks noChangeShapeType="1"/>
            </p:cNvSpPr>
            <p:nvPr/>
          </p:nvSpPr>
          <p:spPr bwMode="auto">
            <a:xfrm>
              <a:off x="3666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Line 104"/>
            <p:cNvSpPr>
              <a:spLocks noChangeShapeType="1"/>
            </p:cNvSpPr>
            <p:nvPr/>
          </p:nvSpPr>
          <p:spPr bwMode="auto">
            <a:xfrm>
              <a:off x="3666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Line 105"/>
            <p:cNvSpPr>
              <a:spLocks noChangeShapeType="1"/>
            </p:cNvSpPr>
            <p:nvPr/>
          </p:nvSpPr>
          <p:spPr bwMode="auto">
            <a:xfrm>
              <a:off x="3666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>
              <a:off x="3666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>
              <a:off x="3666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Line 108"/>
            <p:cNvSpPr>
              <a:spLocks noChangeShapeType="1"/>
            </p:cNvSpPr>
            <p:nvPr/>
          </p:nvSpPr>
          <p:spPr bwMode="auto">
            <a:xfrm>
              <a:off x="3666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Line 109"/>
            <p:cNvSpPr>
              <a:spLocks noChangeShapeType="1"/>
            </p:cNvSpPr>
            <p:nvPr/>
          </p:nvSpPr>
          <p:spPr bwMode="auto">
            <a:xfrm>
              <a:off x="3666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Line 110"/>
            <p:cNvSpPr>
              <a:spLocks noChangeShapeType="1"/>
            </p:cNvSpPr>
            <p:nvPr/>
          </p:nvSpPr>
          <p:spPr bwMode="auto">
            <a:xfrm>
              <a:off x="4559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5" name="Line 111"/>
            <p:cNvSpPr>
              <a:spLocks noChangeShapeType="1"/>
            </p:cNvSpPr>
            <p:nvPr/>
          </p:nvSpPr>
          <p:spPr bwMode="auto">
            <a:xfrm>
              <a:off x="4559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6" name="Line 112"/>
            <p:cNvSpPr>
              <a:spLocks noChangeShapeType="1"/>
            </p:cNvSpPr>
            <p:nvPr/>
          </p:nvSpPr>
          <p:spPr bwMode="auto">
            <a:xfrm>
              <a:off x="4559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Line 113"/>
            <p:cNvSpPr>
              <a:spLocks noChangeShapeType="1"/>
            </p:cNvSpPr>
            <p:nvPr/>
          </p:nvSpPr>
          <p:spPr bwMode="auto">
            <a:xfrm>
              <a:off x="4559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Line 114"/>
            <p:cNvSpPr>
              <a:spLocks noChangeShapeType="1"/>
            </p:cNvSpPr>
            <p:nvPr/>
          </p:nvSpPr>
          <p:spPr bwMode="auto">
            <a:xfrm>
              <a:off x="4559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Line 115"/>
            <p:cNvSpPr>
              <a:spLocks noChangeShapeType="1"/>
            </p:cNvSpPr>
            <p:nvPr/>
          </p:nvSpPr>
          <p:spPr bwMode="auto">
            <a:xfrm>
              <a:off x="4559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Line 116"/>
            <p:cNvSpPr>
              <a:spLocks noChangeShapeType="1"/>
            </p:cNvSpPr>
            <p:nvPr/>
          </p:nvSpPr>
          <p:spPr bwMode="auto">
            <a:xfrm>
              <a:off x="4559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Line 117"/>
            <p:cNvSpPr>
              <a:spLocks noChangeShapeType="1"/>
            </p:cNvSpPr>
            <p:nvPr/>
          </p:nvSpPr>
          <p:spPr bwMode="auto">
            <a:xfrm>
              <a:off x="5388" y="979"/>
              <a:ext cx="0" cy="30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5388" y="1285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Line 119"/>
            <p:cNvSpPr>
              <a:spLocks noChangeShapeType="1"/>
            </p:cNvSpPr>
            <p:nvPr/>
          </p:nvSpPr>
          <p:spPr bwMode="auto">
            <a:xfrm>
              <a:off x="5388" y="1534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4" name="Line 120"/>
            <p:cNvSpPr>
              <a:spLocks noChangeShapeType="1"/>
            </p:cNvSpPr>
            <p:nvPr/>
          </p:nvSpPr>
          <p:spPr bwMode="auto">
            <a:xfrm>
              <a:off x="5388" y="1887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5" name="Line 121"/>
            <p:cNvSpPr>
              <a:spLocks noChangeShapeType="1"/>
            </p:cNvSpPr>
            <p:nvPr/>
          </p:nvSpPr>
          <p:spPr bwMode="auto">
            <a:xfrm>
              <a:off x="5388" y="2240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Line 122"/>
            <p:cNvSpPr>
              <a:spLocks noChangeShapeType="1"/>
            </p:cNvSpPr>
            <p:nvPr/>
          </p:nvSpPr>
          <p:spPr bwMode="auto">
            <a:xfrm>
              <a:off x="5388" y="2488"/>
              <a:ext cx="0" cy="3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Line 123"/>
            <p:cNvSpPr>
              <a:spLocks noChangeShapeType="1"/>
            </p:cNvSpPr>
            <p:nvPr/>
          </p:nvSpPr>
          <p:spPr bwMode="auto">
            <a:xfrm>
              <a:off x="5388" y="2842"/>
              <a:ext cx="0" cy="24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Line 124"/>
            <p:cNvSpPr>
              <a:spLocks noChangeShapeType="1"/>
            </p:cNvSpPr>
            <p:nvPr/>
          </p:nvSpPr>
          <p:spPr bwMode="auto">
            <a:xfrm>
              <a:off x="5388" y="309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938963" y="6870700"/>
            <a:ext cx="2138362" cy="198438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spcAft>
                <a:spcPts val="6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700">
                <a:solidFill>
                  <a:srgbClr val="CCCCFF"/>
                </a:solidFill>
                <a:latin typeface="Calibri Light" charset="0"/>
                <a:hlinkClick r:id="rId4"/>
              </a:rPr>
              <a:t>Эта фотография</a:t>
            </a:r>
            <a:r>
              <a:rPr lang="ru-RU" sz="700">
                <a:solidFill>
                  <a:srgbClr val="000000"/>
                </a:solidFill>
                <a:latin typeface="Calibri Light" charset="0"/>
              </a:rPr>
              <a:t>, автор: неизвестен, лицензия: </a:t>
            </a:r>
            <a:r>
              <a:rPr lang="ru-RU" sz="700">
                <a:solidFill>
                  <a:srgbClr val="CCCCFF"/>
                </a:solidFill>
                <a:latin typeface="Calibri Light" charset="0"/>
                <a:hlinkClick r:id="rId5"/>
              </a:rPr>
              <a:t>CC BY</a:t>
            </a:r>
            <a:r>
              <a:rPr lang="ru-RU" sz="700">
                <a:solidFill>
                  <a:srgbClr val="000000"/>
                </a:solidFill>
                <a:latin typeface="Calibri Light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570538"/>
            <a:ext cx="9144000" cy="1285875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82600" y="673100"/>
            <a:ext cx="8177213" cy="4221163"/>
            <a:chOff x="304" y="424"/>
            <a:chExt cx="5151" cy="2659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304" y="424"/>
              <a:ext cx="5149" cy="299"/>
            </a:xfrm>
            <a:prstGeom prst="rect">
              <a:avLst/>
            </a:prstGeom>
            <a:solidFill>
              <a:srgbClr val="50B4C8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300" dirty="0">
                  <a:solidFill>
                    <a:srgbClr val="FFFFFF"/>
                  </a:solidFill>
                  <a:latin typeface="Calibri Light" charset="0"/>
                </a:rPr>
                <a:t>Сведения о исполнении бюджета по доходам за </a:t>
              </a:r>
              <a:r>
                <a:rPr lang="ru-RU" sz="2300" dirty="0" smtClean="0">
                  <a:solidFill>
                    <a:srgbClr val="FFFFFF"/>
                  </a:solidFill>
                  <a:latin typeface="Calibri Light" charset="0"/>
                </a:rPr>
                <a:t>2022 </a:t>
              </a:r>
              <a:r>
                <a:rPr lang="ru-RU" sz="2300" dirty="0">
                  <a:solidFill>
                    <a:srgbClr val="FFFFFF"/>
                  </a:solidFill>
                  <a:latin typeface="Calibri Light" charset="0"/>
                </a:rPr>
                <a:t>год</a:t>
              </a: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304" y="725"/>
              <a:ext cx="2506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300">
                  <a:solidFill>
                    <a:srgbClr val="000000"/>
                  </a:solidFill>
                  <a:latin typeface="Calibri Light" charset="0"/>
                </a:rPr>
                <a:t>ЗАПЛАНИРОВАНО</a:t>
              </a: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813" y="725"/>
              <a:ext cx="2639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300">
                  <a:solidFill>
                    <a:srgbClr val="000000"/>
                  </a:solidFill>
                  <a:latin typeface="Calibri Light" charset="0"/>
                </a:rPr>
                <a:t>                         ИСПОЛНЕНО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04" y="1025"/>
              <a:ext cx="186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Налоги на доход физических лиц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169" y="1025"/>
              <a:ext cx="64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988,21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813" y="1025"/>
              <a:ext cx="1891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Налоги на доход физических лиц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707" y="1025"/>
              <a:ext cx="746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919,60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04" y="1218"/>
              <a:ext cx="186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имущество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169" y="1218"/>
              <a:ext cx="64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1287,44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813" y="1218"/>
              <a:ext cx="1891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имущество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707" y="1218"/>
              <a:ext cx="746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1236,52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304" y="1410"/>
              <a:ext cx="186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Государственная пошлина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2169" y="1410"/>
              <a:ext cx="64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2813" y="1410"/>
              <a:ext cx="1891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Государственная пошлина</a:t>
              </a: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4707" y="1410"/>
              <a:ext cx="746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-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304" y="1601"/>
              <a:ext cx="186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использования имущества</a:t>
              </a: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169" y="1601"/>
              <a:ext cx="64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610,00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813" y="1601"/>
              <a:ext cx="1891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исползования имущества</a:t>
              </a: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4707" y="1601"/>
              <a:ext cx="746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991,92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304" y="1793"/>
              <a:ext cx="186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оказания платных услуг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2169" y="1793"/>
              <a:ext cx="642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813" y="1793"/>
              <a:ext cx="1891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оказания платных услуг</a:t>
              </a: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4707" y="1793"/>
              <a:ext cx="746" cy="19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304" y="1986"/>
              <a:ext cx="1862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продажи материальных и не материальных активов</a:t>
              </a: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2169" y="1986"/>
              <a:ext cx="642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2813" y="1986"/>
              <a:ext cx="1891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Доходы от продажи материальных и не материальных активов</a:t>
              </a:r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4707" y="1986"/>
              <a:ext cx="746" cy="29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304" y="2287"/>
              <a:ext cx="1862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Безвозмездные поступления</a:t>
              </a: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169" y="2287"/>
              <a:ext cx="642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11108,51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2813" y="2287"/>
              <a:ext cx="1891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Безвозмездные поступления</a:t>
              </a: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4707" y="2287"/>
              <a:ext cx="746" cy="29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10193,44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304" y="2588"/>
              <a:ext cx="186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совокупный доход</a:t>
              </a:r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2169" y="2588"/>
              <a:ext cx="642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-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2813" y="2588"/>
              <a:ext cx="1891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Налог на совокупный доход</a:t>
              </a:r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4707" y="2588"/>
              <a:ext cx="746" cy="19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-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304" y="2780"/>
              <a:ext cx="1862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>
                  <a:solidFill>
                    <a:srgbClr val="000000"/>
                  </a:solidFill>
                  <a:latin typeface="Calibri Light" charset="0"/>
                </a:rPr>
                <a:t>Итого запланировано доходов</a:t>
              </a:r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2169" y="2780"/>
              <a:ext cx="642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15 688,16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2813" y="2780"/>
              <a:ext cx="1891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>
                  <a:solidFill>
                    <a:srgbClr val="000000"/>
                  </a:solidFill>
                  <a:latin typeface="Calibri Light" charset="0"/>
                </a:rPr>
                <a:t>Итого </a:t>
              </a: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исполнено </a:t>
              </a:r>
              <a:r>
                <a:rPr lang="ru-RU" sz="1100" dirty="0">
                  <a:solidFill>
                    <a:srgbClr val="000000"/>
                  </a:solidFill>
                  <a:latin typeface="Calibri Light" charset="0"/>
                </a:rPr>
                <a:t>доходов</a:t>
              </a:r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4707" y="2780"/>
              <a:ext cx="746" cy="30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90720" tIns="45360" rIns="90720" bIns="4536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100" dirty="0" smtClean="0">
                  <a:solidFill>
                    <a:srgbClr val="000000"/>
                  </a:solidFill>
                  <a:latin typeface="Calibri Light" charset="0"/>
                </a:rPr>
                <a:t>13341,48</a:t>
              </a:r>
              <a:endParaRPr lang="ru-RU" sz="11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304" y="424"/>
              <a:ext cx="514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304" y="725"/>
              <a:ext cx="250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2813" y="725"/>
              <a:ext cx="263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>
              <a:off x="304" y="1025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2169" y="1025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2813" y="1025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4707" y="1025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304" y="1218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2169" y="1218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>
              <a:off x="2813" y="1218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707" y="1218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304" y="1410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2169" y="1410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2813" y="1410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>
              <a:off x="4707" y="1410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304" y="1601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>
              <a:off x="2169" y="1601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Line 59"/>
            <p:cNvSpPr>
              <a:spLocks noChangeShapeType="1"/>
            </p:cNvSpPr>
            <p:nvPr/>
          </p:nvSpPr>
          <p:spPr bwMode="auto">
            <a:xfrm>
              <a:off x="2813" y="1601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>
              <a:off x="4707" y="1601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auto">
            <a:xfrm>
              <a:off x="304" y="1793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>
              <a:off x="2169" y="1793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>
              <a:off x="2813" y="1793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>
              <a:off x="4707" y="1793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>
              <a:off x="304" y="1986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>
              <a:off x="2169" y="1986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>
              <a:off x="2813" y="1986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4707" y="1986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304" y="2287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>
              <a:off x="2169" y="2287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Line 71"/>
            <p:cNvSpPr>
              <a:spLocks noChangeShapeType="1"/>
            </p:cNvSpPr>
            <p:nvPr/>
          </p:nvSpPr>
          <p:spPr bwMode="auto">
            <a:xfrm>
              <a:off x="2813" y="2287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72"/>
            <p:cNvSpPr>
              <a:spLocks noChangeShapeType="1"/>
            </p:cNvSpPr>
            <p:nvPr/>
          </p:nvSpPr>
          <p:spPr bwMode="auto">
            <a:xfrm>
              <a:off x="4707" y="2287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73"/>
            <p:cNvSpPr>
              <a:spLocks noChangeShapeType="1"/>
            </p:cNvSpPr>
            <p:nvPr/>
          </p:nvSpPr>
          <p:spPr bwMode="auto">
            <a:xfrm>
              <a:off x="304" y="2588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74"/>
            <p:cNvSpPr>
              <a:spLocks noChangeShapeType="1"/>
            </p:cNvSpPr>
            <p:nvPr/>
          </p:nvSpPr>
          <p:spPr bwMode="auto">
            <a:xfrm>
              <a:off x="2169" y="2588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75"/>
            <p:cNvSpPr>
              <a:spLocks noChangeShapeType="1"/>
            </p:cNvSpPr>
            <p:nvPr/>
          </p:nvSpPr>
          <p:spPr bwMode="auto">
            <a:xfrm>
              <a:off x="2813" y="2588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Line 76"/>
            <p:cNvSpPr>
              <a:spLocks noChangeShapeType="1"/>
            </p:cNvSpPr>
            <p:nvPr/>
          </p:nvSpPr>
          <p:spPr bwMode="auto">
            <a:xfrm>
              <a:off x="4707" y="2588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>
              <a:off x="304" y="2780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>
              <a:off x="2169" y="2780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Line 79"/>
            <p:cNvSpPr>
              <a:spLocks noChangeShapeType="1"/>
            </p:cNvSpPr>
            <p:nvPr/>
          </p:nvSpPr>
          <p:spPr bwMode="auto">
            <a:xfrm>
              <a:off x="2813" y="2780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2" name="Line 80"/>
            <p:cNvSpPr>
              <a:spLocks noChangeShapeType="1"/>
            </p:cNvSpPr>
            <p:nvPr/>
          </p:nvSpPr>
          <p:spPr bwMode="auto">
            <a:xfrm>
              <a:off x="4707" y="2780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3" name="Line 81"/>
            <p:cNvSpPr>
              <a:spLocks noChangeShapeType="1"/>
            </p:cNvSpPr>
            <p:nvPr/>
          </p:nvSpPr>
          <p:spPr bwMode="auto">
            <a:xfrm>
              <a:off x="304" y="3083"/>
              <a:ext cx="186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4" name="Line 82"/>
            <p:cNvSpPr>
              <a:spLocks noChangeShapeType="1"/>
            </p:cNvSpPr>
            <p:nvPr/>
          </p:nvSpPr>
          <p:spPr bwMode="auto">
            <a:xfrm>
              <a:off x="2169" y="3083"/>
              <a:ext cx="64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5" name="Line 83"/>
            <p:cNvSpPr>
              <a:spLocks noChangeShapeType="1"/>
            </p:cNvSpPr>
            <p:nvPr/>
          </p:nvSpPr>
          <p:spPr bwMode="auto">
            <a:xfrm>
              <a:off x="2813" y="3083"/>
              <a:ext cx="189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6" name="Line 84"/>
            <p:cNvSpPr>
              <a:spLocks noChangeShapeType="1"/>
            </p:cNvSpPr>
            <p:nvPr/>
          </p:nvSpPr>
          <p:spPr bwMode="auto">
            <a:xfrm>
              <a:off x="4707" y="3083"/>
              <a:ext cx="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7" name="Line 85"/>
            <p:cNvSpPr>
              <a:spLocks noChangeShapeType="1"/>
            </p:cNvSpPr>
            <p:nvPr/>
          </p:nvSpPr>
          <p:spPr bwMode="auto">
            <a:xfrm>
              <a:off x="304" y="424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8" name="Line 86"/>
            <p:cNvSpPr>
              <a:spLocks noChangeShapeType="1"/>
            </p:cNvSpPr>
            <p:nvPr/>
          </p:nvSpPr>
          <p:spPr bwMode="auto">
            <a:xfrm>
              <a:off x="304" y="725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Line 87"/>
            <p:cNvSpPr>
              <a:spLocks noChangeShapeType="1"/>
            </p:cNvSpPr>
            <p:nvPr/>
          </p:nvSpPr>
          <p:spPr bwMode="auto">
            <a:xfrm>
              <a:off x="304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Line 88"/>
            <p:cNvSpPr>
              <a:spLocks noChangeShapeType="1"/>
            </p:cNvSpPr>
            <p:nvPr/>
          </p:nvSpPr>
          <p:spPr bwMode="auto">
            <a:xfrm>
              <a:off x="304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Line 89"/>
            <p:cNvSpPr>
              <a:spLocks noChangeShapeType="1"/>
            </p:cNvSpPr>
            <p:nvPr/>
          </p:nvSpPr>
          <p:spPr bwMode="auto">
            <a:xfrm>
              <a:off x="304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2" name="Line 90"/>
            <p:cNvSpPr>
              <a:spLocks noChangeShapeType="1"/>
            </p:cNvSpPr>
            <p:nvPr/>
          </p:nvSpPr>
          <p:spPr bwMode="auto">
            <a:xfrm>
              <a:off x="304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3" name="Line 91"/>
            <p:cNvSpPr>
              <a:spLocks noChangeShapeType="1"/>
            </p:cNvSpPr>
            <p:nvPr/>
          </p:nvSpPr>
          <p:spPr bwMode="auto">
            <a:xfrm>
              <a:off x="304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4" name="Line 92"/>
            <p:cNvSpPr>
              <a:spLocks noChangeShapeType="1"/>
            </p:cNvSpPr>
            <p:nvPr/>
          </p:nvSpPr>
          <p:spPr bwMode="auto">
            <a:xfrm>
              <a:off x="304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5" name="Line 93"/>
            <p:cNvSpPr>
              <a:spLocks noChangeShapeType="1"/>
            </p:cNvSpPr>
            <p:nvPr/>
          </p:nvSpPr>
          <p:spPr bwMode="auto">
            <a:xfrm>
              <a:off x="304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6" name="Line 94"/>
            <p:cNvSpPr>
              <a:spLocks noChangeShapeType="1"/>
            </p:cNvSpPr>
            <p:nvPr/>
          </p:nvSpPr>
          <p:spPr bwMode="auto">
            <a:xfrm>
              <a:off x="304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7" name="Line 95"/>
            <p:cNvSpPr>
              <a:spLocks noChangeShapeType="1"/>
            </p:cNvSpPr>
            <p:nvPr/>
          </p:nvSpPr>
          <p:spPr bwMode="auto">
            <a:xfrm>
              <a:off x="304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8" name="Line 96"/>
            <p:cNvSpPr>
              <a:spLocks noChangeShapeType="1"/>
            </p:cNvSpPr>
            <p:nvPr/>
          </p:nvSpPr>
          <p:spPr bwMode="auto">
            <a:xfrm>
              <a:off x="2169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89" name="Line 97"/>
            <p:cNvSpPr>
              <a:spLocks noChangeShapeType="1"/>
            </p:cNvSpPr>
            <p:nvPr/>
          </p:nvSpPr>
          <p:spPr bwMode="auto">
            <a:xfrm>
              <a:off x="2169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0" name="Line 98"/>
            <p:cNvSpPr>
              <a:spLocks noChangeShapeType="1"/>
            </p:cNvSpPr>
            <p:nvPr/>
          </p:nvSpPr>
          <p:spPr bwMode="auto">
            <a:xfrm>
              <a:off x="2169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1" name="Line 99"/>
            <p:cNvSpPr>
              <a:spLocks noChangeShapeType="1"/>
            </p:cNvSpPr>
            <p:nvPr/>
          </p:nvSpPr>
          <p:spPr bwMode="auto">
            <a:xfrm>
              <a:off x="2169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2" name="Line 100"/>
            <p:cNvSpPr>
              <a:spLocks noChangeShapeType="1"/>
            </p:cNvSpPr>
            <p:nvPr/>
          </p:nvSpPr>
          <p:spPr bwMode="auto">
            <a:xfrm>
              <a:off x="2169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3" name="Line 101"/>
            <p:cNvSpPr>
              <a:spLocks noChangeShapeType="1"/>
            </p:cNvSpPr>
            <p:nvPr/>
          </p:nvSpPr>
          <p:spPr bwMode="auto">
            <a:xfrm>
              <a:off x="2169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4" name="Line 102"/>
            <p:cNvSpPr>
              <a:spLocks noChangeShapeType="1"/>
            </p:cNvSpPr>
            <p:nvPr/>
          </p:nvSpPr>
          <p:spPr bwMode="auto">
            <a:xfrm>
              <a:off x="2169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5" name="Line 103"/>
            <p:cNvSpPr>
              <a:spLocks noChangeShapeType="1"/>
            </p:cNvSpPr>
            <p:nvPr/>
          </p:nvSpPr>
          <p:spPr bwMode="auto">
            <a:xfrm>
              <a:off x="2169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6" name="Line 104"/>
            <p:cNvSpPr>
              <a:spLocks noChangeShapeType="1"/>
            </p:cNvSpPr>
            <p:nvPr/>
          </p:nvSpPr>
          <p:spPr bwMode="auto">
            <a:xfrm>
              <a:off x="2169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7" name="Line 105"/>
            <p:cNvSpPr>
              <a:spLocks noChangeShapeType="1"/>
            </p:cNvSpPr>
            <p:nvPr/>
          </p:nvSpPr>
          <p:spPr bwMode="auto">
            <a:xfrm>
              <a:off x="2813" y="725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8" name="Line 106"/>
            <p:cNvSpPr>
              <a:spLocks noChangeShapeType="1"/>
            </p:cNvSpPr>
            <p:nvPr/>
          </p:nvSpPr>
          <p:spPr bwMode="auto">
            <a:xfrm>
              <a:off x="2813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99" name="Line 107"/>
            <p:cNvSpPr>
              <a:spLocks noChangeShapeType="1"/>
            </p:cNvSpPr>
            <p:nvPr/>
          </p:nvSpPr>
          <p:spPr bwMode="auto">
            <a:xfrm>
              <a:off x="2813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0" name="Line 108"/>
            <p:cNvSpPr>
              <a:spLocks noChangeShapeType="1"/>
            </p:cNvSpPr>
            <p:nvPr/>
          </p:nvSpPr>
          <p:spPr bwMode="auto">
            <a:xfrm>
              <a:off x="2813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>
              <a:off x="2813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>
              <a:off x="2813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3" name="Line 111"/>
            <p:cNvSpPr>
              <a:spLocks noChangeShapeType="1"/>
            </p:cNvSpPr>
            <p:nvPr/>
          </p:nvSpPr>
          <p:spPr bwMode="auto">
            <a:xfrm>
              <a:off x="2813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4" name="Line 112"/>
            <p:cNvSpPr>
              <a:spLocks noChangeShapeType="1"/>
            </p:cNvSpPr>
            <p:nvPr/>
          </p:nvSpPr>
          <p:spPr bwMode="auto">
            <a:xfrm>
              <a:off x="2813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5" name="Line 113"/>
            <p:cNvSpPr>
              <a:spLocks noChangeShapeType="1"/>
            </p:cNvSpPr>
            <p:nvPr/>
          </p:nvSpPr>
          <p:spPr bwMode="auto">
            <a:xfrm>
              <a:off x="2813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6" name="Line 114"/>
            <p:cNvSpPr>
              <a:spLocks noChangeShapeType="1"/>
            </p:cNvSpPr>
            <p:nvPr/>
          </p:nvSpPr>
          <p:spPr bwMode="auto">
            <a:xfrm>
              <a:off x="2813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7" name="Line 115"/>
            <p:cNvSpPr>
              <a:spLocks noChangeShapeType="1"/>
            </p:cNvSpPr>
            <p:nvPr/>
          </p:nvSpPr>
          <p:spPr bwMode="auto">
            <a:xfrm>
              <a:off x="4707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8" name="Line 116"/>
            <p:cNvSpPr>
              <a:spLocks noChangeShapeType="1"/>
            </p:cNvSpPr>
            <p:nvPr/>
          </p:nvSpPr>
          <p:spPr bwMode="auto">
            <a:xfrm>
              <a:off x="4707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9" name="Line 117"/>
            <p:cNvSpPr>
              <a:spLocks noChangeShapeType="1"/>
            </p:cNvSpPr>
            <p:nvPr/>
          </p:nvSpPr>
          <p:spPr bwMode="auto">
            <a:xfrm>
              <a:off x="4707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0" name="Line 118"/>
            <p:cNvSpPr>
              <a:spLocks noChangeShapeType="1"/>
            </p:cNvSpPr>
            <p:nvPr/>
          </p:nvSpPr>
          <p:spPr bwMode="auto">
            <a:xfrm>
              <a:off x="4707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1" name="Line 119"/>
            <p:cNvSpPr>
              <a:spLocks noChangeShapeType="1"/>
            </p:cNvSpPr>
            <p:nvPr/>
          </p:nvSpPr>
          <p:spPr bwMode="auto">
            <a:xfrm>
              <a:off x="4707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2" name="Line 120"/>
            <p:cNvSpPr>
              <a:spLocks noChangeShapeType="1"/>
            </p:cNvSpPr>
            <p:nvPr/>
          </p:nvSpPr>
          <p:spPr bwMode="auto">
            <a:xfrm>
              <a:off x="4707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3" name="Line 121"/>
            <p:cNvSpPr>
              <a:spLocks noChangeShapeType="1"/>
            </p:cNvSpPr>
            <p:nvPr/>
          </p:nvSpPr>
          <p:spPr bwMode="auto">
            <a:xfrm>
              <a:off x="4707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4" name="Line 122"/>
            <p:cNvSpPr>
              <a:spLocks noChangeShapeType="1"/>
            </p:cNvSpPr>
            <p:nvPr/>
          </p:nvSpPr>
          <p:spPr bwMode="auto">
            <a:xfrm>
              <a:off x="4707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5" name="Line 123"/>
            <p:cNvSpPr>
              <a:spLocks noChangeShapeType="1"/>
            </p:cNvSpPr>
            <p:nvPr/>
          </p:nvSpPr>
          <p:spPr bwMode="auto">
            <a:xfrm>
              <a:off x="4707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6" name="Line 124"/>
            <p:cNvSpPr>
              <a:spLocks noChangeShapeType="1"/>
            </p:cNvSpPr>
            <p:nvPr/>
          </p:nvSpPr>
          <p:spPr bwMode="auto">
            <a:xfrm>
              <a:off x="5455" y="424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7" name="Line 125"/>
            <p:cNvSpPr>
              <a:spLocks noChangeShapeType="1"/>
            </p:cNvSpPr>
            <p:nvPr/>
          </p:nvSpPr>
          <p:spPr bwMode="auto">
            <a:xfrm>
              <a:off x="5455" y="725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8" name="Line 126"/>
            <p:cNvSpPr>
              <a:spLocks noChangeShapeType="1"/>
            </p:cNvSpPr>
            <p:nvPr/>
          </p:nvSpPr>
          <p:spPr bwMode="auto">
            <a:xfrm>
              <a:off x="5455" y="1025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9" name="Line 127"/>
            <p:cNvSpPr>
              <a:spLocks noChangeShapeType="1"/>
            </p:cNvSpPr>
            <p:nvPr/>
          </p:nvSpPr>
          <p:spPr bwMode="auto">
            <a:xfrm>
              <a:off x="5455" y="121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0" name="Line 128"/>
            <p:cNvSpPr>
              <a:spLocks noChangeShapeType="1"/>
            </p:cNvSpPr>
            <p:nvPr/>
          </p:nvSpPr>
          <p:spPr bwMode="auto">
            <a:xfrm>
              <a:off x="5455" y="1410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1" name="Line 129"/>
            <p:cNvSpPr>
              <a:spLocks noChangeShapeType="1"/>
            </p:cNvSpPr>
            <p:nvPr/>
          </p:nvSpPr>
          <p:spPr bwMode="auto">
            <a:xfrm>
              <a:off x="5455" y="1601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2" name="Line 130"/>
            <p:cNvSpPr>
              <a:spLocks noChangeShapeType="1"/>
            </p:cNvSpPr>
            <p:nvPr/>
          </p:nvSpPr>
          <p:spPr bwMode="auto">
            <a:xfrm>
              <a:off x="5455" y="1793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3" name="Line 131"/>
            <p:cNvSpPr>
              <a:spLocks noChangeShapeType="1"/>
            </p:cNvSpPr>
            <p:nvPr/>
          </p:nvSpPr>
          <p:spPr bwMode="auto">
            <a:xfrm>
              <a:off x="5455" y="1986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4" name="Line 132"/>
            <p:cNvSpPr>
              <a:spLocks noChangeShapeType="1"/>
            </p:cNvSpPr>
            <p:nvPr/>
          </p:nvSpPr>
          <p:spPr bwMode="auto">
            <a:xfrm>
              <a:off x="5455" y="2287"/>
              <a:ext cx="0" cy="2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5" name="Line 133"/>
            <p:cNvSpPr>
              <a:spLocks noChangeShapeType="1"/>
            </p:cNvSpPr>
            <p:nvPr/>
          </p:nvSpPr>
          <p:spPr bwMode="auto">
            <a:xfrm>
              <a:off x="5455" y="2588"/>
              <a:ext cx="0" cy="19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26" name="Line 134"/>
            <p:cNvSpPr>
              <a:spLocks noChangeShapeType="1"/>
            </p:cNvSpPr>
            <p:nvPr/>
          </p:nvSpPr>
          <p:spPr bwMode="auto">
            <a:xfrm>
              <a:off x="5455" y="2780"/>
              <a:ext cx="0" cy="30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57188" y="481013"/>
            <a:ext cx="8428037" cy="5897562"/>
          </a:xfrm>
          <a:prstGeom prst="rect">
            <a:avLst/>
          </a:prstGeom>
          <a:solidFill>
            <a:srgbClr val="FFFFFF"/>
          </a:solidFill>
          <a:ln w="31680" cap="flat">
            <a:solidFill>
              <a:srgbClr val="629EE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 b="9175"/>
          <a:stretch>
            <a:fillRect/>
          </a:stretch>
        </p:blipFill>
        <p:spPr bwMode="auto">
          <a:xfrm>
            <a:off x="482600" y="642938"/>
            <a:ext cx="8178800" cy="5570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5570538"/>
            <a:ext cx="9144000" cy="1285875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952500" y="642938"/>
            <a:ext cx="7239000" cy="4283074"/>
            <a:chOff x="600" y="405"/>
            <a:chExt cx="4560" cy="2698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600" y="405"/>
              <a:ext cx="4558" cy="258"/>
            </a:xfrm>
            <a:prstGeom prst="rect">
              <a:avLst/>
            </a:prstGeom>
            <a:solidFill>
              <a:srgbClr val="50B4C8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 dirty="0">
                  <a:solidFill>
                    <a:srgbClr val="FFFFFF"/>
                  </a:solidFill>
                  <a:latin typeface="Calibri Light" charset="0"/>
                </a:rPr>
                <a:t>Сведения о исполнении бюджета по расходам </a:t>
              </a:r>
              <a:r>
                <a:rPr lang="ru-RU" sz="2000">
                  <a:solidFill>
                    <a:srgbClr val="FFFFFF"/>
                  </a:solidFill>
                  <a:latin typeface="Calibri Light" charset="0"/>
                </a:rPr>
                <a:t>за </a:t>
              </a:r>
              <a:r>
                <a:rPr lang="ru-RU" sz="2000" smtClean="0">
                  <a:solidFill>
                    <a:srgbClr val="FFFFFF"/>
                  </a:solidFill>
                  <a:latin typeface="Calibri Light" charset="0"/>
                </a:rPr>
                <a:t>2022 </a:t>
              </a:r>
              <a:r>
                <a:rPr lang="ru-RU" sz="2000" dirty="0">
                  <a:solidFill>
                    <a:srgbClr val="FFFFFF"/>
                  </a:solidFill>
                  <a:latin typeface="Calibri Light" charset="0"/>
                </a:rPr>
                <a:t>год</a:t>
              </a: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600" y="665"/>
              <a:ext cx="2244" cy="25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>
                  <a:solidFill>
                    <a:srgbClr val="000000"/>
                  </a:solidFill>
                  <a:latin typeface="Calibri Light" charset="0"/>
                </a:rPr>
                <a:t>ЗАПЛАНИРОВАНО</a:t>
              </a: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846" y="665"/>
              <a:ext cx="2311" cy="258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>
                  <a:solidFill>
                    <a:srgbClr val="000000"/>
                  </a:solidFill>
                  <a:latin typeface="Calibri Light" charset="0"/>
                </a:rPr>
                <a:t>                         ИСПОЛНЕНО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600" y="925"/>
              <a:ext cx="1664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Совершенствование местного самоуправления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265" y="925"/>
              <a:ext cx="579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3036,76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846" y="925"/>
              <a:ext cx="1664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Совершенствование местного самоуправления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513" y="925"/>
              <a:ext cx="645" cy="250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2965,80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600" y="1176"/>
              <a:ext cx="1664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культуры Хромцовского с/п</a:t>
              </a: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265" y="1176"/>
              <a:ext cx="579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4828,46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846" y="1176"/>
              <a:ext cx="1664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культуры Хромцовского с/п</a:t>
              </a:r>
            </a:p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513" y="1176"/>
              <a:ext cx="645" cy="250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4572,50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600" y="1428"/>
              <a:ext cx="1664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Обеспечение муниципальной безопасности населения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265" y="1428"/>
              <a:ext cx="579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34,13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846" y="1428"/>
              <a:ext cx="1664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Обеспечение муниципальной безопасности населения</a:t>
              </a:r>
            </a:p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4513" y="1428"/>
              <a:ext cx="645" cy="341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34,13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600" y="1771"/>
              <a:ext cx="1664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малого и среднего предпринимательства</a:t>
              </a: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265" y="1771"/>
              <a:ext cx="579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2846" y="1771"/>
              <a:ext cx="1664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Развитие малого и среднего предпринимательства</a:t>
              </a:r>
            </a:p>
            <a:p>
              <a:pPr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513" y="1771"/>
              <a:ext cx="645" cy="341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600" y="2115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Благоустройство </a:t>
              </a: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2265" y="2115"/>
              <a:ext cx="579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805,42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2846" y="2115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Благоустройство</a:t>
              </a:r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4513" y="2115"/>
              <a:ext cx="645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805,42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600" y="2276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Не программные направления</a:t>
              </a: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2265" y="2276"/>
              <a:ext cx="579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3344,91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2846" y="2276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Не программные направления</a:t>
              </a: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4513" y="2276"/>
              <a:ext cx="645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3177,92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600" y="2437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Военные комиссариаты</a:t>
              </a:r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265" y="2437"/>
              <a:ext cx="579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101,00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2846" y="2437"/>
              <a:ext cx="1664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Военные комиссариаты</a:t>
              </a: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513" y="2437"/>
              <a:ext cx="645" cy="159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101,00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600" y="2598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Присяжные заседатели</a:t>
              </a: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265" y="2598"/>
              <a:ext cx="579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0,0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846" y="2598"/>
              <a:ext cx="1664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Присяжные заседатели</a:t>
              </a: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4513" y="2598"/>
              <a:ext cx="645" cy="159"/>
            </a:xfrm>
            <a:prstGeom prst="rect">
              <a:avLst/>
            </a:prstGeom>
            <a:solidFill>
              <a:srgbClr val="D0E4EB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0,00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600" y="2759"/>
              <a:ext cx="1664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Исполнение отдельных полномочий Фурмановского муниципального района</a:t>
              </a:r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2265" y="2759"/>
              <a:ext cx="579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2794,75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846" y="2759"/>
              <a:ext cx="1664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>
                  <a:solidFill>
                    <a:srgbClr val="000000"/>
                  </a:solidFill>
                  <a:latin typeface="Calibri Light" charset="0"/>
                </a:rPr>
                <a:t>Исполнение отдельных полномочий Фурмановского муниципального района</a:t>
              </a:r>
            </a:p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00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4513" y="2759"/>
              <a:ext cx="645" cy="342"/>
            </a:xfrm>
            <a:prstGeom prst="rect">
              <a:avLst/>
            </a:prstGeom>
            <a:solidFill>
              <a:srgbClr val="E9F2F5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lIns="78480" tIns="39240" rIns="78480" bIns="39240"/>
            <a:lstStyle/>
            <a:p>
              <a:pPr algn="ctr" hangingPunct="1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000" dirty="0" smtClean="0">
                  <a:solidFill>
                    <a:srgbClr val="000000"/>
                  </a:solidFill>
                  <a:latin typeface="Calibri Light" charset="0"/>
                </a:rPr>
                <a:t>2468,56</a:t>
              </a:r>
              <a:endParaRPr lang="ru-RU" sz="1000" dirty="0">
                <a:solidFill>
                  <a:srgbClr val="000000"/>
                </a:solidFill>
                <a:latin typeface="Calibri Light" charset="0"/>
              </a:endParaRPr>
            </a:p>
          </p:txBody>
        </p:sp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>
              <a:off x="600" y="405"/>
              <a:ext cx="455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600" y="665"/>
              <a:ext cx="22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2846" y="665"/>
              <a:ext cx="23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600" y="92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2265" y="925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>
              <a:off x="2846" y="92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4513" y="925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>
              <a:off x="600" y="11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>
              <a:off x="2265" y="1176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>
              <a:off x="2846" y="11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4513" y="1176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600" y="142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2265" y="1428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2846" y="142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>
              <a:off x="4513" y="1428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600" y="1771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>
              <a:off x="2265" y="1771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9" name="Line 59"/>
            <p:cNvSpPr>
              <a:spLocks noChangeShapeType="1"/>
            </p:cNvSpPr>
            <p:nvPr/>
          </p:nvSpPr>
          <p:spPr bwMode="auto">
            <a:xfrm>
              <a:off x="2846" y="1771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>
              <a:off x="4513" y="1771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600" y="211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Line 62"/>
            <p:cNvSpPr>
              <a:spLocks noChangeShapeType="1"/>
            </p:cNvSpPr>
            <p:nvPr/>
          </p:nvSpPr>
          <p:spPr bwMode="auto">
            <a:xfrm>
              <a:off x="2265" y="2115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Line 63"/>
            <p:cNvSpPr>
              <a:spLocks noChangeShapeType="1"/>
            </p:cNvSpPr>
            <p:nvPr/>
          </p:nvSpPr>
          <p:spPr bwMode="auto">
            <a:xfrm>
              <a:off x="2846" y="2115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4" name="Line 64"/>
            <p:cNvSpPr>
              <a:spLocks noChangeShapeType="1"/>
            </p:cNvSpPr>
            <p:nvPr/>
          </p:nvSpPr>
          <p:spPr bwMode="auto">
            <a:xfrm>
              <a:off x="4513" y="2115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5" name="Line 65"/>
            <p:cNvSpPr>
              <a:spLocks noChangeShapeType="1"/>
            </p:cNvSpPr>
            <p:nvPr/>
          </p:nvSpPr>
          <p:spPr bwMode="auto">
            <a:xfrm>
              <a:off x="600" y="22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6" name="Line 66"/>
            <p:cNvSpPr>
              <a:spLocks noChangeShapeType="1"/>
            </p:cNvSpPr>
            <p:nvPr/>
          </p:nvSpPr>
          <p:spPr bwMode="auto">
            <a:xfrm>
              <a:off x="2265" y="2276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7" name="Line 67"/>
            <p:cNvSpPr>
              <a:spLocks noChangeShapeType="1"/>
            </p:cNvSpPr>
            <p:nvPr/>
          </p:nvSpPr>
          <p:spPr bwMode="auto">
            <a:xfrm>
              <a:off x="2846" y="2276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8" name="Line 68"/>
            <p:cNvSpPr>
              <a:spLocks noChangeShapeType="1"/>
            </p:cNvSpPr>
            <p:nvPr/>
          </p:nvSpPr>
          <p:spPr bwMode="auto">
            <a:xfrm>
              <a:off x="4513" y="2276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9" name="Line 69"/>
            <p:cNvSpPr>
              <a:spLocks noChangeShapeType="1"/>
            </p:cNvSpPr>
            <p:nvPr/>
          </p:nvSpPr>
          <p:spPr bwMode="auto">
            <a:xfrm>
              <a:off x="600" y="2437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0" name="Line 70"/>
            <p:cNvSpPr>
              <a:spLocks noChangeShapeType="1"/>
            </p:cNvSpPr>
            <p:nvPr/>
          </p:nvSpPr>
          <p:spPr bwMode="auto">
            <a:xfrm>
              <a:off x="2265" y="2437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1" name="Line 71"/>
            <p:cNvSpPr>
              <a:spLocks noChangeShapeType="1"/>
            </p:cNvSpPr>
            <p:nvPr/>
          </p:nvSpPr>
          <p:spPr bwMode="auto">
            <a:xfrm>
              <a:off x="2846" y="2437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2" name="Line 72"/>
            <p:cNvSpPr>
              <a:spLocks noChangeShapeType="1"/>
            </p:cNvSpPr>
            <p:nvPr/>
          </p:nvSpPr>
          <p:spPr bwMode="auto">
            <a:xfrm>
              <a:off x="4513" y="2437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3" name="Line 73"/>
            <p:cNvSpPr>
              <a:spLocks noChangeShapeType="1"/>
            </p:cNvSpPr>
            <p:nvPr/>
          </p:nvSpPr>
          <p:spPr bwMode="auto">
            <a:xfrm>
              <a:off x="600" y="259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4" name="Line 74"/>
            <p:cNvSpPr>
              <a:spLocks noChangeShapeType="1"/>
            </p:cNvSpPr>
            <p:nvPr/>
          </p:nvSpPr>
          <p:spPr bwMode="auto">
            <a:xfrm>
              <a:off x="2265" y="2598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5" name="Line 75"/>
            <p:cNvSpPr>
              <a:spLocks noChangeShapeType="1"/>
            </p:cNvSpPr>
            <p:nvPr/>
          </p:nvSpPr>
          <p:spPr bwMode="auto">
            <a:xfrm>
              <a:off x="2846" y="2598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6" name="Line 76"/>
            <p:cNvSpPr>
              <a:spLocks noChangeShapeType="1"/>
            </p:cNvSpPr>
            <p:nvPr/>
          </p:nvSpPr>
          <p:spPr bwMode="auto">
            <a:xfrm>
              <a:off x="4513" y="2598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7" name="Line 77"/>
            <p:cNvSpPr>
              <a:spLocks noChangeShapeType="1"/>
            </p:cNvSpPr>
            <p:nvPr/>
          </p:nvSpPr>
          <p:spPr bwMode="auto">
            <a:xfrm>
              <a:off x="600" y="2759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8" name="Line 78"/>
            <p:cNvSpPr>
              <a:spLocks noChangeShapeType="1"/>
            </p:cNvSpPr>
            <p:nvPr/>
          </p:nvSpPr>
          <p:spPr bwMode="auto">
            <a:xfrm>
              <a:off x="2265" y="2759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19" name="Line 79"/>
            <p:cNvSpPr>
              <a:spLocks noChangeShapeType="1"/>
            </p:cNvSpPr>
            <p:nvPr/>
          </p:nvSpPr>
          <p:spPr bwMode="auto">
            <a:xfrm>
              <a:off x="2846" y="2759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4513" y="2759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1" name="Line 81"/>
            <p:cNvSpPr>
              <a:spLocks noChangeShapeType="1"/>
            </p:cNvSpPr>
            <p:nvPr/>
          </p:nvSpPr>
          <p:spPr bwMode="auto">
            <a:xfrm>
              <a:off x="600" y="3103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2265" y="3103"/>
              <a:ext cx="5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3" name="Line 83"/>
            <p:cNvSpPr>
              <a:spLocks noChangeShapeType="1"/>
            </p:cNvSpPr>
            <p:nvPr/>
          </p:nvSpPr>
          <p:spPr bwMode="auto">
            <a:xfrm>
              <a:off x="2846" y="3103"/>
              <a:ext cx="16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4" name="Line 84"/>
            <p:cNvSpPr>
              <a:spLocks noChangeShapeType="1"/>
            </p:cNvSpPr>
            <p:nvPr/>
          </p:nvSpPr>
          <p:spPr bwMode="auto">
            <a:xfrm>
              <a:off x="4513" y="3103"/>
              <a:ext cx="64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5" name="Line 85"/>
            <p:cNvSpPr>
              <a:spLocks noChangeShapeType="1"/>
            </p:cNvSpPr>
            <p:nvPr/>
          </p:nvSpPr>
          <p:spPr bwMode="auto">
            <a:xfrm>
              <a:off x="600" y="40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6" name="Line 86"/>
            <p:cNvSpPr>
              <a:spLocks noChangeShapeType="1"/>
            </p:cNvSpPr>
            <p:nvPr/>
          </p:nvSpPr>
          <p:spPr bwMode="auto">
            <a:xfrm>
              <a:off x="600" y="66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7" name="Line 87"/>
            <p:cNvSpPr>
              <a:spLocks noChangeShapeType="1"/>
            </p:cNvSpPr>
            <p:nvPr/>
          </p:nvSpPr>
          <p:spPr bwMode="auto">
            <a:xfrm>
              <a:off x="600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8" name="Line 88"/>
            <p:cNvSpPr>
              <a:spLocks noChangeShapeType="1"/>
            </p:cNvSpPr>
            <p:nvPr/>
          </p:nvSpPr>
          <p:spPr bwMode="auto">
            <a:xfrm>
              <a:off x="600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29" name="Line 89"/>
            <p:cNvSpPr>
              <a:spLocks noChangeShapeType="1"/>
            </p:cNvSpPr>
            <p:nvPr/>
          </p:nvSpPr>
          <p:spPr bwMode="auto">
            <a:xfrm>
              <a:off x="600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0" name="Line 90"/>
            <p:cNvSpPr>
              <a:spLocks noChangeShapeType="1"/>
            </p:cNvSpPr>
            <p:nvPr/>
          </p:nvSpPr>
          <p:spPr bwMode="auto">
            <a:xfrm>
              <a:off x="600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1" name="Line 91"/>
            <p:cNvSpPr>
              <a:spLocks noChangeShapeType="1"/>
            </p:cNvSpPr>
            <p:nvPr/>
          </p:nvSpPr>
          <p:spPr bwMode="auto">
            <a:xfrm>
              <a:off x="600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2" name="Line 92"/>
            <p:cNvSpPr>
              <a:spLocks noChangeShapeType="1"/>
            </p:cNvSpPr>
            <p:nvPr/>
          </p:nvSpPr>
          <p:spPr bwMode="auto">
            <a:xfrm>
              <a:off x="600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3" name="Line 93"/>
            <p:cNvSpPr>
              <a:spLocks noChangeShapeType="1"/>
            </p:cNvSpPr>
            <p:nvPr/>
          </p:nvSpPr>
          <p:spPr bwMode="auto">
            <a:xfrm>
              <a:off x="600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4" name="Line 94"/>
            <p:cNvSpPr>
              <a:spLocks noChangeShapeType="1"/>
            </p:cNvSpPr>
            <p:nvPr/>
          </p:nvSpPr>
          <p:spPr bwMode="auto">
            <a:xfrm>
              <a:off x="600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5" name="Line 95"/>
            <p:cNvSpPr>
              <a:spLocks noChangeShapeType="1"/>
            </p:cNvSpPr>
            <p:nvPr/>
          </p:nvSpPr>
          <p:spPr bwMode="auto">
            <a:xfrm>
              <a:off x="600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6" name="Line 96"/>
            <p:cNvSpPr>
              <a:spLocks noChangeShapeType="1"/>
            </p:cNvSpPr>
            <p:nvPr/>
          </p:nvSpPr>
          <p:spPr bwMode="auto">
            <a:xfrm>
              <a:off x="2265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7" name="Line 97"/>
            <p:cNvSpPr>
              <a:spLocks noChangeShapeType="1"/>
            </p:cNvSpPr>
            <p:nvPr/>
          </p:nvSpPr>
          <p:spPr bwMode="auto">
            <a:xfrm>
              <a:off x="2265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8" name="Line 98"/>
            <p:cNvSpPr>
              <a:spLocks noChangeShapeType="1"/>
            </p:cNvSpPr>
            <p:nvPr/>
          </p:nvSpPr>
          <p:spPr bwMode="auto">
            <a:xfrm>
              <a:off x="2265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39" name="Line 99"/>
            <p:cNvSpPr>
              <a:spLocks noChangeShapeType="1"/>
            </p:cNvSpPr>
            <p:nvPr/>
          </p:nvSpPr>
          <p:spPr bwMode="auto">
            <a:xfrm>
              <a:off x="2265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0" name="Line 100"/>
            <p:cNvSpPr>
              <a:spLocks noChangeShapeType="1"/>
            </p:cNvSpPr>
            <p:nvPr/>
          </p:nvSpPr>
          <p:spPr bwMode="auto">
            <a:xfrm>
              <a:off x="2265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1" name="Line 101"/>
            <p:cNvSpPr>
              <a:spLocks noChangeShapeType="1"/>
            </p:cNvSpPr>
            <p:nvPr/>
          </p:nvSpPr>
          <p:spPr bwMode="auto">
            <a:xfrm>
              <a:off x="2265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2" name="Line 102"/>
            <p:cNvSpPr>
              <a:spLocks noChangeShapeType="1"/>
            </p:cNvSpPr>
            <p:nvPr/>
          </p:nvSpPr>
          <p:spPr bwMode="auto">
            <a:xfrm>
              <a:off x="2265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3" name="Line 103"/>
            <p:cNvSpPr>
              <a:spLocks noChangeShapeType="1"/>
            </p:cNvSpPr>
            <p:nvPr/>
          </p:nvSpPr>
          <p:spPr bwMode="auto">
            <a:xfrm>
              <a:off x="2265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4" name="Line 104"/>
            <p:cNvSpPr>
              <a:spLocks noChangeShapeType="1"/>
            </p:cNvSpPr>
            <p:nvPr/>
          </p:nvSpPr>
          <p:spPr bwMode="auto">
            <a:xfrm>
              <a:off x="2265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5" name="Line 105"/>
            <p:cNvSpPr>
              <a:spLocks noChangeShapeType="1"/>
            </p:cNvSpPr>
            <p:nvPr/>
          </p:nvSpPr>
          <p:spPr bwMode="auto">
            <a:xfrm>
              <a:off x="2846" y="66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6" name="Line 106"/>
            <p:cNvSpPr>
              <a:spLocks noChangeShapeType="1"/>
            </p:cNvSpPr>
            <p:nvPr/>
          </p:nvSpPr>
          <p:spPr bwMode="auto">
            <a:xfrm>
              <a:off x="2846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7" name="Line 107"/>
            <p:cNvSpPr>
              <a:spLocks noChangeShapeType="1"/>
            </p:cNvSpPr>
            <p:nvPr/>
          </p:nvSpPr>
          <p:spPr bwMode="auto">
            <a:xfrm>
              <a:off x="2846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8" name="Line 108"/>
            <p:cNvSpPr>
              <a:spLocks noChangeShapeType="1"/>
            </p:cNvSpPr>
            <p:nvPr/>
          </p:nvSpPr>
          <p:spPr bwMode="auto">
            <a:xfrm>
              <a:off x="2846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49" name="Line 109"/>
            <p:cNvSpPr>
              <a:spLocks noChangeShapeType="1"/>
            </p:cNvSpPr>
            <p:nvPr/>
          </p:nvSpPr>
          <p:spPr bwMode="auto">
            <a:xfrm>
              <a:off x="2846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0" name="Line 110"/>
            <p:cNvSpPr>
              <a:spLocks noChangeShapeType="1"/>
            </p:cNvSpPr>
            <p:nvPr/>
          </p:nvSpPr>
          <p:spPr bwMode="auto">
            <a:xfrm>
              <a:off x="2846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1" name="Line 111"/>
            <p:cNvSpPr>
              <a:spLocks noChangeShapeType="1"/>
            </p:cNvSpPr>
            <p:nvPr/>
          </p:nvSpPr>
          <p:spPr bwMode="auto">
            <a:xfrm>
              <a:off x="2846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2" name="Line 112"/>
            <p:cNvSpPr>
              <a:spLocks noChangeShapeType="1"/>
            </p:cNvSpPr>
            <p:nvPr/>
          </p:nvSpPr>
          <p:spPr bwMode="auto">
            <a:xfrm>
              <a:off x="2846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Line 113"/>
            <p:cNvSpPr>
              <a:spLocks noChangeShapeType="1"/>
            </p:cNvSpPr>
            <p:nvPr/>
          </p:nvSpPr>
          <p:spPr bwMode="auto">
            <a:xfrm>
              <a:off x="2846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Line 114"/>
            <p:cNvSpPr>
              <a:spLocks noChangeShapeType="1"/>
            </p:cNvSpPr>
            <p:nvPr/>
          </p:nvSpPr>
          <p:spPr bwMode="auto">
            <a:xfrm>
              <a:off x="2846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Line 115"/>
            <p:cNvSpPr>
              <a:spLocks noChangeShapeType="1"/>
            </p:cNvSpPr>
            <p:nvPr/>
          </p:nvSpPr>
          <p:spPr bwMode="auto">
            <a:xfrm>
              <a:off x="4513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6" name="Line 116"/>
            <p:cNvSpPr>
              <a:spLocks noChangeShapeType="1"/>
            </p:cNvSpPr>
            <p:nvPr/>
          </p:nvSpPr>
          <p:spPr bwMode="auto">
            <a:xfrm>
              <a:off x="4513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7" name="Line 117"/>
            <p:cNvSpPr>
              <a:spLocks noChangeShapeType="1"/>
            </p:cNvSpPr>
            <p:nvPr/>
          </p:nvSpPr>
          <p:spPr bwMode="auto">
            <a:xfrm>
              <a:off x="4513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8" name="Line 118"/>
            <p:cNvSpPr>
              <a:spLocks noChangeShapeType="1"/>
            </p:cNvSpPr>
            <p:nvPr/>
          </p:nvSpPr>
          <p:spPr bwMode="auto">
            <a:xfrm>
              <a:off x="4513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59" name="Line 119"/>
            <p:cNvSpPr>
              <a:spLocks noChangeShapeType="1"/>
            </p:cNvSpPr>
            <p:nvPr/>
          </p:nvSpPr>
          <p:spPr bwMode="auto">
            <a:xfrm>
              <a:off x="4513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0" name="Line 120"/>
            <p:cNvSpPr>
              <a:spLocks noChangeShapeType="1"/>
            </p:cNvSpPr>
            <p:nvPr/>
          </p:nvSpPr>
          <p:spPr bwMode="auto">
            <a:xfrm>
              <a:off x="4513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1" name="Line 121"/>
            <p:cNvSpPr>
              <a:spLocks noChangeShapeType="1"/>
            </p:cNvSpPr>
            <p:nvPr/>
          </p:nvSpPr>
          <p:spPr bwMode="auto">
            <a:xfrm>
              <a:off x="4513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2" name="Line 122"/>
            <p:cNvSpPr>
              <a:spLocks noChangeShapeType="1"/>
            </p:cNvSpPr>
            <p:nvPr/>
          </p:nvSpPr>
          <p:spPr bwMode="auto">
            <a:xfrm>
              <a:off x="4513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3" name="Line 123"/>
            <p:cNvSpPr>
              <a:spLocks noChangeShapeType="1"/>
            </p:cNvSpPr>
            <p:nvPr/>
          </p:nvSpPr>
          <p:spPr bwMode="auto">
            <a:xfrm>
              <a:off x="4513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4" name="Line 124"/>
            <p:cNvSpPr>
              <a:spLocks noChangeShapeType="1"/>
            </p:cNvSpPr>
            <p:nvPr/>
          </p:nvSpPr>
          <p:spPr bwMode="auto">
            <a:xfrm>
              <a:off x="5160" y="40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5" name="Line 125"/>
            <p:cNvSpPr>
              <a:spLocks noChangeShapeType="1"/>
            </p:cNvSpPr>
            <p:nvPr/>
          </p:nvSpPr>
          <p:spPr bwMode="auto">
            <a:xfrm>
              <a:off x="5160" y="665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6" name="Line 126"/>
            <p:cNvSpPr>
              <a:spLocks noChangeShapeType="1"/>
            </p:cNvSpPr>
            <p:nvPr/>
          </p:nvSpPr>
          <p:spPr bwMode="auto">
            <a:xfrm>
              <a:off x="5160" y="925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7" name="Line 127"/>
            <p:cNvSpPr>
              <a:spLocks noChangeShapeType="1"/>
            </p:cNvSpPr>
            <p:nvPr/>
          </p:nvSpPr>
          <p:spPr bwMode="auto">
            <a:xfrm>
              <a:off x="5160" y="1176"/>
              <a:ext cx="0" cy="2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8" name="Line 128"/>
            <p:cNvSpPr>
              <a:spLocks noChangeShapeType="1"/>
            </p:cNvSpPr>
            <p:nvPr/>
          </p:nvSpPr>
          <p:spPr bwMode="auto">
            <a:xfrm>
              <a:off x="5160" y="1428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69" name="Line 129"/>
            <p:cNvSpPr>
              <a:spLocks noChangeShapeType="1"/>
            </p:cNvSpPr>
            <p:nvPr/>
          </p:nvSpPr>
          <p:spPr bwMode="auto">
            <a:xfrm>
              <a:off x="5160" y="1771"/>
              <a:ext cx="0" cy="34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0" name="Line 130"/>
            <p:cNvSpPr>
              <a:spLocks noChangeShapeType="1"/>
            </p:cNvSpPr>
            <p:nvPr/>
          </p:nvSpPr>
          <p:spPr bwMode="auto">
            <a:xfrm>
              <a:off x="5160" y="2115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1" name="Line 131"/>
            <p:cNvSpPr>
              <a:spLocks noChangeShapeType="1"/>
            </p:cNvSpPr>
            <p:nvPr/>
          </p:nvSpPr>
          <p:spPr bwMode="auto">
            <a:xfrm>
              <a:off x="5160" y="2276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2" name="Line 132"/>
            <p:cNvSpPr>
              <a:spLocks noChangeShapeType="1"/>
            </p:cNvSpPr>
            <p:nvPr/>
          </p:nvSpPr>
          <p:spPr bwMode="auto">
            <a:xfrm>
              <a:off x="5160" y="2437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3" name="Line 133"/>
            <p:cNvSpPr>
              <a:spLocks noChangeShapeType="1"/>
            </p:cNvSpPr>
            <p:nvPr/>
          </p:nvSpPr>
          <p:spPr bwMode="auto">
            <a:xfrm>
              <a:off x="5160" y="2598"/>
              <a:ext cx="0" cy="1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74" name="Line 134"/>
            <p:cNvSpPr>
              <a:spLocks noChangeShapeType="1"/>
            </p:cNvSpPr>
            <p:nvPr/>
          </p:nvSpPr>
          <p:spPr bwMode="auto">
            <a:xfrm>
              <a:off x="5160" y="2759"/>
              <a:ext cx="0" cy="3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0B4C8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265363"/>
            <a:ext cx="5649913" cy="26289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508000" y="685800"/>
            <a:ext cx="7769225" cy="5143500"/>
            <a:chOff x="320" y="432"/>
            <a:chExt cx="4894" cy="3240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2768" y="432"/>
              <a:ext cx="2445" cy="324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320" y="432"/>
              <a:ext cx="2445" cy="324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</a:rPr>
                <a:t>В  </a:t>
              </a:r>
              <a:r>
                <a:rPr lang="ru-RU" dirty="0" smtClean="0">
                  <a:solidFill>
                    <a:srgbClr val="000000"/>
                  </a:solidFill>
                </a:rPr>
                <a:t>2022 </a:t>
              </a:r>
              <a:r>
                <a:rPr lang="ru-RU" dirty="0">
                  <a:solidFill>
                    <a:srgbClr val="000000"/>
                  </a:solidFill>
                </a:rPr>
                <a:t>году </a:t>
              </a:r>
              <a:r>
                <a:rPr lang="ru-RU" dirty="0" err="1">
                  <a:solidFill>
                    <a:srgbClr val="000000"/>
                  </a:solidFill>
                </a:rPr>
                <a:t>Хромцовским</a:t>
              </a:r>
              <a:r>
                <a:rPr lang="ru-RU" dirty="0">
                  <a:solidFill>
                    <a:srgbClr val="000000"/>
                  </a:solidFill>
                </a:rPr>
                <a:t> сельским поселением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</a:rPr>
                <a:t> бюджетные кредиты не выдавались и не погашались,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</a:rPr>
                <a:t> муниципальные заимствования не осуществлялись.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</a:rPr>
                <a:t> </a:t>
              </a:r>
              <a:r>
                <a:rPr lang="ru-RU" dirty="0" err="1">
                  <a:solidFill>
                    <a:srgbClr val="000000"/>
                  </a:solidFill>
                </a:rPr>
                <a:t>Хромцовским</a:t>
              </a:r>
              <a:r>
                <a:rPr lang="ru-RU" dirty="0">
                  <a:solidFill>
                    <a:srgbClr val="000000"/>
                  </a:solidFill>
                </a:rPr>
                <a:t> сельским поселением </a:t>
              </a:r>
              <a:r>
                <a:rPr lang="ru-RU">
                  <a:solidFill>
                    <a:srgbClr val="000000"/>
                  </a:solidFill>
                </a:rPr>
                <a:t>в </a:t>
              </a:r>
              <a:r>
                <a:rPr lang="ru-RU" smtClean="0">
                  <a:solidFill>
                    <a:srgbClr val="000000"/>
                  </a:solidFill>
                </a:rPr>
                <a:t>2022 </a:t>
              </a:r>
              <a:r>
                <a:rPr lang="ru-RU" dirty="0">
                  <a:solidFill>
                    <a:srgbClr val="000000"/>
                  </a:solidFill>
                </a:rPr>
                <a:t>году муниципальные гарантии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</a:rPr>
                <a:t> не предоставлялись,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dirty="0">
                  <a:solidFill>
                    <a:srgbClr val="000000"/>
                  </a:solidFill>
                </a:rPr>
                <a:t>расходы на обслуживание муниципального долга не производились.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9_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 Light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 Light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2019_1</Template>
  <TotalTime>65</TotalTime>
  <Words>321</Words>
  <Application>Microsoft Office PowerPoint</Application>
  <PresentationFormat>Экран (4:3)</PresentationFormat>
  <Paragraphs>134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2019_1</vt:lpstr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Elanika</dc:creator>
  <cp:lastModifiedBy>Дом культуры</cp:lastModifiedBy>
  <cp:revision>16</cp:revision>
  <cp:lastPrinted>1601-01-01T00:00:00Z</cp:lastPrinted>
  <dcterms:created xsi:type="dcterms:W3CDTF">2020-08-06T09:32:39Z</dcterms:created>
  <dcterms:modified xsi:type="dcterms:W3CDTF">2023-08-15T11:37:12Z</dcterms:modified>
</cp:coreProperties>
</file>